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40" r:id="rId28"/>
    <p:sldId id="415" r:id="rId29"/>
    <p:sldId id="446" r:id="rId30"/>
    <p:sldId id="447" r:id="rId31"/>
    <p:sldId id="541" r:id="rId32"/>
    <p:sldId id="542" r:id="rId33"/>
    <p:sldId id="543" r:id="rId34"/>
    <p:sldId id="426" r:id="rId35"/>
    <p:sldId id="394" r:id="rId36"/>
    <p:sldId id="395" r:id="rId37"/>
    <p:sldId id="467" r:id="rId38"/>
    <p:sldId id="396" r:id="rId39"/>
    <p:sldId id="544" r:id="rId40"/>
    <p:sldId id="545"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36257104"/>
        <c:axId val="236257496"/>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36257104"/>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36257496"/>
        <c:crosses val="autoZero"/>
        <c:crossBetween val="midCat"/>
      </c:valAx>
      <c:valAx>
        <c:axId val="236257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36257104"/>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36258280"/>
        <c:axId val="343489520"/>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36258280"/>
        <c:axId val="343489520"/>
      </c:lineChart>
      <c:catAx>
        <c:axId val="236258280"/>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343489520"/>
        <c:crosses val="autoZero"/>
        <c:auto val="1"/>
        <c:lblAlgn val="ctr"/>
        <c:lblOffset val="100"/>
        <c:noMultiLvlLbl val="0"/>
      </c:catAx>
      <c:valAx>
        <c:axId val="343489520"/>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36258280"/>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43490304"/>
        <c:axId val="343490696"/>
      </c:barChart>
      <c:catAx>
        <c:axId val="343490304"/>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43490696"/>
        <c:crosses val="autoZero"/>
        <c:auto val="1"/>
        <c:lblAlgn val="ctr"/>
        <c:lblOffset val="100"/>
        <c:noMultiLvlLbl val="0"/>
      </c:catAx>
      <c:valAx>
        <c:axId val="34349069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4349030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Sheet1!$B$113</c:f>
              <c:strCache>
                <c:ptCount val="1"/>
                <c:pt idx="0">
                  <c:v>GA</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Sheet1!$M$114:$M$120</c:f>
              <c:numCache>
                <c:formatCode>General</c:formatCode>
                <c:ptCount val="7"/>
                <c:pt idx="0">
                  <c:v>0.13819188979788552</c:v>
                </c:pt>
                <c:pt idx="1">
                  <c:v>0.15295545916530928</c:v>
                </c:pt>
                <c:pt idx="2">
                  <c:v>7.3974175954904006E-2</c:v>
                </c:pt>
                <c:pt idx="3">
                  <c:v>2.0495891213235966E-2</c:v>
                </c:pt>
                <c:pt idx="4">
                  <c:v>0.17640025134671816</c:v>
                </c:pt>
                <c:pt idx="5">
                  <c:v>0.28304263743235908</c:v>
                </c:pt>
                <c:pt idx="6">
                  <c:v>0.15493969508958802</c:v>
                </c:pt>
              </c:numCache>
            </c:numRef>
          </c:val>
        </c:ser>
        <c:dLbls>
          <c:showLegendKey val="0"/>
          <c:showVal val="0"/>
          <c:showCatName val="0"/>
          <c:showSerName val="0"/>
          <c:showPercent val="0"/>
          <c:showBubbleSize val="0"/>
        </c:dLbls>
        <c:gapWidth val="150"/>
        <c:axId val="336938808"/>
        <c:axId val="336939200"/>
      </c:barChart>
      <c:catAx>
        <c:axId val="336938808"/>
        <c:scaling>
          <c:orientation val="minMax"/>
        </c:scaling>
        <c:delete val="0"/>
        <c:axPos val="b"/>
        <c:numFmt formatCode="General" sourceLinked="0"/>
        <c:majorTickMark val="out"/>
        <c:minorTickMark val="none"/>
        <c:tickLblPos val="nextTo"/>
        <c:txPr>
          <a:bodyPr/>
          <a:lstStyle/>
          <a:p>
            <a:pPr>
              <a:defRPr sz="1800"/>
            </a:pPr>
            <a:endParaRPr lang="en-US"/>
          </a:p>
        </c:txPr>
        <c:crossAx val="336939200"/>
        <c:crosses val="autoZero"/>
        <c:auto val="1"/>
        <c:lblAlgn val="ctr"/>
        <c:lblOffset val="100"/>
        <c:noMultiLvlLbl val="0"/>
      </c:catAx>
      <c:valAx>
        <c:axId val="336939200"/>
        <c:scaling>
          <c:orientation val="minMax"/>
        </c:scaling>
        <c:delete val="0"/>
        <c:axPos val="l"/>
        <c:majorGridlines/>
        <c:numFmt formatCode="0%" sourceLinked="0"/>
        <c:majorTickMark val="out"/>
        <c:minorTickMark val="none"/>
        <c:tickLblPos val="nextTo"/>
        <c:txPr>
          <a:bodyPr/>
          <a:lstStyle/>
          <a:p>
            <a:pPr>
              <a:defRPr sz="1800"/>
            </a:pPr>
            <a:endParaRPr lang="en-US"/>
          </a:p>
        </c:txPr>
        <c:crossAx val="336938808"/>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298582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2146916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1981923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1314235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2809204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1513958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Tifton, </a:t>
            </a:r>
            <a:r>
              <a:rPr lang="en-US" sz="2800" b="1" dirty="0" smtClean="0"/>
              <a:t>GA</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Tift </a:t>
            </a:r>
            <a:r>
              <a:rPr lang="en-US" sz="4400" b="1" u="sng" dirty="0" smtClean="0"/>
              <a:t>Co, GA 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365760" y="805381"/>
            <a:ext cx="8412480" cy="5070957"/>
          </a:xfrm>
          <a:prstGeom prst="rect">
            <a:avLst/>
          </a:prstGeom>
        </p:spPr>
      </p:pic>
    </p:spTree>
    <p:extLst>
      <p:ext uri="{BB962C8B-B14F-4D97-AF65-F5344CB8AC3E}">
        <p14:creationId xmlns:p14="http://schemas.microsoft.com/office/powerpoint/2010/main" val="7226571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91903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Tift </a:t>
            </a:r>
            <a:r>
              <a:rPr lang="en-US" sz="4900" b="1" u="sng" dirty="0" smtClean="0"/>
              <a:t>Co, GA</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13360" y="1295400"/>
            <a:ext cx="8778240" cy="3956208"/>
          </a:xfrm>
          <a:prstGeom prst="rect">
            <a:avLst/>
          </a:prstGeom>
        </p:spPr>
      </p:pic>
    </p:spTree>
    <p:extLst>
      <p:ext uri="{BB962C8B-B14F-4D97-AF65-F5344CB8AC3E}">
        <p14:creationId xmlns:p14="http://schemas.microsoft.com/office/powerpoint/2010/main" val="26788793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Tift </a:t>
            </a:r>
            <a:r>
              <a:rPr lang="en-US" sz="4900" b="1" u="sng" dirty="0" smtClean="0"/>
              <a:t>Co, GA</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13360" y="1371600"/>
            <a:ext cx="8778240" cy="3956208"/>
          </a:xfrm>
          <a:prstGeom prst="rect">
            <a:avLst/>
          </a:prstGeom>
        </p:spPr>
      </p:pic>
    </p:spTree>
    <p:extLst>
      <p:ext uri="{BB962C8B-B14F-4D97-AF65-F5344CB8AC3E}">
        <p14:creationId xmlns:p14="http://schemas.microsoft.com/office/powerpoint/2010/main" val="1957311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Tift </a:t>
            </a:r>
            <a:r>
              <a:rPr lang="en-US" sz="4400" b="1" u="sng" dirty="0" smtClean="0"/>
              <a:t>Co, GA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43840" y="1241699"/>
            <a:ext cx="8595360" cy="4854301"/>
          </a:xfrm>
          <a:prstGeom prst="rect">
            <a:avLst/>
          </a:prstGeom>
        </p:spPr>
      </p:pic>
    </p:spTree>
    <p:extLst>
      <p:ext uri="{BB962C8B-B14F-4D97-AF65-F5344CB8AC3E}">
        <p14:creationId xmlns:p14="http://schemas.microsoft.com/office/powerpoint/2010/main" val="174793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Tift </a:t>
            </a:r>
            <a:r>
              <a:rPr lang="en-US" sz="4400" b="1" u="sng" dirty="0" smtClean="0"/>
              <a:t>Co, GA 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74320" y="1237311"/>
            <a:ext cx="8595360" cy="4854303"/>
          </a:xfrm>
          <a:prstGeom prst="rect">
            <a:avLst/>
          </a:prstGeom>
        </p:spPr>
      </p:pic>
    </p:spTree>
    <p:extLst>
      <p:ext uri="{BB962C8B-B14F-4D97-AF65-F5344CB8AC3E}">
        <p14:creationId xmlns:p14="http://schemas.microsoft.com/office/powerpoint/2010/main" val="3705175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8200</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Tifton, GA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Tift Co, GA STAX Calculations*</vt:lpstr>
      <vt:lpstr>STAX &amp; Underlying Coverage</vt:lpstr>
      <vt:lpstr>STAX &amp; Existing Insurance Coverage</vt:lpstr>
      <vt:lpstr>Insurance Coverage Choices</vt:lpstr>
      <vt:lpstr>Cotton Crop Insurance Usage</vt:lpstr>
      <vt:lpstr>Illustration for Tift Co, GA Irrigated Practice</vt:lpstr>
      <vt:lpstr>Illustration for Tift Co, GA Non-Irrigated Practice</vt:lpstr>
      <vt:lpstr>Supplemental Coverage Option</vt:lpstr>
      <vt:lpstr>Supplemental Coverage Option</vt:lpstr>
      <vt:lpstr>Additional SCO Features</vt:lpstr>
      <vt:lpstr>Considerations for STAX or SCO</vt:lpstr>
      <vt:lpstr>Key Questions</vt:lpstr>
      <vt:lpstr>Tift Co, GA STAX &amp; SCO* Irrigated Practice</vt:lpstr>
      <vt:lpstr>Tift Co, GA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223</cp:revision>
  <cp:lastPrinted>2014-03-07T15:36:52Z</cp:lastPrinted>
  <dcterms:created xsi:type="dcterms:W3CDTF">2014-01-27T16:25:41Z</dcterms:created>
  <dcterms:modified xsi:type="dcterms:W3CDTF">2014-11-07T20:25:30Z</dcterms:modified>
</cp:coreProperties>
</file>