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40" r:id="rId28"/>
    <p:sldId id="415" r:id="rId29"/>
    <p:sldId id="446" r:id="rId30"/>
    <p:sldId id="447" r:id="rId31"/>
    <p:sldId id="541" r:id="rId32"/>
    <p:sldId id="542" r:id="rId33"/>
    <p:sldId id="543" r:id="rId34"/>
    <p:sldId id="426" r:id="rId35"/>
    <p:sldId id="394" r:id="rId36"/>
    <p:sldId id="395" r:id="rId37"/>
    <p:sldId id="467" r:id="rId38"/>
    <p:sldId id="396" r:id="rId39"/>
    <p:sldId id="544" r:id="rId40"/>
    <p:sldId id="545"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 id="546" r:id="rId54"/>
    <p:sldId id="547" r:id="rId55"/>
    <p:sldId id="548" r:id="rId56"/>
    <p:sldId id="549" r:id="rId57"/>
    <p:sldId id="550" r:id="rId58"/>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22876208"/>
        <c:axId val="22287660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22876208"/>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22876600"/>
        <c:crosses val="autoZero"/>
        <c:crossBetween val="midCat"/>
      </c:valAx>
      <c:valAx>
        <c:axId val="222876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22876208"/>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5211456"/>
        <c:axId val="28545842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5211456"/>
        <c:axId val="285458424"/>
      </c:lineChart>
      <c:catAx>
        <c:axId val="275211456"/>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85458424"/>
        <c:crosses val="autoZero"/>
        <c:auto val="1"/>
        <c:lblAlgn val="ctr"/>
        <c:lblOffset val="100"/>
        <c:noMultiLvlLbl val="0"/>
      </c:catAx>
      <c:valAx>
        <c:axId val="285458424"/>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521145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75031456"/>
        <c:axId val="275031848"/>
      </c:barChart>
      <c:catAx>
        <c:axId val="275031456"/>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75031848"/>
        <c:crosses val="autoZero"/>
        <c:auto val="1"/>
        <c:lblAlgn val="ctr"/>
        <c:lblOffset val="100"/>
        <c:noMultiLvlLbl val="0"/>
      </c:catAx>
      <c:valAx>
        <c:axId val="275031848"/>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7503145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Sheet1!$B$173</c:f>
              <c:strCache>
                <c:ptCount val="1"/>
                <c:pt idx="0">
                  <c:v>MS</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Sheet1!$M$174:$M$180</c:f>
              <c:numCache>
                <c:formatCode>General</c:formatCode>
                <c:ptCount val="7"/>
                <c:pt idx="0">
                  <c:v>0.23294026739738835</c:v>
                </c:pt>
                <c:pt idx="1">
                  <c:v>5.8950150321746976E-2</c:v>
                </c:pt>
                <c:pt idx="2">
                  <c:v>1.5688006077803678E-2</c:v>
                </c:pt>
                <c:pt idx="3">
                  <c:v>5.008019324298877E-2</c:v>
                </c:pt>
                <c:pt idx="4">
                  <c:v>8.6894411147834777E-2</c:v>
                </c:pt>
                <c:pt idx="5">
                  <c:v>0.16767855171652502</c:v>
                </c:pt>
                <c:pt idx="6">
                  <c:v>0.38776842009571244</c:v>
                </c:pt>
              </c:numCache>
            </c:numRef>
          </c:val>
        </c:ser>
        <c:dLbls>
          <c:showLegendKey val="0"/>
          <c:showVal val="0"/>
          <c:showCatName val="0"/>
          <c:showSerName val="0"/>
          <c:showPercent val="0"/>
          <c:showBubbleSize val="0"/>
        </c:dLbls>
        <c:gapWidth val="150"/>
        <c:axId val="275032632"/>
        <c:axId val="275033024"/>
      </c:barChart>
      <c:catAx>
        <c:axId val="275032632"/>
        <c:scaling>
          <c:orientation val="minMax"/>
        </c:scaling>
        <c:delete val="0"/>
        <c:axPos val="b"/>
        <c:numFmt formatCode="General" sourceLinked="0"/>
        <c:majorTickMark val="out"/>
        <c:minorTickMark val="none"/>
        <c:tickLblPos val="nextTo"/>
        <c:txPr>
          <a:bodyPr/>
          <a:lstStyle/>
          <a:p>
            <a:pPr>
              <a:defRPr sz="1800"/>
            </a:pPr>
            <a:endParaRPr lang="en-US"/>
          </a:p>
        </c:txPr>
        <c:crossAx val="275033024"/>
        <c:crosses val="autoZero"/>
        <c:auto val="1"/>
        <c:lblAlgn val="ctr"/>
        <c:lblOffset val="100"/>
        <c:noMultiLvlLbl val="0"/>
      </c:catAx>
      <c:valAx>
        <c:axId val="275033024"/>
        <c:scaling>
          <c:orientation val="minMax"/>
        </c:scaling>
        <c:delete val="0"/>
        <c:axPos val="l"/>
        <c:majorGridlines/>
        <c:numFmt formatCode="0%" sourceLinked="0"/>
        <c:majorTickMark val="out"/>
        <c:minorTickMark val="none"/>
        <c:tickLblPos val="nextTo"/>
        <c:txPr>
          <a:bodyPr/>
          <a:lstStyle/>
          <a:p>
            <a:pPr>
              <a:defRPr sz="1800"/>
            </a:pPr>
            <a:endParaRPr lang="en-US"/>
          </a:p>
        </c:txPr>
        <c:crossAx val="27503263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11/19/2014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11/19/2014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457346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676770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1348773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2903997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439052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4026856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11/19/2014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11/19/2014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11/19/2014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11/19/2014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11/19/2014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11/19/2014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Stoneville, MS</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Washington</a:t>
            </a:r>
            <a:r>
              <a:rPr lang="en-US" sz="4400" b="1" u="sng" dirty="0" smtClean="0"/>
              <a:t> Co, MS 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365760" y="817658"/>
            <a:ext cx="8412480" cy="5068604"/>
          </a:xfrm>
          <a:prstGeom prst="rect">
            <a:avLst/>
          </a:prstGeom>
        </p:spPr>
      </p:pic>
    </p:spTree>
    <p:extLst>
      <p:ext uri="{BB962C8B-B14F-4D97-AF65-F5344CB8AC3E}">
        <p14:creationId xmlns:p14="http://schemas.microsoft.com/office/powerpoint/2010/main" val="34970522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0812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Washington Co, MS</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182880" y="1295400"/>
            <a:ext cx="8778240" cy="3954367"/>
          </a:xfrm>
          <a:prstGeom prst="rect">
            <a:avLst/>
          </a:prstGeom>
        </p:spPr>
      </p:pic>
    </p:spTree>
    <p:extLst>
      <p:ext uri="{BB962C8B-B14F-4D97-AF65-F5344CB8AC3E}">
        <p14:creationId xmlns:p14="http://schemas.microsoft.com/office/powerpoint/2010/main" val="36515543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Washington Co, MS</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182880" y="1371600"/>
            <a:ext cx="8778240" cy="3954367"/>
          </a:xfrm>
          <a:prstGeom prst="rect">
            <a:avLst/>
          </a:prstGeom>
        </p:spPr>
      </p:pic>
    </p:spTree>
    <p:extLst>
      <p:ext uri="{BB962C8B-B14F-4D97-AF65-F5344CB8AC3E}">
        <p14:creationId xmlns:p14="http://schemas.microsoft.com/office/powerpoint/2010/main" val="1404503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Washington Co, MS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97570"/>
            <a:ext cx="8595360" cy="4852045"/>
          </a:xfrm>
          <a:prstGeom prst="rect">
            <a:avLst/>
          </a:prstGeom>
        </p:spPr>
      </p:pic>
    </p:spTree>
    <p:extLst>
      <p:ext uri="{BB962C8B-B14F-4D97-AF65-F5344CB8AC3E}">
        <p14:creationId xmlns:p14="http://schemas.microsoft.com/office/powerpoint/2010/main" val="1797246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Washington Co, MS 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45167"/>
            <a:ext cx="8595360" cy="4852045"/>
          </a:xfrm>
          <a:prstGeom prst="rect">
            <a:avLst/>
          </a:prstGeom>
        </p:spPr>
      </p:pic>
    </p:spTree>
    <p:extLst>
      <p:ext uri="{BB962C8B-B14F-4D97-AF65-F5344CB8AC3E}">
        <p14:creationId xmlns:p14="http://schemas.microsoft.com/office/powerpoint/2010/main" val="29595426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Covered Commodities: PLC or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Choice between PLC and </a:t>
            </a:r>
            <a:r>
              <a:rPr lang="en-US" dirty="0" smtClean="0"/>
              <a:t>county ARC is 1-time</a:t>
            </a:r>
            <a:r>
              <a:rPr lang="en-US" dirty="0"/>
              <a:t>, irrevocable decision on </a:t>
            </a:r>
            <a:r>
              <a:rPr lang="en-US" dirty="0" smtClean="0"/>
              <a:t>commodity-by-commodity </a:t>
            </a:r>
            <a:r>
              <a:rPr lang="en-US" dirty="0"/>
              <a:t>basis for the </a:t>
            </a:r>
            <a:r>
              <a:rPr lang="en-US" dirty="0" smtClean="0"/>
              <a:t>2014-18 </a:t>
            </a:r>
            <a:r>
              <a:rPr lang="en-US" dirty="0"/>
              <a:t>crops</a:t>
            </a:r>
            <a:endParaRPr lang="en-US" sz="2940" dirty="0"/>
          </a:p>
          <a:p>
            <a:pPr lvl="1"/>
            <a:r>
              <a:rPr lang="en-US" dirty="0"/>
              <a:t>If no choice </a:t>
            </a:r>
            <a:r>
              <a:rPr lang="en-US" dirty="0" smtClean="0"/>
              <a:t>made </a:t>
            </a:r>
            <a:r>
              <a:rPr lang="en-US" dirty="0"/>
              <a:t>for 2014, </a:t>
            </a:r>
            <a:r>
              <a:rPr lang="en-US" dirty="0" smtClean="0"/>
              <a:t>Secretary </a:t>
            </a:r>
            <a:r>
              <a:rPr lang="en-US" dirty="0"/>
              <a:t>may not make payments to the farm for </a:t>
            </a:r>
            <a:r>
              <a:rPr lang="en-US" dirty="0" smtClean="0"/>
              <a:t>2014 crop, </a:t>
            </a:r>
            <a:r>
              <a:rPr lang="en-US" dirty="0"/>
              <a:t>and </a:t>
            </a:r>
            <a:r>
              <a:rPr lang="en-US" dirty="0" smtClean="0"/>
              <a:t>2015-18 </a:t>
            </a:r>
            <a:r>
              <a:rPr lang="en-US" dirty="0"/>
              <a:t>crops are automatically enrolled in PLC</a:t>
            </a:r>
            <a:endParaRPr lang="en-US" sz="2520" dirty="0"/>
          </a:p>
          <a:p>
            <a:pPr lvl="1"/>
            <a:r>
              <a:rPr lang="en-US" dirty="0" smtClean="0"/>
              <a:t>Payments decoupled </a:t>
            </a:r>
            <a:r>
              <a:rPr lang="en-US" dirty="0"/>
              <a:t>from production (except on generic base acres)</a:t>
            </a:r>
            <a:endParaRPr lang="en-US" sz="2520" dirty="0"/>
          </a:p>
          <a:p>
            <a:pPr lvl="1"/>
            <a:r>
              <a:rPr lang="en-US" dirty="0" smtClean="0"/>
              <a:t>Payments made </a:t>
            </a:r>
            <a:r>
              <a:rPr lang="en-US" dirty="0"/>
              <a:t>beginning Oct 1 following the end of the applicable marketing </a:t>
            </a:r>
            <a:r>
              <a:rPr lang="en-US" dirty="0" smtClean="0"/>
              <a:t>year</a:t>
            </a:r>
            <a:endParaRPr lang="en-US" sz="252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8572885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Features of PLC &amp;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Designate </a:t>
            </a:r>
            <a:r>
              <a:rPr lang="en-US" dirty="0"/>
              <a:t>PLC or ARC for </a:t>
            </a:r>
            <a:r>
              <a:rPr lang="en-US" dirty="0" smtClean="0"/>
              <a:t>any/all </a:t>
            </a:r>
            <a:r>
              <a:rPr lang="en-US" dirty="0"/>
              <a:t>covered commodities </a:t>
            </a:r>
            <a:r>
              <a:rPr lang="en-US" dirty="0" smtClean="0"/>
              <a:t>they could </a:t>
            </a:r>
            <a:r>
              <a:rPr lang="en-US" dirty="0"/>
              <a:t>plant on generic base during </a:t>
            </a:r>
            <a:r>
              <a:rPr lang="en-US" dirty="0" smtClean="0"/>
              <a:t>2014-18</a:t>
            </a:r>
            <a:endParaRPr lang="en-US" dirty="0"/>
          </a:p>
          <a:p>
            <a:r>
              <a:rPr lang="en-US" dirty="0"/>
              <a:t>If </a:t>
            </a:r>
            <a:r>
              <a:rPr lang="en-US" dirty="0" smtClean="0"/>
              <a:t>ARC is chosen, planted </a:t>
            </a:r>
            <a:r>
              <a:rPr lang="en-US" dirty="0"/>
              <a:t>acres of that commodity are ineligible for </a:t>
            </a:r>
            <a:r>
              <a:rPr lang="en-US" dirty="0" smtClean="0"/>
              <a:t>SCO</a:t>
            </a:r>
            <a:endParaRPr lang="en-US" dirty="0"/>
          </a:p>
          <a:p>
            <a:r>
              <a:rPr lang="en-US" dirty="0"/>
              <a:t>In lieu of </a:t>
            </a:r>
            <a:r>
              <a:rPr lang="en-US" dirty="0" smtClean="0"/>
              <a:t>choice </a:t>
            </a:r>
            <a:r>
              <a:rPr lang="en-US" dirty="0"/>
              <a:t>between PLC &amp; ARC (county), producer may enroll all crops under producer’s control in the state in a farm-level ARC</a:t>
            </a:r>
          </a:p>
          <a:p>
            <a:pPr lvl="1"/>
            <a:r>
              <a:rPr lang="en-US" dirty="0"/>
              <a:t>Program is </a:t>
            </a:r>
            <a:r>
              <a:rPr lang="en-US" dirty="0" smtClean="0"/>
              <a:t>whole-farm </a:t>
            </a:r>
            <a:r>
              <a:rPr lang="en-US" dirty="0"/>
              <a:t>revenue program across all covered commodities</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0053295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Price Loss Coverage (PLC)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Payment triggered </a:t>
            </a:r>
            <a:r>
              <a:rPr lang="en-US" dirty="0"/>
              <a:t>when </a:t>
            </a:r>
            <a:r>
              <a:rPr lang="en-US" dirty="0" smtClean="0"/>
              <a:t>Effective </a:t>
            </a:r>
            <a:r>
              <a:rPr lang="en-US" dirty="0"/>
              <a:t>Price falls below </a:t>
            </a:r>
            <a:r>
              <a:rPr lang="en-US" dirty="0" smtClean="0"/>
              <a:t>Reference </a:t>
            </a:r>
            <a:r>
              <a:rPr lang="en-US" dirty="0"/>
              <a:t>Price</a:t>
            </a:r>
          </a:p>
          <a:p>
            <a:pPr lvl="1"/>
            <a:r>
              <a:rPr lang="en-US" dirty="0" smtClean="0"/>
              <a:t>Effective </a:t>
            </a:r>
            <a:r>
              <a:rPr lang="en-US" dirty="0"/>
              <a:t>Price is </a:t>
            </a:r>
            <a:r>
              <a:rPr lang="en-US" dirty="0" smtClean="0"/>
              <a:t>higher </a:t>
            </a:r>
            <a:r>
              <a:rPr lang="en-US" dirty="0"/>
              <a:t>of </a:t>
            </a:r>
            <a:r>
              <a:rPr lang="en-US" dirty="0" smtClean="0"/>
              <a:t>loan </a:t>
            </a:r>
            <a:r>
              <a:rPr lang="en-US" dirty="0"/>
              <a:t>rate or </a:t>
            </a:r>
            <a:r>
              <a:rPr lang="en-US" dirty="0" smtClean="0"/>
              <a:t>MYA price</a:t>
            </a:r>
            <a:endParaRPr lang="en-US" dirty="0"/>
          </a:p>
          <a:p>
            <a:endParaRPr lang="en-US" dirty="0" smtClean="0"/>
          </a:p>
          <a:p>
            <a:r>
              <a:rPr lang="en-US" dirty="0" smtClean="0"/>
              <a:t>Reference </a:t>
            </a:r>
            <a:r>
              <a:rPr lang="en-US" dirty="0"/>
              <a:t>Prices, set by statute, </a:t>
            </a:r>
            <a:r>
              <a:rPr lang="en-US" dirty="0" smtClean="0"/>
              <a:t>are:</a:t>
            </a:r>
            <a:endParaRPr lang="en-US" dirty="0"/>
          </a:p>
          <a:p>
            <a:pPr marL="480060" lvl="1" indent="0">
              <a:buNone/>
            </a:pPr>
            <a:r>
              <a:rPr lang="en-US" sz="3150" dirty="0"/>
              <a:t>Peanuts - $535/ton		Rice - $14.00/cwt</a:t>
            </a:r>
          </a:p>
          <a:p>
            <a:pPr marL="480060" lvl="1" indent="0">
              <a:buNone/>
            </a:pPr>
            <a:r>
              <a:rPr lang="en-US" sz="3150" dirty="0"/>
              <a:t>Corn - $3.70/</a:t>
            </a:r>
            <a:r>
              <a:rPr lang="en-US" sz="3150" dirty="0" err="1"/>
              <a:t>bu</a:t>
            </a:r>
            <a:r>
              <a:rPr lang="en-US" sz="3150" dirty="0"/>
              <a:t>		Soybeans - $8.40/</a:t>
            </a:r>
            <a:r>
              <a:rPr lang="en-US" sz="3150" dirty="0" err="1"/>
              <a:t>bu</a:t>
            </a:r>
            <a:endParaRPr lang="en-US" sz="3150" dirty="0"/>
          </a:p>
          <a:p>
            <a:pPr marL="480060" lvl="1" indent="0">
              <a:buNone/>
            </a:pPr>
            <a:r>
              <a:rPr lang="en-US" sz="3150" dirty="0"/>
              <a:t>Wheat - $5.50/</a:t>
            </a:r>
            <a:r>
              <a:rPr lang="en-US" sz="3150" dirty="0" err="1"/>
              <a:t>bu</a:t>
            </a:r>
            <a:r>
              <a:rPr lang="en-US" sz="3150" dirty="0"/>
              <a:t>		Sorghum - $</a:t>
            </a:r>
            <a:r>
              <a:rPr lang="en-US" sz="3150" dirty="0" smtClean="0"/>
              <a:t>3.95/</a:t>
            </a:r>
            <a:r>
              <a:rPr lang="en-US" sz="3150" dirty="0" err="1" smtClean="0"/>
              <a:t>bu</a:t>
            </a:r>
            <a:endParaRPr lang="en-US" sz="3150" dirty="0" smtClean="0"/>
          </a:p>
          <a:p>
            <a:pPr marL="480060" lvl="1" indent="0">
              <a:buNone/>
            </a:pPr>
            <a:r>
              <a:rPr lang="en-US" sz="3150" dirty="0" smtClean="0"/>
              <a:t>Other Oilseeds - $20.15/cwt</a:t>
            </a:r>
            <a:endParaRPr lang="en-US" sz="315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7625852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Agriculture Risk Coverage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Payment triggered </a:t>
            </a:r>
            <a:r>
              <a:rPr lang="en-US" dirty="0"/>
              <a:t>when </a:t>
            </a:r>
            <a:r>
              <a:rPr lang="en-US" dirty="0" smtClean="0"/>
              <a:t>Actual </a:t>
            </a:r>
            <a:r>
              <a:rPr lang="en-US" dirty="0"/>
              <a:t>Crop Revenue falls below </a:t>
            </a:r>
            <a:r>
              <a:rPr lang="en-US" dirty="0" smtClean="0"/>
              <a:t>ARC </a:t>
            </a:r>
            <a:r>
              <a:rPr lang="en-US" dirty="0"/>
              <a:t>Guarantee</a:t>
            </a:r>
          </a:p>
          <a:p>
            <a:pPr lvl="1"/>
            <a:r>
              <a:rPr lang="en-US" dirty="0"/>
              <a:t>Actual Crop Revenue is </a:t>
            </a:r>
            <a:r>
              <a:rPr lang="en-US" dirty="0" smtClean="0"/>
              <a:t>actual </a:t>
            </a:r>
            <a:r>
              <a:rPr lang="en-US" dirty="0"/>
              <a:t>avg. county yield/planted acre x higher of loan rate or </a:t>
            </a:r>
            <a:r>
              <a:rPr lang="en-US" dirty="0" smtClean="0"/>
              <a:t>MYA price</a:t>
            </a:r>
            <a:endParaRPr lang="en-US" dirty="0"/>
          </a:p>
          <a:p>
            <a:pPr lvl="1"/>
            <a:r>
              <a:rPr lang="en-US" dirty="0"/>
              <a:t>ARC Guarantee is 86% of </a:t>
            </a:r>
            <a:r>
              <a:rPr lang="en-US" dirty="0" smtClean="0"/>
              <a:t>Benchmark </a:t>
            </a:r>
            <a:r>
              <a:rPr lang="en-US" dirty="0"/>
              <a:t>Revenue</a:t>
            </a:r>
          </a:p>
          <a:p>
            <a:pPr lvl="1"/>
            <a:r>
              <a:rPr lang="en-US" dirty="0"/>
              <a:t>Benchmark Revenue is 5-year Olympic average county yield x 5-year Olympic average price</a:t>
            </a:r>
          </a:p>
          <a:p>
            <a:pPr lvl="2"/>
            <a:r>
              <a:rPr lang="en-US" sz="2200" dirty="0"/>
              <a:t>Yield </a:t>
            </a:r>
            <a:r>
              <a:rPr lang="en-US" sz="2200" dirty="0" smtClean="0"/>
              <a:t>plug </a:t>
            </a:r>
            <a:r>
              <a:rPr lang="en-US" sz="2200" dirty="0"/>
              <a:t>= 70% </a:t>
            </a:r>
            <a:r>
              <a:rPr lang="en-US" sz="2200" dirty="0" smtClean="0"/>
              <a:t>of transitional yield, as determined by </a:t>
            </a:r>
            <a:r>
              <a:rPr lang="en-US" sz="2200" dirty="0" err="1" smtClean="0"/>
              <a:t>Sec’y</a:t>
            </a:r>
            <a:r>
              <a:rPr lang="en-US" sz="2200" dirty="0" smtClean="0"/>
              <a:t>, in </a:t>
            </a:r>
            <a:r>
              <a:rPr lang="en-US" sz="2200" dirty="0"/>
              <a:t>any year actual yield is below 70% of </a:t>
            </a:r>
            <a:r>
              <a:rPr lang="en-US" sz="2200" dirty="0" smtClean="0"/>
              <a:t>transitional yield</a:t>
            </a:r>
            <a:endParaRPr lang="en-US" sz="2200" dirty="0"/>
          </a:p>
          <a:p>
            <a:pPr lvl="2"/>
            <a:r>
              <a:rPr lang="en-US" sz="2200" dirty="0"/>
              <a:t>Price plug = </a:t>
            </a:r>
            <a:r>
              <a:rPr lang="en-US" sz="2200" dirty="0" smtClean="0"/>
              <a:t>reference price in any </a:t>
            </a:r>
            <a:r>
              <a:rPr lang="en-US" sz="2200" dirty="0"/>
              <a:t>year price is below </a:t>
            </a:r>
            <a:r>
              <a:rPr lang="en-US" sz="2200" dirty="0" smtClean="0"/>
              <a:t>reference price</a:t>
            </a:r>
            <a:endParaRPr lang="en-US" sz="220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3770487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ARC Features</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ARC </a:t>
            </a:r>
            <a:r>
              <a:rPr lang="en-US" dirty="0"/>
              <a:t>payment rate is lesser of </a:t>
            </a:r>
            <a:r>
              <a:rPr lang="en-US" dirty="0" smtClean="0"/>
              <a:t>amount ARC </a:t>
            </a:r>
            <a:r>
              <a:rPr lang="en-US" dirty="0"/>
              <a:t>Guarantee exceeds Actual Crop </a:t>
            </a:r>
            <a:r>
              <a:rPr lang="en-US" dirty="0" smtClean="0"/>
              <a:t>Revenue </a:t>
            </a:r>
            <a:r>
              <a:rPr lang="en-US" dirty="0"/>
              <a:t>or </a:t>
            </a:r>
            <a:r>
              <a:rPr lang="en-US" dirty="0" smtClean="0"/>
              <a:t>10</a:t>
            </a:r>
            <a:r>
              <a:rPr lang="en-US" dirty="0"/>
              <a:t>% of Benchmark </a:t>
            </a:r>
            <a:r>
              <a:rPr lang="en-US" dirty="0" smtClean="0"/>
              <a:t>Revenue</a:t>
            </a:r>
          </a:p>
          <a:p>
            <a:pPr lvl="0"/>
            <a:endParaRPr lang="en-US" dirty="0" smtClean="0"/>
          </a:p>
          <a:p>
            <a:pPr lvl="0"/>
            <a:r>
              <a:rPr lang="en-US" dirty="0" smtClean="0"/>
              <a:t>If </a:t>
            </a:r>
            <a:r>
              <a:rPr lang="en-US" dirty="0"/>
              <a:t>actual or benchmark county yield cannot be established, Secretary has discretion to use yield history of representative farms in state, region or crop reporting district to assign yield</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282614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8201</TotalTime>
  <Words>3063</Words>
  <Application>Microsoft Office PowerPoint</Application>
  <PresentationFormat>On-screen Show (4:3)</PresentationFormat>
  <Paragraphs>438</Paragraphs>
  <Slides>57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Wingdings</vt:lpstr>
      <vt:lpstr>Office Theme</vt:lpstr>
      <vt:lpstr>The Agricultural Act of 2014:  Update on STAX, SCO  &amp; Farm Bill Implementation  Stoneville, MS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Washington Co, MS STAX Calculations*</vt:lpstr>
      <vt:lpstr>STAX &amp; Underlying Coverage</vt:lpstr>
      <vt:lpstr>STAX &amp; Existing Insurance Coverage</vt:lpstr>
      <vt:lpstr>Insurance Coverage Choices</vt:lpstr>
      <vt:lpstr>Cotton Crop Insurance Usage</vt:lpstr>
      <vt:lpstr>Illustration for Washington Co, MS Irrigated Practice</vt:lpstr>
      <vt:lpstr>Illustration for Washington Co, MS Non-Irrigated Practice</vt:lpstr>
      <vt:lpstr>Supplemental Coverage Option</vt:lpstr>
      <vt:lpstr>Supplemental Coverage Option</vt:lpstr>
      <vt:lpstr>Additional SCO Features</vt:lpstr>
      <vt:lpstr>Considerations for STAX or SCO</vt:lpstr>
      <vt:lpstr>Key Questions</vt:lpstr>
      <vt:lpstr>Washington Co, MS STAX &amp; SCO* Irrigated Practice</vt:lpstr>
      <vt:lpstr>Washington Co, MS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lpstr>Covered Commodities: PLC or ARC</vt:lpstr>
      <vt:lpstr>More Features of PLC &amp; ARC</vt:lpstr>
      <vt:lpstr>Price Loss Coverage (PLC)</vt:lpstr>
      <vt:lpstr>Agriculture Risk Coverage (ARC)</vt:lpstr>
      <vt:lpstr>More ARC Features</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224</cp:revision>
  <cp:lastPrinted>2014-03-07T15:36:52Z</cp:lastPrinted>
  <dcterms:created xsi:type="dcterms:W3CDTF">2014-01-27T16:25:41Z</dcterms:created>
  <dcterms:modified xsi:type="dcterms:W3CDTF">2014-11-19T10:55:11Z</dcterms:modified>
</cp:coreProperties>
</file>