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90" r:id="rId28"/>
    <p:sldId id="415" r:id="rId29"/>
    <p:sldId id="446" r:id="rId30"/>
    <p:sldId id="447" r:id="rId31"/>
    <p:sldId id="570" r:id="rId32"/>
    <p:sldId id="591" r:id="rId33"/>
    <p:sldId id="592" r:id="rId34"/>
    <p:sldId id="426" r:id="rId35"/>
    <p:sldId id="394" r:id="rId36"/>
    <p:sldId id="395" r:id="rId37"/>
    <p:sldId id="467" r:id="rId38"/>
    <p:sldId id="396" r:id="rId39"/>
    <p:sldId id="593" r:id="rId40"/>
    <p:sldId id="594"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374805784"/>
        <c:axId val="374806176"/>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374805784"/>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74806176"/>
        <c:crosses val="autoZero"/>
        <c:crossBetween val="midCat"/>
      </c:valAx>
      <c:valAx>
        <c:axId val="3748061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74805784"/>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273423672"/>
        <c:axId val="273424064"/>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273423672"/>
        <c:axId val="273424064"/>
      </c:lineChart>
      <c:catAx>
        <c:axId val="273423672"/>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273424064"/>
        <c:crosses val="autoZero"/>
        <c:auto val="1"/>
        <c:lblAlgn val="ctr"/>
        <c:lblOffset val="100"/>
        <c:noMultiLvlLbl val="0"/>
      </c:catAx>
      <c:valAx>
        <c:axId val="273424064"/>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273423672"/>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277630216"/>
        <c:axId val="230510864"/>
      </c:barChart>
      <c:catAx>
        <c:axId val="277630216"/>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230510864"/>
        <c:crosses val="autoZero"/>
        <c:auto val="1"/>
        <c:lblAlgn val="ctr"/>
        <c:lblOffset val="100"/>
        <c:noMultiLvlLbl val="0"/>
      </c:catAx>
      <c:valAx>
        <c:axId val="230510864"/>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277630216"/>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Sheet1!$B$313</c:f>
              <c:strCache>
                <c:ptCount val="1"/>
                <c:pt idx="0">
                  <c:v>TX</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Sheet1!$M$314:$M$320</c:f>
              <c:numCache>
                <c:formatCode>General</c:formatCode>
                <c:ptCount val="7"/>
                <c:pt idx="0">
                  <c:v>1.2563658090703355E-2</c:v>
                </c:pt>
                <c:pt idx="1">
                  <c:v>5.5351326849201438E-2</c:v>
                </c:pt>
                <c:pt idx="2">
                  <c:v>1.5570574103111809E-2</c:v>
                </c:pt>
                <c:pt idx="3">
                  <c:v>1.9886505109452061E-2</c:v>
                </c:pt>
                <c:pt idx="4">
                  <c:v>0.46082976311914042</c:v>
                </c:pt>
                <c:pt idx="5">
                  <c:v>0.25034493838444077</c:v>
                </c:pt>
                <c:pt idx="6">
                  <c:v>0.18545323434395017</c:v>
                </c:pt>
              </c:numCache>
            </c:numRef>
          </c:val>
        </c:ser>
        <c:dLbls>
          <c:showLegendKey val="0"/>
          <c:showVal val="0"/>
          <c:showCatName val="0"/>
          <c:showSerName val="0"/>
          <c:showPercent val="0"/>
          <c:showBubbleSize val="0"/>
        </c:dLbls>
        <c:gapWidth val="150"/>
        <c:axId val="270516552"/>
        <c:axId val="270516944"/>
      </c:barChart>
      <c:catAx>
        <c:axId val="270516552"/>
        <c:scaling>
          <c:orientation val="minMax"/>
        </c:scaling>
        <c:delete val="0"/>
        <c:axPos val="b"/>
        <c:numFmt formatCode="General" sourceLinked="0"/>
        <c:majorTickMark val="out"/>
        <c:minorTickMark val="none"/>
        <c:tickLblPos val="nextTo"/>
        <c:txPr>
          <a:bodyPr/>
          <a:lstStyle/>
          <a:p>
            <a:pPr>
              <a:defRPr sz="1800"/>
            </a:pPr>
            <a:endParaRPr lang="en-US"/>
          </a:p>
        </c:txPr>
        <c:crossAx val="270516944"/>
        <c:crosses val="autoZero"/>
        <c:auto val="1"/>
        <c:lblAlgn val="ctr"/>
        <c:lblOffset val="100"/>
        <c:noMultiLvlLbl val="0"/>
      </c:catAx>
      <c:valAx>
        <c:axId val="270516944"/>
        <c:scaling>
          <c:orientation val="minMax"/>
        </c:scaling>
        <c:delete val="0"/>
        <c:axPos val="l"/>
        <c:majorGridlines/>
        <c:numFmt formatCode="0%" sourceLinked="0"/>
        <c:majorTickMark val="out"/>
        <c:minorTickMark val="none"/>
        <c:tickLblPos val="nextTo"/>
        <c:txPr>
          <a:bodyPr/>
          <a:lstStyle/>
          <a:p>
            <a:pPr>
              <a:defRPr sz="1800"/>
            </a:pPr>
            <a:endParaRPr lang="en-US"/>
          </a:p>
        </c:txPr>
        <c:crossAx val="270516552"/>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6959432702491132"/>
          <c:y val="0.10704815543890348"/>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11/10/2014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11/10/2014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42125847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2352989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2865356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36248764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3782482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40793310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11/10/2014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11/10/2014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11/10/2014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11/10/2014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11/10/2014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11/10/2014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St Lawrence</a:t>
            </a:r>
            <a:r>
              <a:rPr lang="en-US" sz="2800" b="1" dirty="0" smtClean="0"/>
              <a:t>, </a:t>
            </a:r>
            <a:r>
              <a:rPr lang="en-US" sz="2800" b="1" dirty="0" smtClean="0"/>
              <a:t>TX</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000" b="1" u="sng" dirty="0" smtClean="0"/>
              <a:t>Glasscock </a:t>
            </a:r>
            <a:r>
              <a:rPr lang="en-US" sz="4000" b="1" u="sng" dirty="0" smtClean="0"/>
              <a:t>Co, TX STAX Calculations*</a:t>
            </a:r>
            <a:endParaRPr lang="en-US" sz="40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8" name="Picture 7"/>
          <p:cNvPicPr>
            <a:picLocks noChangeAspect="1"/>
          </p:cNvPicPr>
          <p:nvPr/>
        </p:nvPicPr>
        <p:blipFill>
          <a:blip r:embed="rId3"/>
          <a:stretch>
            <a:fillRect/>
          </a:stretch>
        </p:blipFill>
        <p:spPr>
          <a:xfrm>
            <a:off x="274320" y="789638"/>
            <a:ext cx="8595360" cy="5178787"/>
          </a:xfrm>
          <a:prstGeom prst="rect">
            <a:avLst/>
          </a:prstGeom>
        </p:spPr>
      </p:pic>
    </p:spTree>
    <p:extLst>
      <p:ext uri="{BB962C8B-B14F-4D97-AF65-F5344CB8AC3E}">
        <p14:creationId xmlns:p14="http://schemas.microsoft.com/office/powerpoint/2010/main" val="25986520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42962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Glasscock </a:t>
            </a:r>
            <a:r>
              <a:rPr lang="en-US" sz="4900" b="1" u="sng" dirty="0" smtClean="0"/>
              <a:t>Co, TX</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10" name="Picture 9"/>
          <p:cNvPicPr>
            <a:picLocks noChangeAspect="1"/>
          </p:cNvPicPr>
          <p:nvPr/>
        </p:nvPicPr>
        <p:blipFill>
          <a:blip r:embed="rId3"/>
          <a:stretch>
            <a:fillRect/>
          </a:stretch>
        </p:blipFill>
        <p:spPr>
          <a:xfrm>
            <a:off x="228600" y="1371600"/>
            <a:ext cx="8686800" cy="3913176"/>
          </a:xfrm>
          <a:prstGeom prst="rect">
            <a:avLst/>
          </a:prstGeom>
        </p:spPr>
      </p:pic>
    </p:spTree>
    <p:extLst>
      <p:ext uri="{BB962C8B-B14F-4D97-AF65-F5344CB8AC3E}">
        <p14:creationId xmlns:p14="http://schemas.microsoft.com/office/powerpoint/2010/main" val="34526134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Glasscock </a:t>
            </a:r>
            <a:r>
              <a:rPr lang="en-US" sz="4900" b="1" u="sng" dirty="0" smtClean="0"/>
              <a:t>Co, TX</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a:t>
            </a:r>
            <a:r>
              <a:rPr lang="en-US" dirty="0"/>
              <a:t>5</a:t>
            </a:r>
            <a:r>
              <a:rPr lang="en-US" dirty="0" smtClean="0"/>
              <a:t>00 pounds.</a:t>
            </a:r>
            <a:endParaRPr lang="en-US" dirty="0"/>
          </a:p>
        </p:txBody>
      </p:sp>
      <p:pic>
        <p:nvPicPr>
          <p:cNvPr id="10" name="Picture 9"/>
          <p:cNvPicPr>
            <a:picLocks noChangeAspect="1"/>
          </p:cNvPicPr>
          <p:nvPr/>
        </p:nvPicPr>
        <p:blipFill>
          <a:blip r:embed="rId3"/>
          <a:stretch>
            <a:fillRect/>
          </a:stretch>
        </p:blipFill>
        <p:spPr>
          <a:xfrm>
            <a:off x="198783" y="1447800"/>
            <a:ext cx="8686800" cy="3913176"/>
          </a:xfrm>
          <a:prstGeom prst="rect">
            <a:avLst/>
          </a:prstGeom>
        </p:spPr>
      </p:pic>
    </p:spTree>
    <p:extLst>
      <p:ext uri="{BB962C8B-B14F-4D97-AF65-F5344CB8AC3E}">
        <p14:creationId xmlns:p14="http://schemas.microsoft.com/office/powerpoint/2010/main" val="16949279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Glasscock </a:t>
            </a:r>
            <a:r>
              <a:rPr lang="en-US" sz="4400" b="1" u="sng" dirty="0" smtClean="0"/>
              <a:t>Co, TX STAX &amp; SCO*</a:t>
            </a:r>
            <a:br>
              <a:rPr lang="en-US" sz="4400" b="1" u="sng" dirty="0" smtClean="0"/>
            </a:br>
            <a:r>
              <a:rPr lang="en-US" sz="2800" b="1" dirty="0" smtClean="0"/>
              <a:t>Irrigated Practice</a:t>
            </a:r>
            <a:endParaRPr lang="en-US" sz="5400" b="1" dirty="0"/>
          </a:p>
        </p:txBody>
      </p:sp>
      <p:sp>
        <p:nvSpPr>
          <p:cNvPr id="3" name="TextBox 2"/>
          <p:cNvSpPr txBox="1"/>
          <p:nvPr/>
        </p:nvSpPr>
        <p:spPr>
          <a:xfrm>
            <a:off x="228600" y="6120825"/>
            <a:ext cx="7391400" cy="584775"/>
          </a:xfrm>
          <a:prstGeom prst="rect">
            <a:avLst/>
          </a:prstGeom>
          <a:noFill/>
        </p:spPr>
        <p:txBody>
          <a:bodyPr wrap="square" rtlCol="0">
            <a:spAutoFit/>
          </a:bodyPr>
          <a:lstStyle/>
          <a:p>
            <a:r>
              <a:rPr lang="en-US" sz="1600" dirty="0" smtClean="0">
                <a:solidFill>
                  <a:prstClr val="black"/>
                </a:solidFill>
              </a:rPr>
              <a:t>* Premium based price volatility factor of 0.15. Assume producer APH = county expected yield.</a:t>
            </a:r>
            <a:endParaRPr lang="en-US" sz="1600" dirty="0">
              <a:solidFill>
                <a:prstClr val="black"/>
              </a:solidFill>
            </a:endParaRPr>
          </a:p>
        </p:txBody>
      </p:sp>
      <p:pic>
        <p:nvPicPr>
          <p:cNvPr id="9" name="Picture 8"/>
          <p:cNvPicPr>
            <a:picLocks noChangeAspect="1"/>
          </p:cNvPicPr>
          <p:nvPr/>
        </p:nvPicPr>
        <p:blipFill>
          <a:blip r:embed="rId3"/>
          <a:stretch>
            <a:fillRect/>
          </a:stretch>
        </p:blipFill>
        <p:spPr>
          <a:xfrm>
            <a:off x="228600" y="1245167"/>
            <a:ext cx="8686800" cy="4775895"/>
          </a:xfrm>
          <a:prstGeom prst="rect">
            <a:avLst/>
          </a:prstGeom>
        </p:spPr>
      </p:pic>
    </p:spTree>
    <p:extLst>
      <p:ext uri="{BB962C8B-B14F-4D97-AF65-F5344CB8AC3E}">
        <p14:creationId xmlns:p14="http://schemas.microsoft.com/office/powerpoint/2010/main" val="1746249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Glasscock </a:t>
            </a:r>
            <a:r>
              <a:rPr lang="en-US" sz="4400" b="1" u="sng" dirty="0" smtClean="0"/>
              <a:t>Co, TX STAX &amp; SCO*</a:t>
            </a:r>
            <a:br>
              <a:rPr lang="en-US" sz="4400" b="1" u="sng" dirty="0" smtClean="0"/>
            </a:br>
            <a:r>
              <a:rPr lang="en-US" sz="2800" b="1" dirty="0" smtClean="0"/>
              <a:t>Non-Irrigated Practice</a:t>
            </a:r>
            <a:endParaRPr lang="en-US" sz="5400" b="1" dirty="0"/>
          </a:p>
        </p:txBody>
      </p:sp>
      <p:sp>
        <p:nvSpPr>
          <p:cNvPr id="6" name="TextBox 5"/>
          <p:cNvSpPr txBox="1"/>
          <p:nvPr/>
        </p:nvSpPr>
        <p:spPr>
          <a:xfrm>
            <a:off x="228600" y="6197025"/>
            <a:ext cx="7391400" cy="338554"/>
          </a:xfrm>
          <a:prstGeom prst="rect">
            <a:avLst/>
          </a:prstGeom>
          <a:noFill/>
        </p:spPr>
        <p:txBody>
          <a:bodyPr wrap="square" rtlCol="0">
            <a:spAutoFit/>
          </a:bodyPr>
          <a:lstStyle/>
          <a:p>
            <a:r>
              <a:rPr lang="en-US" sz="1600" dirty="0" smtClean="0">
                <a:solidFill>
                  <a:prstClr val="black"/>
                </a:solidFill>
              </a:rPr>
              <a:t>* Premium based price volatility factor of 0.15. Assume producer APH = </a:t>
            </a:r>
            <a:r>
              <a:rPr lang="en-US" sz="1600" dirty="0" smtClean="0">
                <a:solidFill>
                  <a:prstClr val="black"/>
                </a:solidFill>
              </a:rPr>
              <a:t>500 pounds.</a:t>
            </a:r>
            <a:endParaRPr lang="en-US" sz="1600" dirty="0">
              <a:solidFill>
                <a:prstClr val="black"/>
              </a:solidFill>
            </a:endParaRPr>
          </a:p>
        </p:txBody>
      </p:sp>
      <p:pic>
        <p:nvPicPr>
          <p:cNvPr id="10" name="Picture 9"/>
          <p:cNvPicPr>
            <a:picLocks noChangeAspect="1"/>
          </p:cNvPicPr>
          <p:nvPr/>
        </p:nvPicPr>
        <p:blipFill>
          <a:blip r:embed="rId3"/>
          <a:stretch>
            <a:fillRect/>
          </a:stretch>
        </p:blipFill>
        <p:spPr>
          <a:xfrm>
            <a:off x="208722" y="1245167"/>
            <a:ext cx="8686800" cy="4726773"/>
          </a:xfrm>
          <a:prstGeom prst="rect">
            <a:avLst/>
          </a:prstGeom>
        </p:spPr>
      </p:pic>
    </p:spTree>
    <p:extLst>
      <p:ext uri="{BB962C8B-B14F-4D97-AF65-F5344CB8AC3E}">
        <p14:creationId xmlns:p14="http://schemas.microsoft.com/office/powerpoint/2010/main" val="37075674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8212</TotalTime>
  <Words>2685</Words>
  <Application>Microsoft Office PowerPoint</Application>
  <PresentationFormat>On-screen Show (4:3)</PresentationFormat>
  <Paragraphs>403</Paragraphs>
  <Slides>52</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Wingdings</vt:lpstr>
      <vt:lpstr>Office Theme</vt:lpstr>
      <vt:lpstr>The Agricultural Act of 2014:  Update on STAX, SCO  &amp; Farm Bill Implementation  St Lawrence, TX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Glasscock Co, TX STAX Calculations*</vt:lpstr>
      <vt:lpstr>STAX &amp; Underlying Coverage</vt:lpstr>
      <vt:lpstr>STAX &amp; Existing Insurance Coverage</vt:lpstr>
      <vt:lpstr>Insurance Coverage Choices</vt:lpstr>
      <vt:lpstr>Cotton Crop Insurance Usage</vt:lpstr>
      <vt:lpstr>Illustration for Glasscock Co, TX Irrigated Practice</vt:lpstr>
      <vt:lpstr>Illustration for Glasscock Co, TX Non-Irrigated Practice</vt:lpstr>
      <vt:lpstr>Supplemental Coverage Option</vt:lpstr>
      <vt:lpstr>Supplemental Coverage Option</vt:lpstr>
      <vt:lpstr>Additional SCO Features</vt:lpstr>
      <vt:lpstr>Considerations for STAX or SCO</vt:lpstr>
      <vt:lpstr>Key Questions</vt:lpstr>
      <vt:lpstr>Glasscock Co, TX STAX &amp; SCO* Irrigated Practice</vt:lpstr>
      <vt:lpstr>Glasscock Co, TX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231</cp:revision>
  <cp:lastPrinted>2014-03-07T15:36:52Z</cp:lastPrinted>
  <dcterms:created xsi:type="dcterms:W3CDTF">2014-01-27T16:25:41Z</dcterms:created>
  <dcterms:modified xsi:type="dcterms:W3CDTF">2014-11-11T01:10:34Z</dcterms:modified>
</cp:coreProperties>
</file>