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46" r:id="rId28"/>
    <p:sldId id="415" r:id="rId29"/>
    <p:sldId id="446" r:id="rId30"/>
    <p:sldId id="447" r:id="rId31"/>
    <p:sldId id="552" r:id="rId32"/>
    <p:sldId id="553" r:id="rId33"/>
    <p:sldId id="554" r:id="rId34"/>
    <p:sldId id="426" r:id="rId35"/>
    <p:sldId id="394" r:id="rId36"/>
    <p:sldId id="395" r:id="rId37"/>
    <p:sldId id="467" r:id="rId38"/>
    <p:sldId id="396" r:id="rId39"/>
    <p:sldId id="555" r:id="rId40"/>
    <p:sldId id="556"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7300120"/>
        <c:axId val="7300512"/>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7300120"/>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7300512"/>
        <c:crosses val="autoZero"/>
        <c:crossBetween val="midCat"/>
      </c:valAx>
      <c:valAx>
        <c:axId val="73005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7300120"/>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256214272"/>
        <c:axId val="256214664"/>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256214272"/>
        <c:axId val="256214664"/>
      </c:lineChart>
      <c:catAx>
        <c:axId val="256214272"/>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256214664"/>
        <c:crosses val="autoZero"/>
        <c:auto val="1"/>
        <c:lblAlgn val="ctr"/>
        <c:lblOffset val="100"/>
        <c:noMultiLvlLbl val="0"/>
      </c:catAx>
      <c:valAx>
        <c:axId val="256214664"/>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256214272"/>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256215448"/>
        <c:axId val="7502312"/>
      </c:barChart>
      <c:catAx>
        <c:axId val="256215448"/>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7502312"/>
        <c:crosses val="autoZero"/>
        <c:auto val="1"/>
        <c:lblAlgn val="ctr"/>
        <c:lblOffset val="100"/>
        <c:noMultiLvlLbl val="0"/>
      </c:catAx>
      <c:valAx>
        <c:axId val="7502312"/>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256215448"/>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Sheet1!$B$273</c:f>
              <c:strCache>
                <c:ptCount val="1"/>
                <c:pt idx="0">
                  <c:v>SC</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Sheet1!$M$274:$M$280</c:f>
              <c:numCache>
                <c:formatCode>General</c:formatCode>
                <c:ptCount val="7"/>
                <c:pt idx="0">
                  <c:v>9.0521042084168335E-2</c:v>
                </c:pt>
                <c:pt idx="1">
                  <c:v>0.13317835671342684</c:v>
                </c:pt>
                <c:pt idx="2">
                  <c:v>4.0925851703406811E-2</c:v>
                </c:pt>
                <c:pt idx="3">
                  <c:v>3.7334669338677358E-2</c:v>
                </c:pt>
                <c:pt idx="4">
                  <c:v>0.17820841683366734</c:v>
                </c:pt>
                <c:pt idx="5">
                  <c:v>0.27390781563126254</c:v>
                </c:pt>
                <c:pt idx="6">
                  <c:v>0.24592384769539077</c:v>
                </c:pt>
              </c:numCache>
            </c:numRef>
          </c:val>
        </c:ser>
        <c:dLbls>
          <c:showLegendKey val="0"/>
          <c:showVal val="0"/>
          <c:showCatName val="0"/>
          <c:showSerName val="0"/>
          <c:showPercent val="0"/>
          <c:showBubbleSize val="0"/>
        </c:dLbls>
        <c:gapWidth val="150"/>
        <c:axId val="397631160"/>
        <c:axId val="397630768"/>
      </c:barChart>
      <c:catAx>
        <c:axId val="397631160"/>
        <c:scaling>
          <c:orientation val="minMax"/>
        </c:scaling>
        <c:delete val="0"/>
        <c:axPos val="b"/>
        <c:numFmt formatCode="General" sourceLinked="0"/>
        <c:majorTickMark val="out"/>
        <c:minorTickMark val="none"/>
        <c:tickLblPos val="nextTo"/>
        <c:txPr>
          <a:bodyPr/>
          <a:lstStyle/>
          <a:p>
            <a:pPr>
              <a:defRPr sz="1800"/>
            </a:pPr>
            <a:endParaRPr lang="en-US"/>
          </a:p>
        </c:txPr>
        <c:crossAx val="397630768"/>
        <c:crosses val="autoZero"/>
        <c:auto val="1"/>
        <c:lblAlgn val="ctr"/>
        <c:lblOffset val="100"/>
        <c:noMultiLvlLbl val="0"/>
      </c:catAx>
      <c:valAx>
        <c:axId val="397630768"/>
        <c:scaling>
          <c:orientation val="minMax"/>
        </c:scaling>
        <c:delete val="0"/>
        <c:axPos val="l"/>
        <c:majorGridlines/>
        <c:numFmt formatCode="0%" sourceLinked="0"/>
        <c:majorTickMark val="out"/>
        <c:minorTickMark val="none"/>
        <c:tickLblPos val="nextTo"/>
        <c:txPr>
          <a:bodyPr/>
          <a:lstStyle/>
          <a:p>
            <a:pPr>
              <a:defRPr sz="1800"/>
            </a:pPr>
            <a:endParaRPr lang="en-US"/>
          </a:p>
        </c:txPr>
        <c:crossAx val="397631160"/>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11/8/2014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11/8/2014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810500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11/8/2014</a:t>
            </a:fld>
            <a:endParaRPr lang="en-US"/>
          </a:p>
        </p:txBody>
      </p:sp>
    </p:spTree>
    <p:extLst>
      <p:ext uri="{BB962C8B-B14F-4D97-AF65-F5344CB8AC3E}">
        <p14:creationId xmlns:p14="http://schemas.microsoft.com/office/powerpoint/2010/main" val="3906108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11/8/2014</a:t>
            </a:fld>
            <a:endParaRPr lang="en-US"/>
          </a:p>
        </p:txBody>
      </p:sp>
    </p:spTree>
    <p:extLst>
      <p:ext uri="{BB962C8B-B14F-4D97-AF65-F5344CB8AC3E}">
        <p14:creationId xmlns:p14="http://schemas.microsoft.com/office/powerpoint/2010/main" val="2808909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11/8/2014</a:t>
            </a:fld>
            <a:endParaRPr lang="en-US"/>
          </a:p>
        </p:txBody>
      </p:sp>
    </p:spTree>
    <p:extLst>
      <p:ext uri="{BB962C8B-B14F-4D97-AF65-F5344CB8AC3E}">
        <p14:creationId xmlns:p14="http://schemas.microsoft.com/office/powerpoint/2010/main" val="15193183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38675444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7023579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11/8/2014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11/8/2014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11/8/2014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11/8/2014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11/8/2014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11/8/2014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11/8/2014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11/8/2014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11/8/2014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11/8/2014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11/8/2014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11/8/2014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Santee, SC</a:t>
            </a:r>
            <a:r>
              <a:rPr lang="en-US" sz="2800" b="1" dirty="0" smtClean="0"/>
              <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000" b="1" u="sng" dirty="0" smtClean="0"/>
              <a:t>Orangeburg Co, SC </a:t>
            </a:r>
            <a:r>
              <a:rPr lang="en-US" sz="4000" b="1" u="sng" dirty="0" smtClean="0"/>
              <a:t>STAX Calculations*</a:t>
            </a:r>
            <a:endParaRPr lang="en-US" sz="40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274320" y="826081"/>
            <a:ext cx="8595360" cy="5178787"/>
          </a:xfrm>
          <a:prstGeom prst="rect">
            <a:avLst/>
          </a:prstGeom>
        </p:spPr>
      </p:pic>
    </p:spTree>
    <p:extLst>
      <p:ext uri="{BB962C8B-B14F-4D97-AF65-F5344CB8AC3E}">
        <p14:creationId xmlns:p14="http://schemas.microsoft.com/office/powerpoint/2010/main" val="4890688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102054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Orangeburg Co, SC</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3" name="Picture 2"/>
          <p:cNvPicPr>
            <a:picLocks noChangeAspect="1"/>
          </p:cNvPicPr>
          <p:nvPr/>
        </p:nvPicPr>
        <p:blipFill>
          <a:blip r:embed="rId3"/>
          <a:stretch>
            <a:fillRect/>
          </a:stretch>
        </p:blipFill>
        <p:spPr>
          <a:xfrm>
            <a:off x="182880" y="1371600"/>
            <a:ext cx="8778240" cy="3954367"/>
          </a:xfrm>
          <a:prstGeom prst="rect">
            <a:avLst/>
          </a:prstGeom>
        </p:spPr>
      </p:pic>
    </p:spTree>
    <p:extLst>
      <p:ext uri="{BB962C8B-B14F-4D97-AF65-F5344CB8AC3E}">
        <p14:creationId xmlns:p14="http://schemas.microsoft.com/office/powerpoint/2010/main" val="42064226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Orangeburg Co, SC</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3" name="Picture 2"/>
          <p:cNvPicPr>
            <a:picLocks noChangeAspect="1"/>
          </p:cNvPicPr>
          <p:nvPr/>
        </p:nvPicPr>
        <p:blipFill>
          <a:blip r:embed="rId3"/>
          <a:stretch>
            <a:fillRect/>
          </a:stretch>
        </p:blipFill>
        <p:spPr>
          <a:xfrm>
            <a:off x="215348" y="1371600"/>
            <a:ext cx="8778240" cy="3954367"/>
          </a:xfrm>
          <a:prstGeom prst="rect">
            <a:avLst/>
          </a:prstGeom>
        </p:spPr>
      </p:pic>
    </p:spTree>
    <p:extLst>
      <p:ext uri="{BB962C8B-B14F-4D97-AF65-F5344CB8AC3E}">
        <p14:creationId xmlns:p14="http://schemas.microsoft.com/office/powerpoint/2010/main" val="29649653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Orangeburg Co, SC </a:t>
            </a:r>
            <a:r>
              <a:rPr lang="en-US" sz="4400" b="1" u="sng" dirty="0" smtClean="0"/>
              <a:t>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218661" y="1228602"/>
            <a:ext cx="8686800" cy="4903663"/>
          </a:xfrm>
          <a:prstGeom prst="rect">
            <a:avLst/>
          </a:prstGeom>
        </p:spPr>
      </p:pic>
    </p:spTree>
    <p:extLst>
      <p:ext uri="{BB962C8B-B14F-4D97-AF65-F5344CB8AC3E}">
        <p14:creationId xmlns:p14="http://schemas.microsoft.com/office/powerpoint/2010/main" val="1287306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Orangeburg Co, SC </a:t>
            </a:r>
            <a:r>
              <a:rPr lang="en-US" sz="4400" b="1" u="sng" dirty="0" smtClean="0"/>
              <a:t>STAX &amp; SCO*</a:t>
            </a:r>
            <a:br>
              <a:rPr lang="en-US" sz="4400" b="1" u="sng" dirty="0" smtClean="0"/>
            </a:br>
            <a:r>
              <a:rPr lang="en-US" sz="2800" b="1" dirty="0" smtClean="0"/>
              <a:t>Non-Irrigated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228600" y="1245167"/>
            <a:ext cx="8686800" cy="4903663"/>
          </a:xfrm>
          <a:prstGeom prst="rect">
            <a:avLst/>
          </a:prstGeom>
        </p:spPr>
      </p:pic>
    </p:spTree>
    <p:extLst>
      <p:ext uri="{BB962C8B-B14F-4D97-AF65-F5344CB8AC3E}">
        <p14:creationId xmlns:p14="http://schemas.microsoft.com/office/powerpoint/2010/main" val="23417278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8201</TotalTime>
  <Words>2672</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Santee, SC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Orangeburg Co, SC STAX Calculations*</vt:lpstr>
      <vt:lpstr>STAX &amp; Underlying Coverage</vt:lpstr>
      <vt:lpstr>STAX &amp; Existing Insurance Coverage</vt:lpstr>
      <vt:lpstr>Insurance Coverage Choices</vt:lpstr>
      <vt:lpstr>Cotton Crop Insurance Usage</vt:lpstr>
      <vt:lpstr>Illustration for Orangeburg Co, SC Irrigated Practice</vt:lpstr>
      <vt:lpstr>Illustration for Orangeburg Co, SC Non-Irrigated Practice</vt:lpstr>
      <vt:lpstr>Supplemental Coverage Option</vt:lpstr>
      <vt:lpstr>Supplemental Coverage Option</vt:lpstr>
      <vt:lpstr>Additional SCO Features</vt:lpstr>
      <vt:lpstr>Considerations for STAX or SCO</vt:lpstr>
      <vt:lpstr>Key Questions</vt:lpstr>
      <vt:lpstr>Orangeburg Co, SC STAX &amp; SCO* Irrigated Practice</vt:lpstr>
      <vt:lpstr>Orangeburg Co, SC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224</cp:revision>
  <cp:lastPrinted>2014-03-07T15:36:52Z</cp:lastPrinted>
  <dcterms:created xsi:type="dcterms:W3CDTF">2014-01-27T16:25:41Z</dcterms:created>
  <dcterms:modified xsi:type="dcterms:W3CDTF">2014-11-08T11:52:32Z</dcterms:modified>
</cp:coreProperties>
</file>