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notesSlides/notesSlide10.xml" ContentType="application/vnd.openxmlformats-officedocument.presentationml.notesSlide+xml"/>
  <Override PartName="/ppt/charts/chart3.xml" ContentType="application/vnd.openxmlformats-officedocument.drawingml.chart+xml"/>
  <Override PartName="/ppt/notesSlides/notesSlide11.xml" ContentType="application/vnd.openxmlformats-officedocument.presentationml.notesSlide+xml"/>
  <Override PartName="/ppt/charts/chart4.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handoutMasterIdLst>
    <p:handoutMasterId r:id="rId55"/>
  </p:handoutMasterIdLst>
  <p:sldIdLst>
    <p:sldId id="256" r:id="rId2"/>
    <p:sldId id="279" r:id="rId3"/>
    <p:sldId id="308" r:id="rId4"/>
    <p:sldId id="407" r:id="rId5"/>
    <p:sldId id="383" r:id="rId6"/>
    <p:sldId id="385" r:id="rId7"/>
    <p:sldId id="397" r:id="rId8"/>
    <p:sldId id="408" r:id="rId9"/>
    <p:sldId id="387" r:id="rId10"/>
    <p:sldId id="399" r:id="rId11"/>
    <p:sldId id="400" r:id="rId12"/>
    <p:sldId id="401" r:id="rId13"/>
    <p:sldId id="402" r:id="rId14"/>
    <p:sldId id="403" r:id="rId15"/>
    <p:sldId id="398" r:id="rId16"/>
    <p:sldId id="409" r:id="rId17"/>
    <p:sldId id="405" r:id="rId18"/>
    <p:sldId id="406" r:id="rId19"/>
    <p:sldId id="410" r:id="rId20"/>
    <p:sldId id="404" r:id="rId21"/>
    <p:sldId id="411" r:id="rId22"/>
    <p:sldId id="390" r:id="rId23"/>
    <p:sldId id="391" r:id="rId24"/>
    <p:sldId id="413" r:id="rId25"/>
    <p:sldId id="414" r:id="rId26"/>
    <p:sldId id="393" r:id="rId27"/>
    <p:sldId id="585" r:id="rId28"/>
    <p:sldId id="415" r:id="rId29"/>
    <p:sldId id="446" r:id="rId30"/>
    <p:sldId id="447" r:id="rId31"/>
    <p:sldId id="570" r:id="rId32"/>
    <p:sldId id="586" r:id="rId33"/>
    <p:sldId id="587" r:id="rId34"/>
    <p:sldId id="426" r:id="rId35"/>
    <p:sldId id="394" r:id="rId36"/>
    <p:sldId id="395" r:id="rId37"/>
    <p:sldId id="467" r:id="rId38"/>
    <p:sldId id="396" r:id="rId39"/>
    <p:sldId id="588" r:id="rId40"/>
    <p:sldId id="589" r:id="rId41"/>
    <p:sldId id="318" r:id="rId42"/>
    <p:sldId id="319" r:id="rId43"/>
    <p:sldId id="445" r:id="rId44"/>
    <p:sldId id="418" r:id="rId45"/>
    <p:sldId id="423" r:id="rId46"/>
    <p:sldId id="419" r:id="rId47"/>
    <p:sldId id="488" r:id="rId48"/>
    <p:sldId id="322" r:id="rId49"/>
    <p:sldId id="421" r:id="rId50"/>
    <p:sldId id="420" r:id="rId51"/>
    <p:sldId id="444" r:id="rId52"/>
    <p:sldId id="422" r:id="rId53"/>
  </p:sldIdLst>
  <p:sldSz cx="9144000" cy="6858000" type="screen4x3"/>
  <p:notesSz cx="7315200" cy="9601200"/>
  <p:defaultText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7" algn="l" defTabSz="914318" rtl="0" eaLnBrk="1" latinLnBrk="0" hangingPunct="1">
      <a:defRPr sz="1800" kern="1200">
        <a:solidFill>
          <a:schemeClr val="tx1"/>
        </a:solidFill>
        <a:latin typeface="+mn-lt"/>
        <a:ea typeface="+mn-ea"/>
        <a:cs typeface="+mn-cs"/>
      </a:defRPr>
    </a:lvl4pPr>
    <a:lvl5pPr marL="1828637" algn="l" defTabSz="914318" rtl="0" eaLnBrk="1" latinLnBrk="0" hangingPunct="1">
      <a:defRPr sz="1800" kern="1200">
        <a:solidFill>
          <a:schemeClr val="tx1"/>
        </a:solidFill>
        <a:latin typeface="+mn-lt"/>
        <a:ea typeface="+mn-ea"/>
        <a:cs typeface="+mn-cs"/>
      </a:defRPr>
    </a:lvl5pPr>
    <a:lvl6pPr marL="2285797" algn="l" defTabSz="914318" rtl="0" eaLnBrk="1" latinLnBrk="0" hangingPunct="1">
      <a:defRPr sz="1800" kern="1200">
        <a:solidFill>
          <a:schemeClr val="tx1"/>
        </a:solidFill>
        <a:latin typeface="+mn-lt"/>
        <a:ea typeface="+mn-ea"/>
        <a:cs typeface="+mn-cs"/>
      </a:defRPr>
    </a:lvl6pPr>
    <a:lvl7pPr marL="2742956" algn="l" defTabSz="914318" rtl="0" eaLnBrk="1" latinLnBrk="0" hangingPunct="1">
      <a:defRPr sz="1800" kern="1200">
        <a:solidFill>
          <a:schemeClr val="tx1"/>
        </a:solidFill>
        <a:latin typeface="+mn-lt"/>
        <a:ea typeface="+mn-ea"/>
        <a:cs typeface="+mn-cs"/>
      </a:defRPr>
    </a:lvl7pPr>
    <a:lvl8pPr marL="3200115" algn="l" defTabSz="914318" rtl="0" eaLnBrk="1" latinLnBrk="0" hangingPunct="1">
      <a:defRPr sz="1800" kern="1200">
        <a:solidFill>
          <a:schemeClr val="tx1"/>
        </a:solidFill>
        <a:latin typeface="+mn-lt"/>
        <a:ea typeface="+mn-ea"/>
        <a:cs typeface="+mn-cs"/>
      </a:defRPr>
    </a:lvl8pPr>
    <a:lvl9pPr marL="3657274" algn="l" defTabSz="914318"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326" y="54"/>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11094"/>
    </p:cViewPr>
  </p:sorterViewPr>
  <p:notesViewPr>
    <p:cSldViewPr>
      <p:cViewPr varScale="1">
        <p:scale>
          <a:sx n="48" d="100"/>
          <a:sy n="48" d="100"/>
        </p:scale>
        <p:origin x="2946" y="4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griffin.schnitzler\Desktop\CottonYieldTrendExample.xlsx"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r>
              <a:rPr lang="en-US" sz="1600">
                <a:solidFill>
                  <a:schemeClr val="tx1"/>
                </a:solidFill>
              </a:rPr>
              <a:t>Comparison of NASS</a:t>
            </a:r>
            <a:r>
              <a:rPr lang="en-US" sz="1600" baseline="0">
                <a:solidFill>
                  <a:schemeClr val="tx1"/>
                </a:solidFill>
              </a:rPr>
              <a:t> County Yield and Crop Insurance Yield by Practice</a:t>
            </a:r>
            <a:endParaRPr lang="en-US" sz="1600">
              <a:solidFill>
                <a:schemeClr val="tx1"/>
              </a:solidFill>
            </a:endParaRPr>
          </a:p>
        </c:rich>
      </c:tx>
      <c:layout/>
      <c:overlay val="0"/>
      <c:spPr>
        <a:noFill/>
        <a:ln>
          <a:noFill/>
        </a:ln>
        <a:effectLst/>
      </c:spPr>
      <c:txPr>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8.7403314043575875E-2"/>
          <c:y val="0.14521474588403721"/>
          <c:w val="0.86370110362710684"/>
          <c:h val="0.76335798934224119"/>
        </c:manualLayout>
      </c:layout>
      <c:scatterChart>
        <c:scatterStyle val="lineMarker"/>
        <c:varyColors val="0"/>
        <c:ser>
          <c:idx val="0"/>
          <c:order val="0"/>
          <c:tx>
            <c:strRef>
              <c:f>Sheet4!$G$1</c:f>
              <c:strCache>
                <c:ptCount val="1"/>
                <c:pt idx="0">
                  <c:v>NASS County Yield</c:v>
                </c:pt>
              </c:strCache>
            </c:strRef>
          </c:tx>
          <c:spPr>
            <a:ln w="25400" cap="rnd">
              <a:solidFill>
                <a:srgbClr val="1F497D"/>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Sheet4!$G$2:$G$24</c:f>
              <c:numCache>
                <c:formatCode>General</c:formatCode>
                <c:ptCount val="23"/>
                <c:pt idx="0">
                  <c:v>547</c:v>
                </c:pt>
                <c:pt idx="1">
                  <c:v>691</c:v>
                </c:pt>
                <c:pt idx="2">
                  <c:v>704</c:v>
                </c:pt>
                <c:pt idx="3">
                  <c:v>637</c:v>
                </c:pt>
                <c:pt idx="4">
                  <c:v>703</c:v>
                </c:pt>
                <c:pt idx="5">
                  <c:v>454</c:v>
                </c:pt>
                <c:pt idx="6">
                  <c:v>532</c:v>
                </c:pt>
                <c:pt idx="7">
                  <c:v>505</c:v>
                </c:pt>
                <c:pt idx="8">
                  <c:v>728</c:v>
                </c:pt>
                <c:pt idx="9">
                  <c:v>619</c:v>
                </c:pt>
                <c:pt idx="10">
                  <c:v>851</c:v>
                </c:pt>
                <c:pt idx="11">
                  <c:v>579</c:v>
                </c:pt>
                <c:pt idx="12">
                  <c:v>926</c:v>
                </c:pt>
                <c:pt idx="13">
                  <c:v>804</c:v>
                </c:pt>
                <c:pt idx="14">
                  <c:v>847</c:v>
                </c:pt>
                <c:pt idx="15">
                  <c:v>832</c:v>
                </c:pt>
                <c:pt idx="16">
                  <c:v>974</c:v>
                </c:pt>
                <c:pt idx="17">
                  <c:v>853</c:v>
                </c:pt>
                <c:pt idx="18">
                  <c:v>1025</c:v>
                </c:pt>
                <c:pt idx="19">
                  <c:v>1082</c:v>
                </c:pt>
              </c:numCache>
            </c:numRef>
          </c:yVal>
          <c:smooth val="0"/>
        </c:ser>
        <c:ser>
          <c:idx val="1"/>
          <c:order val="1"/>
          <c:tx>
            <c:strRef>
              <c:f>Sheet4!$H$1</c:f>
              <c:strCache>
                <c:ptCount val="1"/>
                <c:pt idx="0">
                  <c:v>Irrigated Yield (Crop Ins.)</c:v>
                </c:pt>
              </c:strCache>
            </c:strRef>
          </c:tx>
          <c:spPr>
            <a:ln w="25400" cap="rnd">
              <a:solidFill>
                <a:srgbClr val="00B0F0"/>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Sheet4!$H$2:$H$24</c:f>
              <c:numCache>
                <c:formatCode>General</c:formatCode>
                <c:ptCount val="23"/>
                <c:pt idx="0">
                  <c:v>826</c:v>
                </c:pt>
                <c:pt idx="1">
                  <c:v>966</c:v>
                </c:pt>
                <c:pt idx="2">
                  <c:v>840</c:v>
                </c:pt>
                <c:pt idx="3">
                  <c:v>783</c:v>
                </c:pt>
                <c:pt idx="4">
                  <c:v>772</c:v>
                </c:pt>
                <c:pt idx="5">
                  <c:v>628</c:v>
                </c:pt>
                <c:pt idx="6">
                  <c:v>576</c:v>
                </c:pt>
                <c:pt idx="7">
                  <c:v>645</c:v>
                </c:pt>
                <c:pt idx="8">
                  <c:v>895</c:v>
                </c:pt>
                <c:pt idx="9">
                  <c:v>733</c:v>
                </c:pt>
                <c:pt idx="10">
                  <c:v>1000</c:v>
                </c:pt>
                <c:pt idx="11">
                  <c:v>714</c:v>
                </c:pt>
                <c:pt idx="12">
                  <c:v>1051</c:v>
                </c:pt>
                <c:pt idx="13">
                  <c:v>1119</c:v>
                </c:pt>
                <c:pt idx="14">
                  <c:v>943</c:v>
                </c:pt>
                <c:pt idx="15">
                  <c:v>999</c:v>
                </c:pt>
                <c:pt idx="16">
                  <c:v>1120</c:v>
                </c:pt>
                <c:pt idx="17">
                  <c:v>1114</c:v>
                </c:pt>
                <c:pt idx="18">
                  <c:v>1197</c:v>
                </c:pt>
                <c:pt idx="19">
                  <c:v>1181</c:v>
                </c:pt>
                <c:pt idx="20">
                  <c:v>1144</c:v>
                </c:pt>
              </c:numCache>
            </c:numRef>
          </c:yVal>
          <c:smooth val="0"/>
        </c:ser>
        <c:ser>
          <c:idx val="2"/>
          <c:order val="2"/>
          <c:tx>
            <c:strRef>
              <c:f>Sheet4!$I$1</c:f>
              <c:strCache>
                <c:ptCount val="1"/>
                <c:pt idx="0">
                  <c:v>Non-Irrigated Yield (Crop Ins.)</c:v>
                </c:pt>
              </c:strCache>
            </c:strRef>
          </c:tx>
          <c:spPr>
            <a:ln w="25400" cap="rnd">
              <a:solidFill>
                <a:srgbClr val="FFC000"/>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Sheet4!$I$2:$I$24</c:f>
              <c:numCache>
                <c:formatCode>General</c:formatCode>
                <c:ptCount val="23"/>
                <c:pt idx="0">
                  <c:v>647</c:v>
                </c:pt>
                <c:pt idx="1">
                  <c:v>826.28223762000005</c:v>
                </c:pt>
                <c:pt idx="2">
                  <c:v>727.01497553000002</c:v>
                </c:pt>
                <c:pt idx="3">
                  <c:v>739.56582156000002</c:v>
                </c:pt>
                <c:pt idx="4">
                  <c:v>809.19878414000004</c:v>
                </c:pt>
                <c:pt idx="5">
                  <c:v>463.20797178999999</c:v>
                </c:pt>
                <c:pt idx="6">
                  <c:v>573.73233554000001</c:v>
                </c:pt>
                <c:pt idx="7">
                  <c:v>532.84746106</c:v>
                </c:pt>
                <c:pt idx="8">
                  <c:v>773.70606594000003</c:v>
                </c:pt>
                <c:pt idx="9">
                  <c:v>566.19348220999996</c:v>
                </c:pt>
                <c:pt idx="10">
                  <c:v>904.87688494999998</c:v>
                </c:pt>
                <c:pt idx="11">
                  <c:v>677.81455755000002</c:v>
                </c:pt>
                <c:pt idx="12">
                  <c:v>954.99401920000003</c:v>
                </c:pt>
                <c:pt idx="13">
                  <c:v>885.03014298000005</c:v>
                </c:pt>
                <c:pt idx="14">
                  <c:v>808.83874920000005</c:v>
                </c:pt>
                <c:pt idx="15">
                  <c:v>802.61009611999998</c:v>
                </c:pt>
                <c:pt idx="16">
                  <c:v>965.06326493999995</c:v>
                </c:pt>
                <c:pt idx="17">
                  <c:v>818.71602060999999</c:v>
                </c:pt>
                <c:pt idx="18">
                  <c:v>989.55264106000004</c:v>
                </c:pt>
                <c:pt idx="19">
                  <c:v>1025.9136755</c:v>
                </c:pt>
                <c:pt idx="20">
                  <c:v>972.30250388000002</c:v>
                </c:pt>
              </c:numCache>
            </c:numRef>
          </c:yVal>
          <c:smooth val="0"/>
        </c:ser>
        <c:dLbls>
          <c:showLegendKey val="0"/>
          <c:showVal val="0"/>
          <c:showCatName val="0"/>
          <c:showSerName val="0"/>
          <c:showPercent val="0"/>
          <c:showBubbleSize val="0"/>
        </c:dLbls>
        <c:axId val="379422208"/>
        <c:axId val="379422600"/>
        <c:extLst>
          <c:ext xmlns:c15="http://schemas.microsoft.com/office/drawing/2012/chart" uri="{02D57815-91ED-43cb-92C2-25804820EDAC}">
            <c15:filteredScatterSeries>
              <c15:ser>
                <c:idx val="3"/>
                <c:order val="3"/>
                <c:tx>
                  <c:strRef>
                    <c:extLst>
                      <c:ext uri="{02D57815-91ED-43cb-92C2-25804820EDAC}">
                        <c15:formulaRef>
                          <c15:sqref>Sheet4!$J$1</c15:sqref>
                        </c15:formulaRef>
                      </c:ext>
                    </c:extLst>
                    <c:strCache>
                      <c:ptCount val="1"/>
                      <c:pt idx="0">
                        <c:v>Irr. Trend Yield</c:v>
                      </c:pt>
                    </c:strCache>
                  </c:strRef>
                </c:tx>
                <c:spPr>
                  <a:ln w="19050" cap="rnd">
                    <a:solidFill>
                      <a:schemeClr val="accent4"/>
                    </a:solidFill>
                    <a:round/>
                  </a:ln>
                  <a:effectLst/>
                </c:spPr>
                <c:marker>
                  <c:symbol val="circle"/>
                  <c:size val="5"/>
                  <c:spPr>
                    <a:solidFill>
                      <a:schemeClr val="accent4"/>
                    </a:solidFill>
                    <a:ln w="9525">
                      <a:solidFill>
                        <a:schemeClr val="accent4"/>
                      </a:solidFill>
                    </a:ln>
                    <a:effectLst/>
                  </c:spPr>
                </c:marker>
                <c:dPt>
                  <c:idx val="22"/>
                  <c:marker>
                    <c:symbol val="circle"/>
                    <c:size val="5"/>
                    <c:spPr>
                      <a:solidFill>
                        <a:srgbClr val="00B0F0"/>
                      </a:solidFill>
                      <a:ln w="9525">
                        <a:noFill/>
                      </a:ln>
                      <a:effectLst/>
                    </c:spPr>
                  </c:marker>
                  <c:bubble3D val="0"/>
                  <c:spPr>
                    <a:ln w="19050" cap="rnd">
                      <a:noFill/>
                      <a:round/>
                    </a:ln>
                    <a:effectLst/>
                  </c:spPr>
                </c:dPt>
                <c:xVal>
                  <c:numRef>
                    <c:extLst>
                      <c:ext uri="{02D57815-91ED-43cb-92C2-25804820EDAC}">
                        <c15:formulaRef>
                          <c15:sqref>Sheet4!$F$2:$F$24</c15:sqref>
                        </c15:formulaRef>
                      </c:ext>
                    </c:extLst>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extLst>
                      <c:ext uri="{02D57815-91ED-43cb-92C2-25804820EDAC}">
                        <c15:formulaRef>
                          <c15:sqref>Sheet4!$J$2:$J$24</c15:sqref>
                        </c15:formulaRef>
                      </c:ext>
                    </c:extLst>
                    <c:numCache>
                      <c:formatCode>General</c:formatCode>
                      <c:ptCount val="23"/>
                      <c:pt idx="22">
                        <c:v>1187.8632034632028</c:v>
                      </c:pt>
                    </c:numCache>
                  </c:numRef>
                </c:yVal>
                <c:smooth val="0"/>
              </c15:ser>
            </c15:filteredScatterSeries>
            <c15:filteredScatterSeries>
              <c15:ser>
                <c:idx val="4"/>
                <c:order val="4"/>
                <c:tx>
                  <c:strRef>
                    <c:extLst xmlns:c15="http://schemas.microsoft.com/office/drawing/2012/chart">
                      <c:ext xmlns:c15="http://schemas.microsoft.com/office/drawing/2012/chart" uri="{02D57815-91ED-43cb-92C2-25804820EDAC}">
                        <c15:formulaRef>
                          <c15:sqref>Sheet4!$K$1</c15:sqref>
                        </c15:formulaRef>
                      </c:ext>
                    </c:extLst>
                    <c:strCache>
                      <c:ptCount val="1"/>
                      <c:pt idx="0">
                        <c:v>Non-Irr. Trend Yield</c:v>
                      </c:pt>
                    </c:strCache>
                  </c:strRef>
                </c:tx>
                <c:spPr>
                  <a:ln w="19050" cap="rnd">
                    <a:solidFill>
                      <a:schemeClr val="accent5"/>
                    </a:solidFill>
                    <a:round/>
                  </a:ln>
                  <a:effectLst/>
                </c:spPr>
                <c:marker>
                  <c:symbol val="circle"/>
                  <c:size val="5"/>
                  <c:spPr>
                    <a:solidFill>
                      <a:schemeClr val="accent5"/>
                    </a:solidFill>
                    <a:ln w="9525">
                      <a:solidFill>
                        <a:schemeClr val="accent5"/>
                      </a:solidFill>
                    </a:ln>
                    <a:effectLst/>
                  </c:spPr>
                </c:marker>
                <c:dPt>
                  <c:idx val="22"/>
                  <c:marker>
                    <c:symbol val="circle"/>
                    <c:size val="5"/>
                    <c:spPr>
                      <a:solidFill>
                        <a:srgbClr val="FFC000"/>
                      </a:solidFill>
                      <a:ln w="9525">
                        <a:noFill/>
                      </a:ln>
                      <a:effectLst/>
                    </c:spPr>
                  </c:marker>
                  <c:bubble3D val="0"/>
                  <c:spPr>
                    <a:ln w="19050" cap="rnd">
                      <a:noFill/>
                      <a:round/>
                    </a:ln>
                    <a:effectLst/>
                  </c:spPr>
                </c:dPt>
                <c:xVal>
                  <c:numRef>
                    <c:extLst xmlns:c15="http://schemas.microsoft.com/office/drawing/2012/chart">
                      <c:ext xmlns:c15="http://schemas.microsoft.com/office/drawing/2012/chart" uri="{02D57815-91ED-43cb-92C2-25804820EDAC}">
                        <c15:formulaRef>
                          <c15:sqref>Sheet4!$F$2:$F$24</c15:sqref>
                        </c15:formulaRef>
                      </c:ext>
                    </c:extLst>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extLst xmlns:c15="http://schemas.microsoft.com/office/drawing/2012/chart">
                      <c:ext xmlns:c15="http://schemas.microsoft.com/office/drawing/2012/chart" uri="{02D57815-91ED-43cb-92C2-25804820EDAC}">
                        <c15:formulaRef>
                          <c15:sqref>Sheet4!$K$2:$K$24</c15:sqref>
                        </c15:formulaRef>
                      </c:ext>
                    </c:extLst>
                    <c:numCache>
                      <c:formatCode>General</c:formatCode>
                      <c:ptCount val="23"/>
                      <c:pt idx="22">
                        <c:v>983.61827963139876</c:v>
                      </c:pt>
                    </c:numCache>
                  </c:numRef>
                </c:yVal>
                <c:smooth val="0"/>
              </c15:ser>
            </c15:filteredScatterSeries>
          </c:ext>
        </c:extLst>
      </c:scatterChart>
      <c:valAx>
        <c:axId val="379422208"/>
        <c:scaling>
          <c:orientation val="minMax"/>
          <c:max val="2015"/>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379422600"/>
        <c:crosses val="autoZero"/>
        <c:crossBetween val="midCat"/>
      </c:valAx>
      <c:valAx>
        <c:axId val="3794226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379422208"/>
        <c:crosses val="autoZero"/>
        <c:crossBetween val="midCat"/>
      </c:valAx>
      <c:spPr>
        <a:solidFill>
          <a:sysClr val="window" lastClr="FFFFFF">
            <a:lumMod val="95000"/>
          </a:sysClr>
        </a:solidFill>
        <a:ln>
          <a:noFill/>
        </a:ln>
        <a:effectLst/>
      </c:spPr>
    </c:plotArea>
    <c:legend>
      <c:legendPos val="b"/>
      <c:layout>
        <c:manualLayout>
          <c:xMode val="edge"/>
          <c:yMode val="edge"/>
          <c:x val="0.15648357208361002"/>
          <c:y val="0.6816873458999444"/>
          <c:w val="0.7392416911741454"/>
          <c:h val="0.16679750258490414"/>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30881337201269"/>
          <c:y val="5.6224482356372119E-2"/>
          <c:w val="0.87277513008242402"/>
          <c:h val="0.76341735928842225"/>
        </c:manualLayout>
      </c:layout>
      <c:barChart>
        <c:barDir val="col"/>
        <c:grouping val="clustered"/>
        <c:varyColors val="0"/>
        <c:ser>
          <c:idx val="0"/>
          <c:order val="0"/>
          <c:spPr>
            <a:solidFill>
              <a:schemeClr val="accent1">
                <a:lumMod val="40000"/>
                <a:lumOff val="60000"/>
              </a:schemeClr>
            </a:solidFill>
          </c:spPr>
          <c:invertIfNegative val="0"/>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Sheet1!$F$10:$F$30</c:f>
              <c:numCache>
                <c:formatCode>General</c:formatCode>
                <c:ptCount val="21"/>
                <c:pt idx="0">
                  <c:v>0</c:v>
                </c:pt>
                <c:pt idx="1">
                  <c:v>0</c:v>
                </c:pt>
                <c:pt idx="2">
                  <c:v>0</c:v>
                </c:pt>
                <c:pt idx="3">
                  <c:v>30</c:v>
                </c:pt>
                <c:pt idx="4">
                  <c:v>60</c:v>
                </c:pt>
                <c:pt idx="5">
                  <c:v>90</c:v>
                </c:pt>
                <c:pt idx="6">
                  <c:v>120</c:v>
                </c:pt>
                <c:pt idx="7">
                  <c:v>120</c:v>
                </c:pt>
                <c:pt idx="8">
                  <c:v>120</c:v>
                </c:pt>
                <c:pt idx="9">
                  <c:v>120</c:v>
                </c:pt>
                <c:pt idx="10">
                  <c:v>120</c:v>
                </c:pt>
                <c:pt idx="11">
                  <c:v>120</c:v>
                </c:pt>
                <c:pt idx="12">
                  <c:v>120</c:v>
                </c:pt>
                <c:pt idx="13">
                  <c:v>120</c:v>
                </c:pt>
                <c:pt idx="14">
                  <c:v>120</c:v>
                </c:pt>
                <c:pt idx="15">
                  <c:v>120</c:v>
                </c:pt>
                <c:pt idx="16">
                  <c:v>120</c:v>
                </c:pt>
                <c:pt idx="17">
                  <c:v>120</c:v>
                </c:pt>
                <c:pt idx="18">
                  <c:v>120</c:v>
                </c:pt>
                <c:pt idx="19">
                  <c:v>120</c:v>
                </c:pt>
                <c:pt idx="20">
                  <c:v>120</c:v>
                </c:pt>
              </c:numCache>
            </c:numRef>
          </c:val>
        </c:ser>
        <c:dLbls>
          <c:showLegendKey val="0"/>
          <c:showVal val="0"/>
          <c:showCatName val="0"/>
          <c:showSerName val="0"/>
          <c:showPercent val="0"/>
          <c:showBubbleSize val="0"/>
        </c:dLbls>
        <c:gapWidth val="13"/>
        <c:axId val="378230216"/>
        <c:axId val="378230608"/>
      </c:barChart>
      <c:lineChart>
        <c:grouping val="standard"/>
        <c:varyColors val="0"/>
        <c:ser>
          <c:idx val="1"/>
          <c:order val="1"/>
          <c:tx>
            <c:strRef>
              <c:f>Sheet1!$K$25</c:f>
              <c:strCache>
                <c:ptCount val="1"/>
              </c:strCache>
            </c:strRef>
          </c:tx>
          <c:spPr>
            <a:ln w="44450">
              <a:solidFill>
                <a:schemeClr val="accent2">
                  <a:lumMod val="75000"/>
                </a:schemeClr>
              </a:solidFill>
            </a:ln>
          </c:spPr>
          <c:marker>
            <c:symbol val="square"/>
            <c:size val="9"/>
            <c:spPr>
              <a:solidFill>
                <a:schemeClr val="accent2">
                  <a:lumMod val="75000"/>
                </a:schemeClr>
              </a:solidFill>
              <a:ln>
                <a:solidFill>
                  <a:schemeClr val="accent2">
                    <a:lumMod val="75000"/>
                  </a:schemeClr>
                </a:solidFill>
              </a:ln>
            </c:spPr>
          </c:marker>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Sheet1!$G$10:$G$30</c:f>
              <c:numCache>
                <c:formatCode>General</c:formatCode>
                <c:ptCount val="21"/>
                <c:pt idx="0">
                  <c:v>0</c:v>
                </c:pt>
                <c:pt idx="1">
                  <c:v>0</c:v>
                </c:pt>
                <c:pt idx="2">
                  <c:v>0</c:v>
                </c:pt>
                <c:pt idx="3">
                  <c:v>24</c:v>
                </c:pt>
                <c:pt idx="4">
                  <c:v>48</c:v>
                </c:pt>
                <c:pt idx="5">
                  <c:v>72</c:v>
                </c:pt>
                <c:pt idx="6">
                  <c:v>96</c:v>
                </c:pt>
                <c:pt idx="7">
                  <c:v>96</c:v>
                </c:pt>
                <c:pt idx="8">
                  <c:v>96</c:v>
                </c:pt>
                <c:pt idx="9">
                  <c:v>96</c:v>
                </c:pt>
                <c:pt idx="10">
                  <c:v>96</c:v>
                </c:pt>
                <c:pt idx="11">
                  <c:v>96</c:v>
                </c:pt>
                <c:pt idx="12">
                  <c:v>96</c:v>
                </c:pt>
                <c:pt idx="13">
                  <c:v>96</c:v>
                </c:pt>
                <c:pt idx="14">
                  <c:v>96</c:v>
                </c:pt>
                <c:pt idx="15">
                  <c:v>96</c:v>
                </c:pt>
                <c:pt idx="16">
                  <c:v>96</c:v>
                </c:pt>
                <c:pt idx="17">
                  <c:v>96</c:v>
                </c:pt>
                <c:pt idx="18">
                  <c:v>96</c:v>
                </c:pt>
                <c:pt idx="19">
                  <c:v>96</c:v>
                </c:pt>
                <c:pt idx="20">
                  <c:v>96</c:v>
                </c:pt>
              </c:numCache>
            </c:numRef>
          </c:val>
          <c:smooth val="0"/>
        </c:ser>
        <c:ser>
          <c:idx val="2"/>
          <c:order val="2"/>
          <c:spPr>
            <a:ln w="41275">
              <a:solidFill>
                <a:schemeClr val="tx1"/>
              </a:solidFill>
            </a:ln>
          </c:spPr>
          <c:marker>
            <c:symbol val="square"/>
            <c:size val="9"/>
            <c:spPr>
              <a:solidFill>
                <a:schemeClr val="tx1"/>
              </a:solidFill>
              <a:ln>
                <a:solidFill>
                  <a:schemeClr val="tx1"/>
                </a:solidFill>
              </a:ln>
            </c:spPr>
          </c:marker>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Sheet1!$H$10:$H$30</c:f>
              <c:numCache>
                <c:formatCode>General</c:formatCode>
                <c:ptCount val="21"/>
                <c:pt idx="0">
                  <c:v>0</c:v>
                </c:pt>
                <c:pt idx="1">
                  <c:v>0</c:v>
                </c:pt>
                <c:pt idx="2">
                  <c:v>0</c:v>
                </c:pt>
                <c:pt idx="3">
                  <c:v>36</c:v>
                </c:pt>
                <c:pt idx="4">
                  <c:v>72</c:v>
                </c:pt>
                <c:pt idx="5">
                  <c:v>108</c:v>
                </c:pt>
                <c:pt idx="6">
                  <c:v>144</c:v>
                </c:pt>
                <c:pt idx="7">
                  <c:v>144</c:v>
                </c:pt>
                <c:pt idx="8">
                  <c:v>144</c:v>
                </c:pt>
                <c:pt idx="9">
                  <c:v>144</c:v>
                </c:pt>
                <c:pt idx="10">
                  <c:v>144</c:v>
                </c:pt>
                <c:pt idx="11">
                  <c:v>144</c:v>
                </c:pt>
                <c:pt idx="12">
                  <c:v>144</c:v>
                </c:pt>
                <c:pt idx="13">
                  <c:v>144</c:v>
                </c:pt>
                <c:pt idx="14">
                  <c:v>144</c:v>
                </c:pt>
                <c:pt idx="15">
                  <c:v>144</c:v>
                </c:pt>
                <c:pt idx="16">
                  <c:v>144</c:v>
                </c:pt>
                <c:pt idx="17">
                  <c:v>144</c:v>
                </c:pt>
                <c:pt idx="18">
                  <c:v>144</c:v>
                </c:pt>
                <c:pt idx="19">
                  <c:v>144</c:v>
                </c:pt>
                <c:pt idx="20">
                  <c:v>144</c:v>
                </c:pt>
              </c:numCache>
            </c:numRef>
          </c:val>
          <c:smooth val="0"/>
        </c:ser>
        <c:dLbls>
          <c:showLegendKey val="0"/>
          <c:showVal val="0"/>
          <c:showCatName val="0"/>
          <c:showSerName val="0"/>
          <c:showPercent val="0"/>
          <c:showBubbleSize val="0"/>
        </c:dLbls>
        <c:marker val="1"/>
        <c:smooth val="0"/>
        <c:axId val="378230216"/>
        <c:axId val="378230608"/>
      </c:lineChart>
      <c:catAx>
        <c:axId val="378230216"/>
        <c:scaling>
          <c:orientation val="minMax"/>
        </c:scaling>
        <c:delete val="0"/>
        <c:axPos val="b"/>
        <c:title>
          <c:tx>
            <c:rich>
              <a:bodyPr/>
              <a:lstStyle/>
              <a:p>
                <a:pPr>
                  <a:defRPr b="0"/>
                </a:pPr>
                <a:r>
                  <a:rPr lang="en-US" b="0" dirty="0" smtClean="0"/>
                  <a:t>% Loss in County Revenue</a:t>
                </a:r>
                <a:endParaRPr lang="en-US" b="0" dirty="0"/>
              </a:p>
            </c:rich>
          </c:tx>
          <c:layout/>
          <c:overlay val="0"/>
        </c:title>
        <c:numFmt formatCode="0%" sourceLinked="0"/>
        <c:majorTickMark val="out"/>
        <c:minorTickMark val="none"/>
        <c:tickLblPos val="nextTo"/>
        <c:crossAx val="378230608"/>
        <c:crosses val="autoZero"/>
        <c:auto val="1"/>
        <c:lblAlgn val="ctr"/>
        <c:lblOffset val="100"/>
        <c:noMultiLvlLbl val="0"/>
      </c:catAx>
      <c:valAx>
        <c:axId val="378230608"/>
        <c:scaling>
          <c:orientation val="minMax"/>
        </c:scaling>
        <c:delete val="0"/>
        <c:axPos val="l"/>
        <c:majorGridlines/>
        <c:title>
          <c:tx>
            <c:rich>
              <a:bodyPr/>
              <a:lstStyle/>
              <a:p>
                <a:pPr>
                  <a:defRPr b="0"/>
                </a:pPr>
                <a:r>
                  <a:rPr lang="en-US" b="0" dirty="0" smtClean="0"/>
                  <a:t>Indemnity</a:t>
                </a:r>
                <a:endParaRPr lang="en-US" b="0" dirty="0"/>
              </a:p>
            </c:rich>
          </c:tx>
          <c:layout/>
          <c:overlay val="0"/>
        </c:title>
        <c:numFmt formatCode="&quot;$&quot;#,##0" sourceLinked="0"/>
        <c:majorTickMark val="out"/>
        <c:minorTickMark val="none"/>
        <c:tickLblPos val="nextTo"/>
        <c:crossAx val="378230216"/>
        <c:crosses val="autoZero"/>
        <c:crossBetween val="between"/>
      </c:valAx>
      <c:spPr>
        <a:pattFill prst="pct5">
          <a:fgClr>
            <a:srgbClr val="000000">
              <a:alpha val="0"/>
            </a:srgbClr>
          </a:fgClr>
          <a:bgClr>
            <a:srgbClr val="FFFFFF"/>
          </a:bgClr>
        </a:pattFill>
        <a:ln w="25400">
          <a:noFill/>
        </a:ln>
      </c:spPr>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30881337201269"/>
          <c:y val="5.6224482356372119E-2"/>
          <c:w val="0.87277513008242402"/>
          <c:h val="0.76341735928842225"/>
        </c:manualLayout>
      </c:layout>
      <c:barChart>
        <c:barDir val="col"/>
        <c:grouping val="stacked"/>
        <c:varyColors val="0"/>
        <c:ser>
          <c:idx val="0"/>
          <c:order val="0"/>
          <c:tx>
            <c:strRef>
              <c:f>Sheet1!$A$2</c:f>
              <c:strCache>
                <c:ptCount val="1"/>
                <c:pt idx="0">
                  <c:v>Underlying Choice</c:v>
                </c:pt>
              </c:strCache>
            </c:strRef>
          </c:tx>
          <c:spPr>
            <a:solidFill>
              <a:schemeClr val="tx2">
                <a:lumMod val="60000"/>
                <a:lumOff val="40000"/>
              </a:schemeClr>
            </a:solidFill>
          </c:spPr>
          <c:invertIfNegative val="0"/>
          <c:dPt>
            <c:idx val="0"/>
            <c:invertIfNegative val="0"/>
            <c:bubble3D val="0"/>
          </c:dPt>
          <c:dPt>
            <c:idx val="1"/>
            <c:invertIfNegative val="0"/>
            <c:bubble3D val="0"/>
          </c:dPt>
          <c:dPt>
            <c:idx val="2"/>
            <c:invertIfNegative val="0"/>
            <c:bubble3D val="0"/>
          </c:dPt>
          <c:dPt>
            <c:idx val="3"/>
            <c:invertIfNegative val="0"/>
            <c:bubble3D val="0"/>
          </c:dPt>
          <c:dPt>
            <c:idx val="4"/>
            <c:invertIfNegative val="0"/>
            <c:bubble3D val="0"/>
          </c:dPt>
          <c:dPt>
            <c:idx val="5"/>
            <c:invertIfNegative val="0"/>
            <c:bubble3D val="0"/>
          </c:dPt>
          <c:dPt>
            <c:idx val="6"/>
            <c:invertIfNegative val="0"/>
            <c:bubble3D val="0"/>
          </c:dPt>
          <c:dPt>
            <c:idx val="7"/>
            <c:invertIfNegative val="0"/>
            <c:bubble3D val="0"/>
          </c:dPt>
          <c:dPt>
            <c:idx val="8"/>
            <c:invertIfNegative val="0"/>
            <c:bubble3D val="0"/>
          </c:dPt>
          <c:dPt>
            <c:idx val="9"/>
            <c:invertIfNegative val="0"/>
            <c:bubble3D val="0"/>
          </c:dPt>
          <c:dPt>
            <c:idx val="10"/>
            <c:invertIfNegative val="0"/>
            <c:bubble3D val="0"/>
          </c:dPt>
          <c:dPt>
            <c:idx val="12"/>
            <c:invertIfNegative val="0"/>
            <c:bubble3D val="0"/>
          </c:dPt>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Sheet1!$B$2:$J$2</c:f>
              <c:numCache>
                <c:formatCode>0.000000</c:formatCode>
                <c:ptCount val="9"/>
                <c:pt idx="0">
                  <c:v>0</c:v>
                </c:pt>
                <c:pt idx="1">
                  <c:v>0.5</c:v>
                </c:pt>
                <c:pt idx="2">
                  <c:v>0.55000000000000004</c:v>
                </c:pt>
                <c:pt idx="3">
                  <c:v>0.6</c:v>
                </c:pt>
                <c:pt idx="4">
                  <c:v>0.65</c:v>
                </c:pt>
                <c:pt idx="5">
                  <c:v>0.7</c:v>
                </c:pt>
                <c:pt idx="6">
                  <c:v>0.75</c:v>
                </c:pt>
                <c:pt idx="7">
                  <c:v>0.8</c:v>
                </c:pt>
                <c:pt idx="8">
                  <c:v>0.85</c:v>
                </c:pt>
              </c:numCache>
            </c:numRef>
          </c:val>
        </c:ser>
        <c:ser>
          <c:idx val="1"/>
          <c:order val="1"/>
          <c:tx>
            <c:strRef>
              <c:f>Sheet1!$A$3</c:f>
              <c:strCache>
                <c:ptCount val="1"/>
                <c:pt idx="0">
                  <c:v>Uncovered Range</c:v>
                </c:pt>
              </c:strCache>
            </c:strRef>
          </c:tx>
          <c:spPr>
            <a:solidFill>
              <a:schemeClr val="accent2">
                <a:lumMod val="60000"/>
                <a:lumOff val="40000"/>
              </a:schemeClr>
            </a:solidFill>
            <a:ln w="6350">
              <a:noFill/>
            </a:ln>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Sheet1!$B$3:$J$3</c:f>
              <c:numCache>
                <c:formatCode>0.000000</c:formatCode>
                <c:ptCount val="9"/>
                <c:pt idx="0">
                  <c:v>0.7</c:v>
                </c:pt>
                <c:pt idx="1">
                  <c:v>0.2</c:v>
                </c:pt>
                <c:pt idx="2">
                  <c:v>0.15</c:v>
                </c:pt>
                <c:pt idx="3">
                  <c:v>0.1</c:v>
                </c:pt>
                <c:pt idx="4">
                  <c:v>0.05</c:v>
                </c:pt>
                <c:pt idx="5">
                  <c:v>0</c:v>
                </c:pt>
                <c:pt idx="6">
                  <c:v>0</c:v>
                </c:pt>
                <c:pt idx="7">
                  <c:v>0</c:v>
                </c:pt>
                <c:pt idx="8">
                  <c:v>0</c:v>
                </c:pt>
              </c:numCache>
            </c:numRef>
          </c:val>
        </c:ser>
        <c:ser>
          <c:idx val="2"/>
          <c:order val="2"/>
          <c:tx>
            <c:strRef>
              <c:f>Sheet1!$A$4</c:f>
              <c:strCache>
                <c:ptCount val="1"/>
                <c:pt idx="0">
                  <c:v>STAX</c:v>
                </c:pt>
              </c:strCache>
            </c:strRef>
          </c:tx>
          <c:spPr>
            <a:solidFill>
              <a:schemeClr val="accent3">
                <a:lumMod val="75000"/>
              </a:schemeClr>
            </a:solidFill>
            <a:ln>
              <a:noFill/>
            </a:ln>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Sheet1!$B$4:$J$4</c:f>
              <c:numCache>
                <c:formatCode>0.000000</c:formatCode>
                <c:ptCount val="9"/>
                <c:pt idx="0">
                  <c:v>0.2</c:v>
                </c:pt>
                <c:pt idx="1">
                  <c:v>0.2</c:v>
                </c:pt>
                <c:pt idx="2">
                  <c:v>0.2</c:v>
                </c:pt>
                <c:pt idx="3">
                  <c:v>0.2</c:v>
                </c:pt>
                <c:pt idx="4">
                  <c:v>0.2</c:v>
                </c:pt>
                <c:pt idx="5">
                  <c:v>0.2</c:v>
                </c:pt>
                <c:pt idx="6">
                  <c:v>0.15</c:v>
                </c:pt>
                <c:pt idx="7">
                  <c:v>0.1</c:v>
                </c:pt>
                <c:pt idx="8">
                  <c:v>0.05</c:v>
                </c:pt>
              </c:numCache>
            </c:numRef>
          </c:val>
        </c:ser>
        <c:ser>
          <c:idx val="3"/>
          <c:order val="3"/>
          <c:tx>
            <c:strRef>
              <c:f>Sheet1!$A$5</c:f>
              <c:strCache>
                <c:ptCount val="1"/>
                <c:pt idx="0">
                  <c:v>No Coverage Available</c:v>
                </c:pt>
              </c:strCache>
            </c:strRef>
          </c:tx>
          <c:spPr>
            <a:solidFill>
              <a:schemeClr val="accent4">
                <a:lumMod val="40000"/>
                <a:lumOff val="60000"/>
              </a:schemeClr>
            </a:solidFill>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Sheet1!$B$5:$J$5</c:f>
              <c:numCache>
                <c:formatCode>0.000000</c:formatCode>
                <c:ptCount val="9"/>
                <c:pt idx="0">
                  <c:v>0.1</c:v>
                </c:pt>
                <c:pt idx="1">
                  <c:v>0.1</c:v>
                </c:pt>
                <c:pt idx="2">
                  <c:v>0.1</c:v>
                </c:pt>
                <c:pt idx="3">
                  <c:v>0.1</c:v>
                </c:pt>
                <c:pt idx="4">
                  <c:v>0.1</c:v>
                </c:pt>
                <c:pt idx="5">
                  <c:v>0.1</c:v>
                </c:pt>
                <c:pt idx="6">
                  <c:v>0.1</c:v>
                </c:pt>
                <c:pt idx="7">
                  <c:v>0.1</c:v>
                </c:pt>
                <c:pt idx="8">
                  <c:v>0.1</c:v>
                </c:pt>
              </c:numCache>
            </c:numRef>
          </c:val>
        </c:ser>
        <c:dLbls>
          <c:showLegendKey val="0"/>
          <c:showVal val="0"/>
          <c:showCatName val="0"/>
          <c:showSerName val="0"/>
          <c:showPercent val="0"/>
          <c:showBubbleSize val="0"/>
        </c:dLbls>
        <c:gapWidth val="13"/>
        <c:overlap val="100"/>
        <c:axId val="378231784"/>
        <c:axId val="378232176"/>
      </c:barChart>
      <c:catAx>
        <c:axId val="378231784"/>
        <c:scaling>
          <c:orientation val="minMax"/>
        </c:scaling>
        <c:delete val="0"/>
        <c:axPos val="b"/>
        <c:title>
          <c:tx>
            <c:rich>
              <a:bodyPr/>
              <a:lstStyle/>
              <a:p>
                <a:pPr>
                  <a:defRPr b="0"/>
                </a:pPr>
                <a:r>
                  <a:rPr lang="en-US" b="0" dirty="0" smtClean="0"/>
                  <a:t>Underlying Coverage Level</a:t>
                </a:r>
                <a:endParaRPr lang="en-US" b="0" dirty="0"/>
              </a:p>
            </c:rich>
          </c:tx>
          <c:layout/>
          <c:overlay val="0"/>
        </c:title>
        <c:numFmt formatCode="General" sourceLinked="0"/>
        <c:majorTickMark val="out"/>
        <c:minorTickMark val="none"/>
        <c:tickLblPos val="nextTo"/>
        <c:crossAx val="378232176"/>
        <c:crosses val="autoZero"/>
        <c:auto val="1"/>
        <c:lblAlgn val="ctr"/>
        <c:lblOffset val="100"/>
        <c:noMultiLvlLbl val="0"/>
      </c:catAx>
      <c:valAx>
        <c:axId val="378232176"/>
        <c:scaling>
          <c:orientation val="minMax"/>
          <c:max val="1"/>
        </c:scaling>
        <c:delete val="0"/>
        <c:axPos val="l"/>
        <c:majorGridlines/>
        <c:title>
          <c:tx>
            <c:rich>
              <a:bodyPr/>
              <a:lstStyle/>
              <a:p>
                <a:pPr>
                  <a:defRPr b="0"/>
                </a:pPr>
                <a:r>
                  <a:rPr lang="en-US" b="0" dirty="0" smtClean="0"/>
                  <a:t>% of Expected Revenue</a:t>
                </a:r>
                <a:endParaRPr lang="en-US" b="0" dirty="0"/>
              </a:p>
            </c:rich>
          </c:tx>
          <c:layout/>
          <c:overlay val="0"/>
        </c:title>
        <c:numFmt formatCode="0%" sourceLinked="0"/>
        <c:majorTickMark val="out"/>
        <c:minorTickMark val="none"/>
        <c:tickLblPos val="nextTo"/>
        <c:crossAx val="378231784"/>
        <c:crosses val="autoZero"/>
        <c:crossBetween val="between"/>
      </c:valAx>
      <c:spPr>
        <a:pattFill prst="pct5">
          <a:fgClr>
            <a:srgbClr val="000000">
              <a:alpha val="0"/>
            </a:srgbClr>
          </a:fgClr>
          <a:bgClr>
            <a:srgbClr val="FFFFFF"/>
          </a:bgClr>
        </a:pattFill>
        <a:ln w="25400">
          <a:noFill/>
        </a:ln>
      </c:spPr>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000" b="0"/>
            </a:pPr>
            <a:r>
              <a:rPr lang="en-US" sz="2000" b="0" dirty="0" smtClean="0"/>
              <a:t>% of 2013 </a:t>
            </a:r>
            <a:r>
              <a:rPr lang="en-US" sz="2000" b="0" i="0" dirty="0" smtClean="0"/>
              <a:t>Insured Acres</a:t>
            </a:r>
            <a:endParaRPr lang="en-US" sz="2000" b="0" i="0" dirty="0"/>
          </a:p>
        </c:rich>
      </c:tx>
      <c:layout/>
      <c:overlay val="1"/>
    </c:title>
    <c:autoTitleDeleted val="0"/>
    <c:plotArea>
      <c:layout>
        <c:manualLayout>
          <c:layoutTarget val="inner"/>
          <c:xMode val="edge"/>
          <c:yMode val="edge"/>
          <c:x val="0.1001509186351706"/>
          <c:y val="0.10715044142209497"/>
          <c:w val="0.88593307086614159"/>
          <c:h val="0.7495284703995333"/>
        </c:manualLayout>
      </c:layout>
      <c:barChart>
        <c:barDir val="col"/>
        <c:grouping val="clustered"/>
        <c:varyColors val="0"/>
        <c:ser>
          <c:idx val="0"/>
          <c:order val="0"/>
          <c:tx>
            <c:strRef>
              <c:f>Sheet1!$B$353</c:f>
              <c:strCache>
                <c:ptCount val="1"/>
                <c:pt idx="0">
                  <c:v>US</c:v>
                </c:pt>
              </c:strCache>
            </c:strRef>
          </c:tx>
          <c:spPr>
            <a:solidFill>
              <a:schemeClr val="accent1">
                <a:lumMod val="75000"/>
              </a:schemeClr>
            </a:solidFill>
          </c:spPr>
          <c:invertIfNegative val="0"/>
          <c:cat>
            <c:strRef>
              <c:f>Sheet1!$L$4:$L$10</c:f>
              <c:strCache>
                <c:ptCount val="7"/>
                <c:pt idx="0">
                  <c:v>CAT</c:v>
                </c:pt>
                <c:pt idx="1">
                  <c:v>YLD&lt;=65%</c:v>
                </c:pt>
                <c:pt idx="2">
                  <c:v>YLD=70%</c:v>
                </c:pt>
                <c:pt idx="3">
                  <c:v>YLD&gt;=75%</c:v>
                </c:pt>
                <c:pt idx="4">
                  <c:v>REV&lt;=65%</c:v>
                </c:pt>
                <c:pt idx="5">
                  <c:v>REV=70%</c:v>
                </c:pt>
                <c:pt idx="6">
                  <c:v>REV&gt;=75%</c:v>
                </c:pt>
              </c:strCache>
            </c:strRef>
          </c:cat>
          <c:val>
            <c:numRef>
              <c:f>Sheet1!$M$354:$M$360</c:f>
              <c:numCache>
                <c:formatCode>General</c:formatCode>
                <c:ptCount val="7"/>
                <c:pt idx="0">
                  <c:v>8.6059527105809761E-2</c:v>
                </c:pt>
                <c:pt idx="1">
                  <c:v>6.0065029922534992E-2</c:v>
                </c:pt>
                <c:pt idx="2">
                  <c:v>2.0487167865994065E-2</c:v>
                </c:pt>
                <c:pt idx="3">
                  <c:v>2.517748660888312E-2</c:v>
                </c:pt>
                <c:pt idx="4">
                  <c:v>0.34315473921094203</c:v>
                </c:pt>
                <c:pt idx="5">
                  <c:v>0.23536395732568985</c:v>
                </c:pt>
                <c:pt idx="6">
                  <c:v>0.22969209196014617</c:v>
                </c:pt>
              </c:numCache>
            </c:numRef>
          </c:val>
        </c:ser>
        <c:ser>
          <c:idx val="1"/>
          <c:order val="1"/>
          <c:tx>
            <c:strRef>
              <c:f>Sheet1!$B$313</c:f>
              <c:strCache>
                <c:ptCount val="1"/>
                <c:pt idx="0">
                  <c:v>TX</c:v>
                </c:pt>
              </c:strCache>
            </c:strRef>
          </c:tx>
          <c:invertIfNegative val="0"/>
          <c:cat>
            <c:strRef>
              <c:f>Sheet1!$L$4:$L$10</c:f>
              <c:strCache>
                <c:ptCount val="7"/>
                <c:pt idx="0">
                  <c:v>CAT</c:v>
                </c:pt>
                <c:pt idx="1">
                  <c:v>YLD&lt;=65%</c:v>
                </c:pt>
                <c:pt idx="2">
                  <c:v>YLD=70%</c:v>
                </c:pt>
                <c:pt idx="3">
                  <c:v>YLD&gt;=75%</c:v>
                </c:pt>
                <c:pt idx="4">
                  <c:v>REV&lt;=65%</c:v>
                </c:pt>
                <c:pt idx="5">
                  <c:v>REV=70%</c:v>
                </c:pt>
                <c:pt idx="6">
                  <c:v>REV&gt;=75%</c:v>
                </c:pt>
              </c:strCache>
            </c:strRef>
          </c:cat>
          <c:val>
            <c:numRef>
              <c:f>Sheet1!$M$314:$M$320</c:f>
              <c:numCache>
                <c:formatCode>General</c:formatCode>
                <c:ptCount val="7"/>
                <c:pt idx="0">
                  <c:v>1.2563658090703355E-2</c:v>
                </c:pt>
                <c:pt idx="1">
                  <c:v>5.5351326849201438E-2</c:v>
                </c:pt>
                <c:pt idx="2">
                  <c:v>1.5570574103111809E-2</c:v>
                </c:pt>
                <c:pt idx="3">
                  <c:v>1.9886505109452061E-2</c:v>
                </c:pt>
                <c:pt idx="4">
                  <c:v>0.46082976311914042</c:v>
                </c:pt>
                <c:pt idx="5">
                  <c:v>0.25034493838444077</c:v>
                </c:pt>
                <c:pt idx="6">
                  <c:v>0.18545323434395017</c:v>
                </c:pt>
              </c:numCache>
            </c:numRef>
          </c:val>
        </c:ser>
        <c:dLbls>
          <c:showLegendKey val="0"/>
          <c:showVal val="0"/>
          <c:showCatName val="0"/>
          <c:showSerName val="0"/>
          <c:showPercent val="0"/>
          <c:showBubbleSize val="0"/>
        </c:dLbls>
        <c:gapWidth val="150"/>
        <c:axId val="378232960"/>
        <c:axId val="378233352"/>
      </c:barChart>
      <c:catAx>
        <c:axId val="378232960"/>
        <c:scaling>
          <c:orientation val="minMax"/>
        </c:scaling>
        <c:delete val="0"/>
        <c:axPos val="b"/>
        <c:numFmt formatCode="General" sourceLinked="0"/>
        <c:majorTickMark val="out"/>
        <c:minorTickMark val="none"/>
        <c:tickLblPos val="nextTo"/>
        <c:txPr>
          <a:bodyPr/>
          <a:lstStyle/>
          <a:p>
            <a:pPr>
              <a:defRPr sz="1800"/>
            </a:pPr>
            <a:endParaRPr lang="en-US"/>
          </a:p>
        </c:txPr>
        <c:crossAx val="378233352"/>
        <c:crosses val="autoZero"/>
        <c:auto val="1"/>
        <c:lblAlgn val="ctr"/>
        <c:lblOffset val="100"/>
        <c:noMultiLvlLbl val="0"/>
      </c:catAx>
      <c:valAx>
        <c:axId val="378233352"/>
        <c:scaling>
          <c:orientation val="minMax"/>
        </c:scaling>
        <c:delete val="0"/>
        <c:axPos val="l"/>
        <c:majorGridlines/>
        <c:numFmt formatCode="0%" sourceLinked="0"/>
        <c:majorTickMark val="out"/>
        <c:minorTickMark val="none"/>
        <c:tickLblPos val="nextTo"/>
        <c:txPr>
          <a:bodyPr/>
          <a:lstStyle/>
          <a:p>
            <a:pPr>
              <a:defRPr sz="1800"/>
            </a:pPr>
            <a:endParaRPr lang="en-US"/>
          </a:p>
        </c:txPr>
        <c:crossAx val="378232960"/>
        <c:crosses val="autoZero"/>
        <c:crossBetween val="between"/>
      </c:valAx>
      <c:spPr>
        <a:solidFill>
          <a:schemeClr val="bg1">
            <a:lumMod val="85000"/>
          </a:schemeClr>
        </a:solidFill>
        <a:ln w="12700">
          <a:solidFill>
            <a:schemeClr val="tx1"/>
          </a:solidFill>
          <a:prstDash val="solid"/>
        </a:ln>
      </c:spPr>
    </c:plotArea>
    <c:legend>
      <c:legendPos val="r"/>
      <c:layout>
        <c:manualLayout>
          <c:xMode val="edge"/>
          <c:yMode val="edge"/>
          <c:x val="0.26959432702491132"/>
          <c:y val="0.10704815543890348"/>
          <c:w val="0.49794953262421154"/>
          <c:h val="0.10997776319626713"/>
        </c:manualLayout>
      </c:layout>
      <c:overlay val="0"/>
      <c:txPr>
        <a:bodyPr/>
        <a:lstStyle/>
        <a:p>
          <a:pPr>
            <a:defRPr sz="20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7949563"/>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169920" cy="482027"/>
          </a:xfrm>
          <a:prstGeom prst="rect">
            <a:avLst/>
          </a:prstGeom>
        </p:spPr>
        <p:txBody>
          <a:bodyPr vert="horz" lIns="94851" tIns="47425" rIns="94851" bIns="47425" rtlCol="0"/>
          <a:lstStyle>
            <a:lvl1pPr algn="l">
              <a:defRPr sz="1200"/>
            </a:lvl1pPr>
          </a:lstStyle>
          <a:p>
            <a:endParaRPr lang="en-US"/>
          </a:p>
        </p:txBody>
      </p:sp>
      <p:sp>
        <p:nvSpPr>
          <p:cNvPr id="3" name="Date Placeholder 2"/>
          <p:cNvSpPr>
            <a:spLocks noGrp="1"/>
          </p:cNvSpPr>
          <p:nvPr>
            <p:ph type="dt" idx="1"/>
          </p:nvPr>
        </p:nvSpPr>
        <p:spPr>
          <a:xfrm>
            <a:off x="4143587" y="2"/>
            <a:ext cx="3169920" cy="482027"/>
          </a:xfrm>
          <a:prstGeom prst="rect">
            <a:avLst/>
          </a:prstGeom>
        </p:spPr>
        <p:txBody>
          <a:bodyPr vert="horz" lIns="94851" tIns="47425" rIns="94851" bIns="47425" rtlCol="0"/>
          <a:lstStyle>
            <a:lvl1pPr algn="r">
              <a:defRPr sz="1200"/>
            </a:lvl1pPr>
          </a:lstStyle>
          <a:p>
            <a:fld id="{2CD835C0-C3FD-4CFE-991B-B15CBEE0D460}" type="datetime1">
              <a:rPr lang="en-US" smtClean="0"/>
              <a:t>11/10/2014</a:t>
            </a:fld>
            <a:endParaRPr lang="en-US"/>
          </a:p>
        </p:txBody>
      </p:sp>
      <p:sp>
        <p:nvSpPr>
          <p:cNvPr id="4" name="Slide Image Placeholder 3"/>
          <p:cNvSpPr>
            <a:spLocks noGrp="1" noRot="1" noChangeAspect="1"/>
          </p:cNvSpPr>
          <p:nvPr>
            <p:ph type="sldImg" idx="2"/>
          </p:nvPr>
        </p:nvSpPr>
        <p:spPr>
          <a:xfrm>
            <a:off x="1498600" y="1200150"/>
            <a:ext cx="4318000" cy="3240088"/>
          </a:xfrm>
          <a:prstGeom prst="rect">
            <a:avLst/>
          </a:prstGeom>
          <a:noFill/>
          <a:ln w="12700">
            <a:solidFill>
              <a:prstClr val="black"/>
            </a:solidFill>
          </a:ln>
        </p:spPr>
        <p:txBody>
          <a:bodyPr vert="horz" lIns="94851" tIns="47425" rIns="94851" bIns="47425" rtlCol="0" anchor="ctr"/>
          <a:lstStyle/>
          <a:p>
            <a:endParaRPr lang="en-US"/>
          </a:p>
        </p:txBody>
      </p:sp>
      <p:sp>
        <p:nvSpPr>
          <p:cNvPr id="5" name="Notes Placeholder 4"/>
          <p:cNvSpPr>
            <a:spLocks noGrp="1"/>
          </p:cNvSpPr>
          <p:nvPr>
            <p:ph type="body" sz="quarter" idx="3"/>
          </p:nvPr>
        </p:nvSpPr>
        <p:spPr>
          <a:xfrm>
            <a:off x="731520" y="4620251"/>
            <a:ext cx="5852160" cy="3780800"/>
          </a:xfrm>
          <a:prstGeom prst="rect">
            <a:avLst/>
          </a:prstGeom>
        </p:spPr>
        <p:txBody>
          <a:bodyPr vert="horz" lIns="94851" tIns="47425" rIns="94851" bIns="4742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174"/>
            <a:ext cx="3169920" cy="482027"/>
          </a:xfrm>
          <a:prstGeom prst="rect">
            <a:avLst/>
          </a:prstGeom>
        </p:spPr>
        <p:txBody>
          <a:bodyPr vert="horz" lIns="94851" tIns="47425" rIns="94851" bIns="47425"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174"/>
            <a:ext cx="3169920" cy="482027"/>
          </a:xfrm>
          <a:prstGeom prst="rect">
            <a:avLst/>
          </a:prstGeom>
        </p:spPr>
        <p:txBody>
          <a:bodyPr vert="horz" lIns="94851" tIns="47425" rIns="94851" bIns="47425" rtlCol="0" anchor="b"/>
          <a:lstStyle>
            <a:lvl1pPr algn="r">
              <a:defRPr sz="1200"/>
            </a:lvl1pPr>
          </a:lstStyle>
          <a:p>
            <a:fld id="{F5F28404-4211-4DE6-85F7-394928ECE904}" type="slidenum">
              <a:rPr lang="en-US" smtClean="0"/>
              <a:t>‹#›</a:t>
            </a:fld>
            <a:endParaRPr lang="en-US"/>
          </a:p>
        </p:txBody>
      </p:sp>
    </p:spTree>
    <p:extLst>
      <p:ext uri="{BB962C8B-B14F-4D97-AF65-F5344CB8AC3E}">
        <p14:creationId xmlns:p14="http://schemas.microsoft.com/office/powerpoint/2010/main" val="2211863301"/>
      </p:ext>
    </p:extLst>
  </p:cSld>
  <p:clrMap bg1="lt1" tx1="dk1" bg2="lt2" tx2="dk2" accent1="accent1" accent2="accent2" accent3="accent3" accent4="accent4" accent5="accent5" accent6="accent6" hlink="hlink" folHlink="folHlink"/>
  <p:hf sldNum="0" hdr="0" ftr="0"/>
  <p:notesStyle>
    <a:lvl1pPr marL="0" algn="l" defTabSz="914318" rtl="0" eaLnBrk="1" latinLnBrk="0" hangingPunct="1">
      <a:defRPr sz="1200" kern="1200">
        <a:solidFill>
          <a:schemeClr val="tx1"/>
        </a:solidFill>
        <a:latin typeface="+mn-lt"/>
        <a:ea typeface="+mn-ea"/>
        <a:cs typeface="+mn-cs"/>
      </a:defRPr>
    </a:lvl1pPr>
    <a:lvl2pPr marL="457159" algn="l" defTabSz="914318" rtl="0" eaLnBrk="1" latinLnBrk="0" hangingPunct="1">
      <a:defRPr sz="1200" kern="1200">
        <a:solidFill>
          <a:schemeClr val="tx1"/>
        </a:solidFill>
        <a:latin typeface="+mn-lt"/>
        <a:ea typeface="+mn-ea"/>
        <a:cs typeface="+mn-cs"/>
      </a:defRPr>
    </a:lvl2pPr>
    <a:lvl3pPr marL="914318" algn="l" defTabSz="914318" rtl="0" eaLnBrk="1" latinLnBrk="0" hangingPunct="1">
      <a:defRPr sz="1200" kern="1200">
        <a:solidFill>
          <a:schemeClr val="tx1"/>
        </a:solidFill>
        <a:latin typeface="+mn-lt"/>
        <a:ea typeface="+mn-ea"/>
        <a:cs typeface="+mn-cs"/>
      </a:defRPr>
    </a:lvl3pPr>
    <a:lvl4pPr marL="1371477" algn="l" defTabSz="914318" rtl="0" eaLnBrk="1" latinLnBrk="0" hangingPunct="1">
      <a:defRPr sz="1200" kern="1200">
        <a:solidFill>
          <a:schemeClr val="tx1"/>
        </a:solidFill>
        <a:latin typeface="+mn-lt"/>
        <a:ea typeface="+mn-ea"/>
        <a:cs typeface="+mn-cs"/>
      </a:defRPr>
    </a:lvl4pPr>
    <a:lvl5pPr marL="1828637" algn="l" defTabSz="914318" rtl="0" eaLnBrk="1" latinLnBrk="0" hangingPunct="1">
      <a:defRPr sz="1200" kern="1200">
        <a:solidFill>
          <a:schemeClr val="tx1"/>
        </a:solidFill>
        <a:latin typeface="+mn-lt"/>
        <a:ea typeface="+mn-ea"/>
        <a:cs typeface="+mn-cs"/>
      </a:defRPr>
    </a:lvl5pPr>
    <a:lvl6pPr marL="2285797" algn="l" defTabSz="914318" rtl="0" eaLnBrk="1" latinLnBrk="0" hangingPunct="1">
      <a:defRPr sz="1200" kern="1200">
        <a:solidFill>
          <a:schemeClr val="tx1"/>
        </a:solidFill>
        <a:latin typeface="+mn-lt"/>
        <a:ea typeface="+mn-ea"/>
        <a:cs typeface="+mn-cs"/>
      </a:defRPr>
    </a:lvl6pPr>
    <a:lvl7pPr marL="2742956" algn="l" defTabSz="914318" rtl="0" eaLnBrk="1" latinLnBrk="0" hangingPunct="1">
      <a:defRPr sz="1200" kern="1200">
        <a:solidFill>
          <a:schemeClr val="tx1"/>
        </a:solidFill>
        <a:latin typeface="+mn-lt"/>
        <a:ea typeface="+mn-ea"/>
        <a:cs typeface="+mn-cs"/>
      </a:defRPr>
    </a:lvl7pPr>
    <a:lvl8pPr marL="3200115" algn="l" defTabSz="914318" rtl="0" eaLnBrk="1" latinLnBrk="0" hangingPunct="1">
      <a:defRPr sz="1200" kern="1200">
        <a:solidFill>
          <a:schemeClr val="tx1"/>
        </a:solidFill>
        <a:latin typeface="+mn-lt"/>
        <a:ea typeface="+mn-ea"/>
        <a:cs typeface="+mn-cs"/>
      </a:defRPr>
    </a:lvl8pPr>
    <a:lvl9pPr marL="3657274" algn="l" defTabSz="91431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169CDA0E-4848-4C54-AA90-1164439AB83C}" type="datetime1">
              <a:rPr lang="en-US" smtClean="0"/>
              <a:t>11/10/2014</a:t>
            </a:fld>
            <a:endParaRPr lang="en-US"/>
          </a:p>
        </p:txBody>
      </p:sp>
    </p:spTree>
    <p:extLst>
      <p:ext uri="{BB962C8B-B14F-4D97-AF65-F5344CB8AC3E}">
        <p14:creationId xmlns:p14="http://schemas.microsoft.com/office/powerpoint/2010/main" val="17732218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27</a:t>
            </a:fld>
            <a:endParaRPr lang="en-US">
              <a:solidFill>
                <a:prstClr val="black"/>
              </a:solidFill>
            </a:endParaRPr>
          </a:p>
        </p:txBody>
      </p:sp>
    </p:spTree>
    <p:extLst>
      <p:ext uri="{BB962C8B-B14F-4D97-AF65-F5344CB8AC3E}">
        <p14:creationId xmlns:p14="http://schemas.microsoft.com/office/powerpoint/2010/main" val="6522941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2CD835C0-C3FD-4CFE-991B-B15CBEE0D460}" type="datetime1">
              <a:rPr lang="en-US" smtClean="0"/>
              <a:t>11/10/2014</a:t>
            </a:fld>
            <a:endParaRPr lang="en-US"/>
          </a:p>
        </p:txBody>
      </p:sp>
    </p:spTree>
    <p:extLst>
      <p:ext uri="{BB962C8B-B14F-4D97-AF65-F5344CB8AC3E}">
        <p14:creationId xmlns:p14="http://schemas.microsoft.com/office/powerpoint/2010/main" val="23529892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2CD835C0-C3FD-4CFE-991B-B15CBEE0D460}" type="datetime1">
              <a:rPr lang="en-US" smtClean="0"/>
              <a:t>11/10/2014</a:t>
            </a:fld>
            <a:endParaRPr lang="en-US"/>
          </a:p>
        </p:txBody>
      </p:sp>
    </p:spTree>
    <p:extLst>
      <p:ext uri="{BB962C8B-B14F-4D97-AF65-F5344CB8AC3E}">
        <p14:creationId xmlns:p14="http://schemas.microsoft.com/office/powerpoint/2010/main" val="14007014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2CD835C0-C3FD-4CFE-991B-B15CBEE0D460}" type="datetime1">
              <a:rPr lang="en-US" smtClean="0"/>
              <a:t>11/10/2014</a:t>
            </a:fld>
            <a:endParaRPr lang="en-US"/>
          </a:p>
        </p:txBody>
      </p:sp>
    </p:spTree>
    <p:extLst>
      <p:ext uri="{BB962C8B-B14F-4D97-AF65-F5344CB8AC3E}">
        <p14:creationId xmlns:p14="http://schemas.microsoft.com/office/powerpoint/2010/main" val="34112178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39</a:t>
            </a:fld>
            <a:endParaRPr lang="en-US">
              <a:solidFill>
                <a:prstClr val="black"/>
              </a:solidFill>
            </a:endParaRPr>
          </a:p>
        </p:txBody>
      </p:sp>
    </p:spTree>
    <p:extLst>
      <p:ext uri="{BB962C8B-B14F-4D97-AF65-F5344CB8AC3E}">
        <p14:creationId xmlns:p14="http://schemas.microsoft.com/office/powerpoint/2010/main" val="40640862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40</a:t>
            </a:fld>
            <a:endParaRPr lang="en-US">
              <a:solidFill>
                <a:prstClr val="black"/>
              </a:solidFill>
            </a:endParaRPr>
          </a:p>
        </p:txBody>
      </p:sp>
    </p:spTree>
    <p:extLst>
      <p:ext uri="{BB962C8B-B14F-4D97-AF65-F5344CB8AC3E}">
        <p14:creationId xmlns:p14="http://schemas.microsoft.com/office/powerpoint/2010/main" val="29200120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BC663903-0ECF-4335-B280-D264128A8205}" type="datetime1">
              <a:rPr lang="en-US" smtClean="0"/>
              <a:t>11/10/2014</a:t>
            </a:fld>
            <a:endParaRPr lang="en-US"/>
          </a:p>
        </p:txBody>
      </p:sp>
    </p:spTree>
    <p:extLst>
      <p:ext uri="{BB962C8B-B14F-4D97-AF65-F5344CB8AC3E}">
        <p14:creationId xmlns:p14="http://schemas.microsoft.com/office/powerpoint/2010/main" val="2442043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BC663903-0ECF-4335-B280-D264128A8205}" type="datetime1">
              <a:rPr lang="en-US" smtClean="0"/>
              <a:t>11/10/2014</a:t>
            </a:fld>
            <a:endParaRPr lang="en-US"/>
          </a:p>
        </p:txBody>
      </p:sp>
    </p:spTree>
    <p:extLst>
      <p:ext uri="{BB962C8B-B14F-4D97-AF65-F5344CB8AC3E}">
        <p14:creationId xmlns:p14="http://schemas.microsoft.com/office/powerpoint/2010/main" val="3720567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2652890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7BA0BCE7-1F6F-4DA8-8B90-C80DC53CE6B2}" type="slidenum">
              <a:rPr lang="en-US" altLang="en-US">
                <a:latin typeface="Calibri" panose="020F0502020204030204" pitchFamily="34" charset="0"/>
              </a:rPr>
              <a:pPr fontAlgn="base">
                <a:spcBef>
                  <a:spcPct val="0"/>
                </a:spcBef>
                <a:spcAft>
                  <a:spcPct val="0"/>
                </a:spcAft>
              </a:pPr>
              <a:t>10</a:t>
            </a:fld>
            <a:endParaRPr lang="en-US" altLang="en-US">
              <a:latin typeface="Calibri" panose="020F0502020204030204" pitchFamily="34" charset="0"/>
            </a:endParaRPr>
          </a:p>
        </p:txBody>
      </p:sp>
    </p:spTree>
    <p:extLst>
      <p:ext uri="{BB962C8B-B14F-4D97-AF65-F5344CB8AC3E}">
        <p14:creationId xmlns:p14="http://schemas.microsoft.com/office/powerpoint/2010/main" val="38412124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074B977F-5DDB-4B19-857B-15A0F4CC64CE}" type="slidenum">
              <a:rPr lang="en-US" altLang="en-US">
                <a:latin typeface="Calibri" panose="020F0502020204030204" pitchFamily="34" charset="0"/>
              </a:rPr>
              <a:pPr fontAlgn="base">
                <a:spcBef>
                  <a:spcPct val="0"/>
                </a:spcBef>
                <a:spcAft>
                  <a:spcPct val="0"/>
                </a:spcAft>
              </a:pPr>
              <a:t>11</a:t>
            </a:fld>
            <a:endParaRPr lang="en-US" altLang="en-US">
              <a:latin typeface="Calibri" panose="020F0502020204030204" pitchFamily="34" charset="0"/>
            </a:endParaRPr>
          </a:p>
        </p:txBody>
      </p:sp>
    </p:spTree>
    <p:extLst>
      <p:ext uri="{BB962C8B-B14F-4D97-AF65-F5344CB8AC3E}">
        <p14:creationId xmlns:p14="http://schemas.microsoft.com/office/powerpoint/2010/main" val="12228648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6A43353F-BEB3-4563-AD78-41C5D1215354}" type="slidenum">
              <a:rPr lang="en-US" altLang="en-US">
                <a:latin typeface="Calibri" panose="020F0502020204030204" pitchFamily="34" charset="0"/>
              </a:rPr>
              <a:pPr fontAlgn="base">
                <a:spcBef>
                  <a:spcPct val="0"/>
                </a:spcBef>
                <a:spcAft>
                  <a:spcPct val="0"/>
                </a:spcAft>
              </a:pPr>
              <a:t>12</a:t>
            </a:fld>
            <a:endParaRPr lang="en-US" altLang="en-US">
              <a:latin typeface="Calibri" panose="020F0502020204030204" pitchFamily="34" charset="0"/>
            </a:endParaRPr>
          </a:p>
        </p:txBody>
      </p:sp>
    </p:spTree>
    <p:extLst>
      <p:ext uri="{BB962C8B-B14F-4D97-AF65-F5344CB8AC3E}">
        <p14:creationId xmlns:p14="http://schemas.microsoft.com/office/powerpoint/2010/main" val="39253272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8EC719F3-B7D0-4C6E-B68E-EA77BB78CDA1}" type="slidenum">
              <a:rPr lang="en-US" altLang="en-US">
                <a:latin typeface="Calibri" panose="020F0502020204030204" pitchFamily="34" charset="0"/>
              </a:rPr>
              <a:pPr fontAlgn="base">
                <a:spcBef>
                  <a:spcPct val="0"/>
                </a:spcBef>
                <a:spcAft>
                  <a:spcPct val="0"/>
                </a:spcAft>
              </a:pPr>
              <a:t>13</a:t>
            </a:fld>
            <a:endParaRPr lang="en-US" altLang="en-US">
              <a:latin typeface="Calibri" panose="020F0502020204030204" pitchFamily="34" charset="0"/>
            </a:endParaRPr>
          </a:p>
        </p:txBody>
      </p:sp>
    </p:spTree>
    <p:extLst>
      <p:ext uri="{BB962C8B-B14F-4D97-AF65-F5344CB8AC3E}">
        <p14:creationId xmlns:p14="http://schemas.microsoft.com/office/powerpoint/2010/main" val="17928703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A2106695-D51A-459F-9475-C01869AE3349}" type="slidenum">
              <a:rPr lang="en-US" altLang="en-US">
                <a:latin typeface="Calibri" panose="020F0502020204030204" pitchFamily="34" charset="0"/>
              </a:rPr>
              <a:pPr fontAlgn="base">
                <a:spcBef>
                  <a:spcPct val="0"/>
                </a:spcBef>
                <a:spcAft>
                  <a:spcPct val="0"/>
                </a:spcAft>
              </a:pPr>
              <a:t>14</a:t>
            </a:fld>
            <a:endParaRPr lang="en-US" altLang="en-US">
              <a:latin typeface="Calibri" panose="020F0502020204030204" pitchFamily="34" charset="0"/>
            </a:endParaRPr>
          </a:p>
        </p:txBody>
      </p:sp>
    </p:spTree>
    <p:extLst>
      <p:ext uri="{BB962C8B-B14F-4D97-AF65-F5344CB8AC3E}">
        <p14:creationId xmlns:p14="http://schemas.microsoft.com/office/powerpoint/2010/main" val="1620846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EB0EE3A8-71E8-4782-92EB-6458E41A2CDE}" type="slidenum">
              <a:rPr lang="en-US" altLang="en-US">
                <a:latin typeface="Calibri" panose="020F0502020204030204" pitchFamily="34" charset="0"/>
              </a:rPr>
              <a:pPr fontAlgn="base">
                <a:spcBef>
                  <a:spcPct val="0"/>
                </a:spcBef>
                <a:spcAft>
                  <a:spcPct val="0"/>
                </a:spcAft>
              </a:pPr>
              <a:t>17</a:t>
            </a:fld>
            <a:endParaRPr lang="en-US" altLang="en-US">
              <a:latin typeface="Calibri" panose="020F0502020204030204" pitchFamily="34" charset="0"/>
            </a:endParaRPr>
          </a:p>
        </p:txBody>
      </p:sp>
    </p:spTree>
    <p:extLst>
      <p:ext uri="{BB962C8B-B14F-4D97-AF65-F5344CB8AC3E}">
        <p14:creationId xmlns:p14="http://schemas.microsoft.com/office/powerpoint/2010/main" val="39204145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445FB033-5023-4711-9EC1-5383EE6A30BA}" type="slidenum">
              <a:rPr lang="en-US" altLang="en-US">
                <a:latin typeface="Calibri" panose="020F0502020204030204" pitchFamily="34" charset="0"/>
              </a:rPr>
              <a:pPr fontAlgn="base">
                <a:spcBef>
                  <a:spcPct val="0"/>
                </a:spcBef>
                <a:spcAft>
                  <a:spcPct val="0"/>
                </a:spcAft>
              </a:pPr>
              <a:t>18</a:t>
            </a:fld>
            <a:endParaRPr lang="en-US" altLang="en-US">
              <a:latin typeface="Calibri" panose="020F0502020204030204" pitchFamily="34" charset="0"/>
            </a:endParaRPr>
          </a:p>
        </p:txBody>
      </p:sp>
    </p:spTree>
    <p:extLst>
      <p:ext uri="{BB962C8B-B14F-4D97-AF65-F5344CB8AC3E}">
        <p14:creationId xmlns:p14="http://schemas.microsoft.com/office/powerpoint/2010/main" val="960830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80060" indent="0" algn="ctr">
              <a:buNone/>
              <a:defRPr>
                <a:solidFill>
                  <a:schemeClr val="tx1">
                    <a:tint val="75000"/>
                  </a:schemeClr>
                </a:solidFill>
              </a:defRPr>
            </a:lvl2pPr>
            <a:lvl3pPr marL="960120" indent="0" algn="ctr">
              <a:buNone/>
              <a:defRPr>
                <a:solidFill>
                  <a:schemeClr val="tx1">
                    <a:tint val="75000"/>
                  </a:schemeClr>
                </a:solidFill>
              </a:defRPr>
            </a:lvl3pPr>
            <a:lvl4pPr marL="1440180" indent="0" algn="ctr">
              <a:buNone/>
              <a:defRPr>
                <a:solidFill>
                  <a:schemeClr val="tx1">
                    <a:tint val="75000"/>
                  </a:schemeClr>
                </a:solidFill>
              </a:defRPr>
            </a:lvl4pPr>
            <a:lvl5pPr marL="1920240" indent="0" algn="ctr">
              <a:buNone/>
              <a:defRPr>
                <a:solidFill>
                  <a:schemeClr val="tx1">
                    <a:tint val="75000"/>
                  </a:schemeClr>
                </a:solidFill>
              </a:defRPr>
            </a:lvl5pPr>
            <a:lvl6pPr marL="2400300" indent="0" algn="ctr">
              <a:buNone/>
              <a:defRPr>
                <a:solidFill>
                  <a:schemeClr val="tx1">
                    <a:tint val="75000"/>
                  </a:schemeClr>
                </a:solidFill>
              </a:defRPr>
            </a:lvl6pPr>
            <a:lvl7pPr marL="2880360" indent="0" algn="ctr">
              <a:buNone/>
              <a:defRPr>
                <a:solidFill>
                  <a:schemeClr val="tx1">
                    <a:tint val="75000"/>
                  </a:schemeClr>
                </a:solidFill>
              </a:defRPr>
            </a:lvl7pPr>
            <a:lvl8pPr marL="3360420" indent="0" algn="ctr">
              <a:buNone/>
              <a:defRPr>
                <a:solidFill>
                  <a:schemeClr val="tx1">
                    <a:tint val="75000"/>
                  </a:schemeClr>
                </a:solidFill>
              </a:defRPr>
            </a:lvl8pPr>
            <a:lvl9pPr marL="384048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388B67-46EC-4241-A04D-5AE79D344493}" type="datetime1">
              <a:rPr lang="en-US" smtClean="0"/>
              <a:t>11/10/2014</a:t>
            </a:fld>
            <a:endParaRPr lang="en-US"/>
          </a:p>
        </p:txBody>
      </p:sp>
      <p:sp>
        <p:nvSpPr>
          <p:cNvPr id="5" name="Footer Placeholder 4"/>
          <p:cNvSpPr>
            <a:spLocks noGrp="1"/>
          </p:cNvSpPr>
          <p:nvPr>
            <p:ph type="ftr" sz="quarter" idx="11"/>
          </p:nvPr>
        </p:nvSpPr>
        <p:spPr>
          <a:xfrm>
            <a:off x="3124200" y="6340475"/>
            <a:ext cx="2895600" cy="365125"/>
          </a:xfrm>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276265413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EB8CF4-B180-4D8E-BB6D-10B088DBEFF1}" type="datetime1">
              <a:rPr lang="en-US" smtClean="0"/>
              <a:t>11/10/2014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86809694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D6A02B-4E16-468F-B816-A0CBCC6E1ADE}" type="datetime1">
              <a:rPr lang="en-US" smtClean="0"/>
              <a:t>11/10/2014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43467636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72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0"/>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6368415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3"/>
            <a:ext cx="7772400" cy="1362075"/>
          </a:xfrm>
        </p:spPr>
        <p:txBody>
          <a:bodyPr anchor="t"/>
          <a:lstStyle>
            <a:lvl1pPr algn="l">
              <a:defRPr sz="42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100">
                <a:solidFill>
                  <a:schemeClr val="tx1">
                    <a:tint val="75000"/>
                  </a:schemeClr>
                </a:solidFill>
              </a:defRPr>
            </a:lvl1pPr>
            <a:lvl2pPr marL="480060" indent="0">
              <a:buNone/>
              <a:defRPr sz="1890">
                <a:solidFill>
                  <a:schemeClr val="tx1">
                    <a:tint val="75000"/>
                  </a:schemeClr>
                </a:solidFill>
              </a:defRPr>
            </a:lvl2pPr>
            <a:lvl3pPr marL="960120" indent="0">
              <a:buNone/>
              <a:defRPr sz="1680">
                <a:solidFill>
                  <a:schemeClr val="tx1">
                    <a:tint val="75000"/>
                  </a:schemeClr>
                </a:solidFill>
              </a:defRPr>
            </a:lvl3pPr>
            <a:lvl4pPr marL="1440180" indent="0">
              <a:buNone/>
              <a:defRPr sz="1470">
                <a:solidFill>
                  <a:schemeClr val="tx1">
                    <a:tint val="75000"/>
                  </a:schemeClr>
                </a:solidFill>
              </a:defRPr>
            </a:lvl4pPr>
            <a:lvl5pPr marL="1920240" indent="0">
              <a:buNone/>
              <a:defRPr sz="1470">
                <a:solidFill>
                  <a:schemeClr val="tx1">
                    <a:tint val="75000"/>
                  </a:schemeClr>
                </a:solidFill>
              </a:defRPr>
            </a:lvl5pPr>
            <a:lvl6pPr marL="2400300" indent="0">
              <a:buNone/>
              <a:defRPr sz="1470">
                <a:solidFill>
                  <a:schemeClr val="tx1">
                    <a:tint val="75000"/>
                  </a:schemeClr>
                </a:solidFill>
              </a:defRPr>
            </a:lvl6pPr>
            <a:lvl7pPr marL="2880360" indent="0">
              <a:buNone/>
              <a:defRPr sz="1470">
                <a:solidFill>
                  <a:schemeClr val="tx1">
                    <a:tint val="75000"/>
                  </a:schemeClr>
                </a:solidFill>
              </a:defRPr>
            </a:lvl7pPr>
            <a:lvl8pPr marL="3360420" indent="0">
              <a:buNone/>
              <a:defRPr sz="1470">
                <a:solidFill>
                  <a:schemeClr val="tx1">
                    <a:tint val="75000"/>
                  </a:schemeClr>
                </a:solidFill>
              </a:defRPr>
            </a:lvl8pPr>
            <a:lvl9pPr marL="3840480" indent="0">
              <a:buNone/>
              <a:defRPr sz="147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0C1698-8584-408F-8873-31CED1674B89}" type="datetime1">
              <a:rPr lang="en-US" smtClean="0"/>
              <a:t>11/10/2014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52356354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3"/>
            <a:ext cx="4038600" cy="4525963"/>
          </a:xfrm>
        </p:spPr>
        <p:txBody>
          <a:bodyPr/>
          <a:lstStyle>
            <a:lvl1pPr>
              <a:defRPr sz="2940"/>
            </a:lvl1pPr>
            <a:lvl2pPr>
              <a:defRPr sz="2520"/>
            </a:lvl2pPr>
            <a:lvl3pPr>
              <a:defRPr sz="2100"/>
            </a:lvl3pPr>
            <a:lvl4pPr>
              <a:defRPr sz="1890"/>
            </a:lvl4pPr>
            <a:lvl5pPr>
              <a:defRPr sz="1890"/>
            </a:lvl5pPr>
            <a:lvl6pPr>
              <a:defRPr sz="1890"/>
            </a:lvl6pPr>
            <a:lvl7pPr>
              <a:defRPr sz="1890"/>
            </a:lvl7pPr>
            <a:lvl8pPr>
              <a:defRPr sz="1890"/>
            </a:lvl8pPr>
            <a:lvl9pPr>
              <a:defRPr sz="189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3"/>
            <a:ext cx="4038600" cy="4525963"/>
          </a:xfrm>
        </p:spPr>
        <p:txBody>
          <a:bodyPr/>
          <a:lstStyle>
            <a:lvl1pPr>
              <a:defRPr sz="2940"/>
            </a:lvl1pPr>
            <a:lvl2pPr>
              <a:defRPr sz="2520"/>
            </a:lvl2pPr>
            <a:lvl3pPr>
              <a:defRPr sz="2100"/>
            </a:lvl3pPr>
            <a:lvl4pPr>
              <a:defRPr sz="1890"/>
            </a:lvl4pPr>
            <a:lvl5pPr>
              <a:defRPr sz="1890"/>
            </a:lvl5pPr>
            <a:lvl6pPr>
              <a:defRPr sz="1890"/>
            </a:lvl6pPr>
            <a:lvl7pPr>
              <a:defRPr sz="1890"/>
            </a:lvl7pPr>
            <a:lvl8pPr>
              <a:defRPr sz="1890"/>
            </a:lvl8pPr>
            <a:lvl9pPr>
              <a:defRPr sz="189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C4B5EDC-DD82-4AF5-A351-3226F463DDF0}" type="datetime1">
              <a:rPr lang="en-US" smtClean="0"/>
              <a:t>11/10/2014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pic>
        <p:nvPicPr>
          <p:cNvPr id="8"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4589016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4"/>
            <a:ext cx="4040188" cy="639762"/>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smtClean="0"/>
              <a:t>Click to edit Master text styles</a:t>
            </a:r>
          </a:p>
        </p:txBody>
      </p:sp>
      <p:sp>
        <p:nvSpPr>
          <p:cNvPr id="4" name="Content Placeholder 3"/>
          <p:cNvSpPr>
            <a:spLocks noGrp="1"/>
          </p:cNvSpPr>
          <p:nvPr>
            <p:ph sz="half" idx="2"/>
          </p:nvPr>
        </p:nvSpPr>
        <p:spPr>
          <a:xfrm>
            <a:off x="457200" y="2174876"/>
            <a:ext cx="4040188" cy="3951288"/>
          </a:xfrm>
        </p:spPr>
        <p:txBody>
          <a:bodyPr/>
          <a:lstStyle>
            <a:lvl1pPr>
              <a:defRPr sz="2520"/>
            </a:lvl1pPr>
            <a:lvl2pPr>
              <a:defRPr sz="2100"/>
            </a:lvl2pPr>
            <a:lvl3pPr>
              <a:defRPr sz="1890"/>
            </a:lvl3pPr>
            <a:lvl4pPr>
              <a:defRPr sz="1680"/>
            </a:lvl4pPr>
            <a:lvl5pPr>
              <a:defRPr sz="1680"/>
            </a:lvl5pPr>
            <a:lvl6pPr>
              <a:defRPr sz="1680"/>
            </a:lvl6pPr>
            <a:lvl7pPr>
              <a:defRPr sz="1680"/>
            </a:lvl7pPr>
            <a:lvl8pPr>
              <a:defRPr sz="1680"/>
            </a:lvl8pPr>
            <a:lvl9pPr>
              <a:defRPr sz="168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4"/>
            <a:ext cx="4041775" cy="639762"/>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smtClean="0"/>
              <a:t>Click to edit Master text styles</a:t>
            </a:r>
          </a:p>
        </p:txBody>
      </p:sp>
      <p:sp>
        <p:nvSpPr>
          <p:cNvPr id="6" name="Content Placeholder 5"/>
          <p:cNvSpPr>
            <a:spLocks noGrp="1"/>
          </p:cNvSpPr>
          <p:nvPr>
            <p:ph sz="quarter" idx="4"/>
          </p:nvPr>
        </p:nvSpPr>
        <p:spPr>
          <a:xfrm>
            <a:off x="4645027" y="2174876"/>
            <a:ext cx="4041775" cy="3951288"/>
          </a:xfrm>
        </p:spPr>
        <p:txBody>
          <a:bodyPr/>
          <a:lstStyle>
            <a:lvl1pPr>
              <a:defRPr sz="2520"/>
            </a:lvl1pPr>
            <a:lvl2pPr>
              <a:defRPr sz="2100"/>
            </a:lvl2pPr>
            <a:lvl3pPr>
              <a:defRPr sz="1890"/>
            </a:lvl3pPr>
            <a:lvl4pPr>
              <a:defRPr sz="1680"/>
            </a:lvl4pPr>
            <a:lvl5pPr>
              <a:defRPr sz="1680"/>
            </a:lvl5pPr>
            <a:lvl6pPr>
              <a:defRPr sz="1680"/>
            </a:lvl6pPr>
            <a:lvl7pPr>
              <a:defRPr sz="1680"/>
            </a:lvl7pPr>
            <a:lvl8pPr>
              <a:defRPr sz="1680"/>
            </a:lvl8pPr>
            <a:lvl9pPr>
              <a:defRPr sz="168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43D1E5-28F6-4876-867B-770909FB10A6}" type="datetime1">
              <a:rPr lang="en-US" smtClean="0"/>
              <a:t>11/10/2014</a:t>
            </a:fld>
            <a:endParaRPr lang="en-US"/>
          </a:p>
        </p:txBody>
      </p:sp>
      <p:sp>
        <p:nvSpPr>
          <p:cNvPr id="8" name="Footer Placeholder 7"/>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9" name="Slide Number Placeholder 8"/>
          <p:cNvSpPr>
            <a:spLocks noGrp="1"/>
          </p:cNvSpPr>
          <p:nvPr>
            <p:ph type="sldNum" sz="quarter" idx="12"/>
          </p:nvPr>
        </p:nvSpPr>
        <p:spPr/>
        <p:txBody>
          <a:bodyPr/>
          <a:lstStyle/>
          <a:p>
            <a:fld id="{A713A680-EC6B-4620-A610-6D1259897427}" type="slidenum">
              <a:rPr lang="en-US" smtClean="0"/>
              <a:t>‹#›</a:t>
            </a:fld>
            <a:endParaRPr lang="en-US"/>
          </a:p>
        </p:txBody>
      </p:sp>
      <p:pic>
        <p:nvPicPr>
          <p:cNvPr id="10"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8338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E1BE54-399C-417E-925A-C4D228966A60}" type="datetime1">
              <a:rPr lang="en-US" smtClean="0"/>
              <a:t>11/10/2014</a:t>
            </a:fld>
            <a:endParaRPr lang="en-US"/>
          </a:p>
        </p:txBody>
      </p:sp>
      <p:sp>
        <p:nvSpPr>
          <p:cNvPr id="4" name="Footer Placeholder 3"/>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5" name="Slide Number Placeholder 4"/>
          <p:cNvSpPr>
            <a:spLocks noGrp="1"/>
          </p:cNvSpPr>
          <p:nvPr>
            <p:ph type="sldNum" sz="quarter" idx="12"/>
          </p:nvPr>
        </p:nvSpPr>
        <p:spPr/>
        <p:txBody>
          <a:bodyPr/>
          <a:lstStyle/>
          <a:p>
            <a:fld id="{A713A680-EC6B-4620-A610-6D1259897427}" type="slidenum">
              <a:rPr lang="en-US" smtClean="0"/>
              <a:t>‹#›</a:t>
            </a:fld>
            <a:endParaRPr lang="en-US"/>
          </a:p>
        </p:txBody>
      </p:sp>
      <p:pic>
        <p:nvPicPr>
          <p:cNvPr id="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0125550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1981200" y="6356353"/>
            <a:ext cx="5562600" cy="273047"/>
          </a:xfrm>
        </p:spPr>
        <p:txBody>
          <a:bodyPr/>
          <a:lstStyle/>
          <a:p>
            <a:r>
              <a:rPr lang="en-US" dirty="0" smtClean="0"/>
              <a:t>* Assessment based on interpretation of legislative language and ongoing implementation.</a:t>
            </a:r>
            <a:endParaRPr lang="en-US" dirty="0"/>
          </a:p>
        </p:txBody>
      </p:sp>
    </p:spTree>
    <p:extLst>
      <p:ext uri="{BB962C8B-B14F-4D97-AF65-F5344CB8AC3E}">
        <p14:creationId xmlns:p14="http://schemas.microsoft.com/office/powerpoint/2010/main" val="347555999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100" b="1"/>
            </a:lvl1pPr>
          </a:lstStyle>
          <a:p>
            <a:r>
              <a:rPr lang="en-US" smtClean="0"/>
              <a:t>Click to edit Master title style</a:t>
            </a:r>
            <a:endParaRPr lang="en-US"/>
          </a:p>
        </p:txBody>
      </p:sp>
      <p:sp>
        <p:nvSpPr>
          <p:cNvPr id="3" name="Content Placeholder 2"/>
          <p:cNvSpPr>
            <a:spLocks noGrp="1"/>
          </p:cNvSpPr>
          <p:nvPr>
            <p:ph idx="1"/>
          </p:nvPr>
        </p:nvSpPr>
        <p:spPr>
          <a:xfrm>
            <a:off x="3575050" y="273053"/>
            <a:ext cx="5111750" cy="585311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70"/>
            </a:lvl1pPr>
            <a:lvl2pPr marL="480060" indent="0">
              <a:buNone/>
              <a:defRPr sz="1260"/>
            </a:lvl2pPr>
            <a:lvl3pPr marL="960120" indent="0">
              <a:buNone/>
              <a:defRPr sz="1050"/>
            </a:lvl3pPr>
            <a:lvl4pPr marL="1440180" indent="0">
              <a:buNone/>
              <a:defRPr sz="945"/>
            </a:lvl4pPr>
            <a:lvl5pPr marL="1920240" indent="0">
              <a:buNone/>
              <a:defRPr sz="945"/>
            </a:lvl5pPr>
            <a:lvl6pPr marL="2400300" indent="0">
              <a:buNone/>
              <a:defRPr sz="945"/>
            </a:lvl6pPr>
            <a:lvl7pPr marL="2880360" indent="0">
              <a:buNone/>
              <a:defRPr sz="945"/>
            </a:lvl7pPr>
            <a:lvl8pPr marL="3360420" indent="0">
              <a:buNone/>
              <a:defRPr sz="945"/>
            </a:lvl8pPr>
            <a:lvl9pPr marL="3840480" indent="0">
              <a:buNone/>
              <a:defRPr sz="94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73D260-A667-4D92-AC06-B54AA096B860}" type="datetime1">
              <a:rPr lang="en-US" smtClean="0"/>
              <a:t>11/10/2014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404913913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1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70"/>
            </a:lvl1pPr>
            <a:lvl2pPr marL="480060" indent="0">
              <a:buNone/>
              <a:defRPr sz="1260"/>
            </a:lvl2pPr>
            <a:lvl3pPr marL="960120" indent="0">
              <a:buNone/>
              <a:defRPr sz="1050"/>
            </a:lvl3pPr>
            <a:lvl4pPr marL="1440180" indent="0">
              <a:buNone/>
              <a:defRPr sz="945"/>
            </a:lvl4pPr>
            <a:lvl5pPr marL="1920240" indent="0">
              <a:buNone/>
              <a:defRPr sz="945"/>
            </a:lvl5pPr>
            <a:lvl6pPr marL="2400300" indent="0">
              <a:buNone/>
              <a:defRPr sz="945"/>
            </a:lvl6pPr>
            <a:lvl7pPr marL="2880360" indent="0">
              <a:buNone/>
              <a:defRPr sz="945"/>
            </a:lvl7pPr>
            <a:lvl8pPr marL="3360420" indent="0">
              <a:buNone/>
              <a:defRPr sz="945"/>
            </a:lvl8pPr>
            <a:lvl9pPr marL="3840480" indent="0">
              <a:buNone/>
              <a:defRPr sz="94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B7E51A-8695-45D8-AA71-ED466EB6382A}" type="datetime1">
              <a:rPr lang="en-US" smtClean="0"/>
              <a:t>11/10/2014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40121648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3"/>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3"/>
            <a:ext cx="2133600" cy="365125"/>
          </a:xfrm>
          <a:prstGeom prst="rect">
            <a:avLst/>
          </a:prstGeom>
        </p:spPr>
        <p:txBody>
          <a:bodyPr vert="horz" lIns="91440" tIns="45720" rIns="91440" bIns="45720" rtlCol="0" anchor="ctr"/>
          <a:lstStyle>
            <a:lvl1pPr algn="l">
              <a:defRPr sz="1260">
                <a:solidFill>
                  <a:schemeClr val="tx1">
                    <a:tint val="75000"/>
                  </a:schemeClr>
                </a:solidFill>
              </a:defRPr>
            </a:lvl1pPr>
          </a:lstStyle>
          <a:p>
            <a:fld id="{0B90DAE1-40B3-4BEE-83C0-62F90B2A9A19}" type="datetime1">
              <a:rPr lang="en-US" smtClean="0"/>
              <a:t>11/10/2014</a:t>
            </a:fld>
            <a:endParaRPr lang="en-US"/>
          </a:p>
        </p:txBody>
      </p:sp>
      <p:sp>
        <p:nvSpPr>
          <p:cNvPr id="5" name="Footer Placeholder 4"/>
          <p:cNvSpPr>
            <a:spLocks noGrp="1"/>
          </p:cNvSpPr>
          <p:nvPr>
            <p:ph type="ftr" sz="quarter" idx="3"/>
          </p:nvPr>
        </p:nvSpPr>
        <p:spPr>
          <a:xfrm>
            <a:off x="3124200" y="6356353"/>
            <a:ext cx="2895600" cy="365125"/>
          </a:xfrm>
          <a:prstGeom prst="rect">
            <a:avLst/>
          </a:prstGeom>
        </p:spPr>
        <p:txBody>
          <a:bodyPr vert="horz" lIns="91440" tIns="45720" rIns="91440" bIns="45720" rtlCol="0" anchor="ctr"/>
          <a:lstStyle>
            <a:lvl1pPr algn="ctr">
              <a:defRPr sz="1260">
                <a:solidFill>
                  <a:schemeClr val="tx1">
                    <a:tint val="75000"/>
                  </a:schemeClr>
                </a:solidFill>
              </a:defRPr>
            </a:lvl1p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4"/>
          </p:nvPr>
        </p:nvSpPr>
        <p:spPr>
          <a:xfrm>
            <a:off x="6553200" y="6356353"/>
            <a:ext cx="2133600" cy="365125"/>
          </a:xfrm>
          <a:prstGeom prst="rect">
            <a:avLst/>
          </a:prstGeom>
        </p:spPr>
        <p:txBody>
          <a:bodyPr vert="horz" lIns="91440" tIns="45720" rIns="91440" bIns="45720" rtlCol="0" anchor="ctr"/>
          <a:lstStyle>
            <a:lvl1pPr algn="r">
              <a:defRPr sz="1260">
                <a:solidFill>
                  <a:schemeClr val="tx1">
                    <a:tint val="75000"/>
                  </a:schemeClr>
                </a:solidFill>
              </a:defRPr>
            </a:lvl1pPr>
          </a:lstStyle>
          <a:p>
            <a:fld id="{A713A680-EC6B-4620-A610-6D1259897427}" type="slidenum">
              <a:rPr lang="en-US" smtClean="0"/>
              <a:t>‹#›</a:t>
            </a:fld>
            <a:endParaRPr lang="en-US"/>
          </a:p>
        </p:txBody>
      </p:sp>
    </p:spTree>
    <p:extLst>
      <p:ext uri="{BB962C8B-B14F-4D97-AF65-F5344CB8AC3E}">
        <p14:creationId xmlns:p14="http://schemas.microsoft.com/office/powerpoint/2010/main" val="3241536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dt="0"/>
  <p:txStyles>
    <p:titleStyle>
      <a:lvl1pPr algn="ctr" defTabSz="960120" rtl="0" eaLnBrk="1" latinLnBrk="0" hangingPunct="1">
        <a:spcBef>
          <a:spcPct val="0"/>
        </a:spcBef>
        <a:buNone/>
        <a:defRPr sz="4620" kern="1200">
          <a:solidFill>
            <a:schemeClr val="tx1"/>
          </a:solidFill>
          <a:latin typeface="+mj-lt"/>
          <a:ea typeface="+mj-ea"/>
          <a:cs typeface="+mj-cs"/>
        </a:defRPr>
      </a:lvl1pPr>
    </p:titleStyle>
    <p:bodyStyle>
      <a:lvl1pPr marL="360045" indent="-360045" algn="l" defTabSz="960120" rtl="0" eaLnBrk="1" latinLnBrk="0" hangingPunct="1">
        <a:spcBef>
          <a:spcPct val="20000"/>
        </a:spcBef>
        <a:buFont typeface="Arial" panose="020B0604020202020204" pitchFamily="34" charset="0"/>
        <a:buChar char="•"/>
        <a:defRPr sz="3360" kern="1200">
          <a:solidFill>
            <a:schemeClr val="tx1"/>
          </a:solidFill>
          <a:latin typeface="+mn-lt"/>
          <a:ea typeface="+mn-ea"/>
          <a:cs typeface="+mn-cs"/>
        </a:defRPr>
      </a:lvl1pPr>
      <a:lvl2pPr marL="780098" indent="-300038" algn="l" defTabSz="960120" rtl="0" eaLnBrk="1" latinLnBrk="0" hangingPunct="1">
        <a:spcBef>
          <a:spcPct val="20000"/>
        </a:spcBef>
        <a:buFont typeface="Arial" panose="020B0604020202020204" pitchFamily="34" charset="0"/>
        <a:buChar char="–"/>
        <a:defRPr sz="2940" kern="1200">
          <a:solidFill>
            <a:schemeClr val="tx1"/>
          </a:solidFill>
          <a:latin typeface="+mn-lt"/>
          <a:ea typeface="+mn-ea"/>
          <a:cs typeface="+mn-cs"/>
        </a:defRPr>
      </a:lvl2pPr>
      <a:lvl3pPr marL="1200150" indent="-240030" algn="l" defTabSz="960120" rtl="0" eaLnBrk="1" latinLnBrk="0" hangingPunct="1">
        <a:spcBef>
          <a:spcPct val="20000"/>
        </a:spcBef>
        <a:buFont typeface="Arial" panose="020B0604020202020204" pitchFamily="34" charset="0"/>
        <a:buChar char="•"/>
        <a:defRPr sz="2520" kern="1200">
          <a:solidFill>
            <a:schemeClr val="tx1"/>
          </a:solidFill>
          <a:latin typeface="+mn-lt"/>
          <a:ea typeface="+mn-ea"/>
          <a:cs typeface="+mn-cs"/>
        </a:defRPr>
      </a:lvl3pPr>
      <a:lvl4pPr marL="16802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4pPr>
      <a:lvl5pPr marL="216027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5pPr>
      <a:lvl6pPr marL="264033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312039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60045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40805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p:bodyStyle>
    <p:otherStyle>
      <a:defPPr>
        <a:defRPr lang="en-US"/>
      </a:defPPr>
      <a:lvl1pPr marL="0" algn="l" defTabSz="960120" rtl="0" eaLnBrk="1" latinLnBrk="0" hangingPunct="1">
        <a:defRPr sz="1890" kern="1200">
          <a:solidFill>
            <a:schemeClr val="tx1"/>
          </a:solidFill>
          <a:latin typeface="+mn-lt"/>
          <a:ea typeface="+mn-ea"/>
          <a:cs typeface="+mn-cs"/>
        </a:defRPr>
      </a:lvl1pPr>
      <a:lvl2pPr marL="480060" algn="l" defTabSz="960120" rtl="0" eaLnBrk="1" latinLnBrk="0" hangingPunct="1">
        <a:defRPr sz="1890" kern="1200">
          <a:solidFill>
            <a:schemeClr val="tx1"/>
          </a:solidFill>
          <a:latin typeface="+mn-lt"/>
          <a:ea typeface="+mn-ea"/>
          <a:cs typeface="+mn-cs"/>
        </a:defRPr>
      </a:lvl2pPr>
      <a:lvl3pPr marL="960120" algn="l" defTabSz="960120" rtl="0" eaLnBrk="1" latinLnBrk="0" hangingPunct="1">
        <a:defRPr sz="1890" kern="1200">
          <a:solidFill>
            <a:schemeClr val="tx1"/>
          </a:solidFill>
          <a:latin typeface="+mn-lt"/>
          <a:ea typeface="+mn-ea"/>
          <a:cs typeface="+mn-cs"/>
        </a:defRPr>
      </a:lvl3pPr>
      <a:lvl4pPr marL="1440180" algn="l" defTabSz="960120" rtl="0" eaLnBrk="1" latinLnBrk="0" hangingPunct="1">
        <a:defRPr sz="1890" kern="1200">
          <a:solidFill>
            <a:schemeClr val="tx1"/>
          </a:solidFill>
          <a:latin typeface="+mn-lt"/>
          <a:ea typeface="+mn-ea"/>
          <a:cs typeface="+mn-cs"/>
        </a:defRPr>
      </a:lvl4pPr>
      <a:lvl5pPr marL="1920240" algn="l" defTabSz="960120" rtl="0" eaLnBrk="1" latinLnBrk="0" hangingPunct="1">
        <a:defRPr sz="1890" kern="1200">
          <a:solidFill>
            <a:schemeClr val="tx1"/>
          </a:solidFill>
          <a:latin typeface="+mn-lt"/>
          <a:ea typeface="+mn-ea"/>
          <a:cs typeface="+mn-cs"/>
        </a:defRPr>
      </a:lvl5pPr>
      <a:lvl6pPr marL="2400300" algn="l" defTabSz="960120" rtl="0" eaLnBrk="1" latinLnBrk="0" hangingPunct="1">
        <a:defRPr sz="1890" kern="1200">
          <a:solidFill>
            <a:schemeClr val="tx1"/>
          </a:solidFill>
          <a:latin typeface="+mn-lt"/>
          <a:ea typeface="+mn-ea"/>
          <a:cs typeface="+mn-cs"/>
        </a:defRPr>
      </a:lvl6pPr>
      <a:lvl7pPr marL="2880360" algn="l" defTabSz="960120" rtl="0" eaLnBrk="1" latinLnBrk="0" hangingPunct="1">
        <a:defRPr sz="1890" kern="1200">
          <a:solidFill>
            <a:schemeClr val="tx1"/>
          </a:solidFill>
          <a:latin typeface="+mn-lt"/>
          <a:ea typeface="+mn-ea"/>
          <a:cs typeface="+mn-cs"/>
        </a:defRPr>
      </a:lvl7pPr>
      <a:lvl8pPr marL="3360420" algn="l" defTabSz="960120" rtl="0" eaLnBrk="1" latinLnBrk="0" hangingPunct="1">
        <a:defRPr sz="1890" kern="1200">
          <a:solidFill>
            <a:schemeClr val="tx1"/>
          </a:solidFill>
          <a:latin typeface="+mn-lt"/>
          <a:ea typeface="+mn-ea"/>
          <a:cs typeface="+mn-cs"/>
        </a:defRPr>
      </a:lvl8pPr>
      <a:lvl9pPr marL="3840480" algn="l" defTabSz="960120"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hyperlink" Target="http://www.rma.usda.gov/news/currentissues/staxsco/"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8.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hyperlink" Target="http://webapp.rma.usda.gov/apps/actuarialinformationbrowser2015/CropCriteria.asp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farmbilltoolbox.farmdoc.illinois.edu/" TargetMode="External"/><Relationship Id="rId2" Type="http://schemas.openxmlformats.org/officeDocument/2006/relationships/hyperlink" Target="https://decisionaid.afpc.tamu.edu/" TargetMode="External"/><Relationship Id="rId1" Type="http://schemas.openxmlformats.org/officeDocument/2006/relationships/slideLayout" Target="../slideLayouts/slideLayout2.xml"/><Relationship Id="rId5" Type="http://schemas.openxmlformats.org/officeDocument/2006/relationships/hyperlink" Target="http://www.fsa.usda.gov/FSA/" TargetMode="External"/><Relationship Id="rId4" Type="http://schemas.openxmlformats.org/officeDocument/2006/relationships/hyperlink" Target="http://www.rma.usda.gov/news/currentissues/farmbill/index.html" TargetMode="External"/></Relationships>
</file>

<file path=ppt/slides/_rels/slide52.xml.rels><?xml version="1.0" encoding="UTF-8" standalone="yes"?>
<Relationships xmlns="http://schemas.openxmlformats.org/package/2006/relationships"><Relationship Id="rId2" Type="http://schemas.openxmlformats.org/officeDocument/2006/relationships/hyperlink" Target="http://www.cotton.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152400" y="304800"/>
            <a:ext cx="8839200" cy="3810000"/>
          </a:xfrm>
        </p:spPr>
        <p:txBody>
          <a:bodyPr>
            <a:normAutofit fontScale="90000"/>
          </a:bodyPr>
          <a:lstStyle/>
          <a:p>
            <a:r>
              <a:rPr lang="en-US" sz="5565" b="1" dirty="0" smtClean="0"/>
              <a:t>The Agricultural </a:t>
            </a:r>
            <a:r>
              <a:rPr lang="en-US" sz="5565" b="1" dirty="0"/>
              <a:t>Act of </a:t>
            </a:r>
            <a:r>
              <a:rPr lang="en-US" sz="5565" b="1" dirty="0" smtClean="0"/>
              <a:t>2014: </a:t>
            </a:r>
            <a:r>
              <a:rPr lang="en-US" sz="5565" b="1" dirty="0"/>
              <a:t/>
            </a:r>
            <a:br>
              <a:rPr lang="en-US" sz="5565" b="1" dirty="0"/>
            </a:br>
            <a:r>
              <a:rPr lang="en-US" sz="4700" b="1" dirty="0" smtClean="0"/>
              <a:t>Update on STAX, SCO </a:t>
            </a:r>
            <a:br>
              <a:rPr lang="en-US" sz="4700" b="1" dirty="0" smtClean="0"/>
            </a:br>
            <a:r>
              <a:rPr lang="en-US" sz="4700" b="1" dirty="0" smtClean="0"/>
              <a:t>&amp; Farm Bill Implementation</a:t>
            </a:r>
            <a:r>
              <a:rPr lang="en-US" b="1" dirty="0" smtClean="0"/>
              <a:t/>
            </a:r>
            <a:br>
              <a:rPr lang="en-US" b="1" dirty="0" smtClean="0"/>
            </a:br>
            <a:r>
              <a:rPr lang="en-US" b="1" dirty="0" smtClean="0"/>
              <a:t/>
            </a:r>
            <a:br>
              <a:rPr lang="en-US" b="1" dirty="0" smtClean="0"/>
            </a:br>
            <a:r>
              <a:rPr lang="en-US" sz="2800" b="1" dirty="0" smtClean="0"/>
              <a:t>Robstown</a:t>
            </a:r>
            <a:r>
              <a:rPr lang="en-US" sz="2800" b="1" dirty="0" smtClean="0"/>
              <a:t>, </a:t>
            </a:r>
            <a:r>
              <a:rPr lang="en-US" sz="2800" b="1" dirty="0" smtClean="0"/>
              <a:t>TX</a:t>
            </a:r>
            <a:br>
              <a:rPr lang="en-US" sz="2800" b="1" dirty="0" smtClean="0"/>
            </a:br>
            <a:r>
              <a:rPr lang="en-US" sz="2800" b="1" dirty="0" smtClean="0"/>
              <a:t>November 2014</a:t>
            </a:r>
            <a:endParaRPr lang="en-US" sz="2835"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2338" y="4420428"/>
            <a:ext cx="3819330" cy="19041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312524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Autofit/>
          </a:bodyPr>
          <a:lstStyle/>
          <a:p>
            <a:pPr>
              <a:defRPr/>
            </a:pPr>
            <a:r>
              <a:rPr lang="en-US" sz="4400" b="1" u="sng" dirty="0" smtClean="0"/>
              <a:t>Stand-alone or Primary County</a:t>
            </a:r>
            <a:endParaRPr lang="en-US" sz="4400" b="1" u="sng" dirty="0"/>
          </a:p>
        </p:txBody>
      </p:sp>
      <p:sp>
        <p:nvSpPr>
          <p:cNvPr id="4" name="Content Placeholder 3"/>
          <p:cNvSpPr>
            <a:spLocks noGrp="1"/>
          </p:cNvSpPr>
          <p:nvPr>
            <p:ph sz="half" idx="1"/>
          </p:nvPr>
        </p:nvSpPr>
        <p:spPr>
          <a:xfrm>
            <a:off x="228600" y="1219200"/>
            <a:ext cx="4038600" cy="4800600"/>
          </a:xfrm>
        </p:spPr>
        <p:txBody>
          <a:bodyPr rtlCol="0">
            <a:normAutofit fontScale="77500" lnSpcReduction="20000"/>
          </a:bodyPr>
          <a:lstStyle/>
          <a:p>
            <a:pPr marL="0" indent="0">
              <a:buClr>
                <a:srgbClr val="00B050"/>
              </a:buClr>
              <a:buNone/>
              <a:defRPr/>
            </a:pPr>
            <a:r>
              <a:rPr lang="en-US" dirty="0" smtClean="0"/>
              <a:t>County has (by practice) </a:t>
            </a:r>
          </a:p>
          <a:p>
            <a:pPr marL="205740" indent="-205740">
              <a:buClr>
                <a:srgbClr val="00B050"/>
              </a:buClr>
              <a:buFont typeface="Wingdings" panose="05000000000000000000" pitchFamily="2" charset="2"/>
              <a:buChar char="ü"/>
              <a:defRPr/>
            </a:pPr>
            <a:r>
              <a:rPr lang="en-US" dirty="0" smtClean="0"/>
              <a:t>10+ years of history</a:t>
            </a:r>
          </a:p>
          <a:p>
            <a:pPr marL="205740" indent="-205740">
              <a:buClr>
                <a:srgbClr val="00B050"/>
              </a:buClr>
              <a:buFont typeface="Wingdings" panose="05000000000000000000" pitchFamily="2" charset="2"/>
              <a:buChar char="ü"/>
              <a:defRPr/>
            </a:pPr>
            <a:r>
              <a:rPr lang="en-US" dirty="0" smtClean="0"/>
              <a:t>10,000+ acres in past 5 years</a:t>
            </a:r>
          </a:p>
          <a:p>
            <a:pPr marL="205740" indent="-205740">
              <a:buClr>
                <a:srgbClr val="00B050"/>
              </a:buClr>
              <a:buFont typeface="Wingdings" panose="05000000000000000000" pitchFamily="2" charset="2"/>
              <a:buChar char="ü"/>
              <a:defRPr/>
            </a:pPr>
            <a:r>
              <a:rPr lang="en-US" dirty="0" smtClean="0"/>
              <a:t>20+ producers in past 5 years</a:t>
            </a:r>
          </a:p>
          <a:p>
            <a:pPr marL="137160" indent="-137160">
              <a:buClr>
                <a:srgbClr val="00B050"/>
              </a:buClr>
              <a:buFont typeface="Wingdings" panose="05000000000000000000" pitchFamily="2" charset="2"/>
              <a:buChar char="ü"/>
              <a:defRPr/>
            </a:pPr>
            <a:endParaRPr lang="en-US" dirty="0"/>
          </a:p>
          <a:p>
            <a:pPr marL="137160" indent="-137160">
              <a:defRPr/>
            </a:pPr>
            <a:r>
              <a:rPr lang="en-US" dirty="0" smtClean="0"/>
              <a:t>Actuarial offer will include yield history and final yield of only that county (by practice)</a:t>
            </a:r>
          </a:p>
          <a:p>
            <a:pPr marL="137160" indent="-137160">
              <a:defRPr/>
            </a:pPr>
            <a:endParaRPr lang="en-US" dirty="0"/>
          </a:p>
          <a:p>
            <a:pPr marL="137160" indent="-137160">
              <a:defRPr/>
            </a:pPr>
            <a:r>
              <a:rPr lang="en-US" dirty="0" smtClean="0"/>
              <a:t>Some room for judgment for counties that miss criteria by a small amount</a:t>
            </a:r>
          </a:p>
          <a:p>
            <a:pPr marL="137160" indent="-137160">
              <a:defRPr/>
            </a:pPr>
            <a:endParaRPr lang="en-US" dirty="0"/>
          </a:p>
          <a:p>
            <a:pPr marL="137160" indent="-137160">
              <a:defRPr/>
            </a:pPr>
            <a:r>
              <a:rPr lang="en-US" dirty="0" smtClean="0"/>
              <a:t>Accounts for 80% of acres</a:t>
            </a:r>
            <a:endParaRPr lang="en-US" dirty="0"/>
          </a:p>
        </p:txBody>
      </p:sp>
      <p:pic>
        <p:nvPicPr>
          <p:cNvPr id="35844" name="Content Placeholder 2"/>
          <p:cNvPicPr>
            <a:picLocks noGrp="1" noChangeAspect="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339243" y="1295400"/>
            <a:ext cx="4576157" cy="3537348"/>
          </a:xfrm>
          <a:ln w="38100">
            <a:solidFill>
              <a:schemeClr val="accent1"/>
            </a:solidFill>
            <a:miter lim="800000"/>
            <a:headEnd/>
            <a:tailEnd/>
          </a:ln>
        </p:spPr>
      </p:pic>
    </p:spTree>
    <p:extLst>
      <p:ext uri="{BB962C8B-B14F-4D97-AF65-F5344CB8AC3E}">
        <p14:creationId xmlns:p14="http://schemas.microsoft.com/office/powerpoint/2010/main" val="36285283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143000"/>
          </a:xfrm>
        </p:spPr>
        <p:txBody>
          <a:bodyPr>
            <a:noAutofit/>
          </a:bodyPr>
          <a:lstStyle/>
          <a:p>
            <a:pPr>
              <a:defRPr/>
            </a:pPr>
            <a:r>
              <a:rPr lang="en-US" sz="4400" b="1" u="sng" dirty="0" smtClean="0"/>
              <a:t>Two County Group (or Proxy County)</a:t>
            </a:r>
            <a:endParaRPr lang="en-US" sz="4400" b="1" u="sng" dirty="0"/>
          </a:p>
        </p:txBody>
      </p:sp>
      <p:sp>
        <p:nvSpPr>
          <p:cNvPr id="4" name="Content Placeholder 3"/>
          <p:cNvSpPr>
            <a:spLocks noGrp="1"/>
          </p:cNvSpPr>
          <p:nvPr>
            <p:ph sz="half" idx="1"/>
          </p:nvPr>
        </p:nvSpPr>
        <p:spPr>
          <a:xfrm>
            <a:off x="228600" y="1143000"/>
            <a:ext cx="4267200" cy="4267200"/>
          </a:xfrm>
        </p:spPr>
        <p:txBody>
          <a:bodyPr rtlCol="0">
            <a:noAutofit/>
          </a:bodyPr>
          <a:lstStyle/>
          <a:p>
            <a:pPr marL="0" indent="0">
              <a:buNone/>
              <a:defRPr/>
            </a:pPr>
            <a:r>
              <a:rPr lang="en-US" sz="2000" dirty="0" smtClean="0"/>
              <a:t>County missing one (+) criteria and:</a:t>
            </a:r>
          </a:p>
          <a:p>
            <a:pPr marL="137160" indent="-137160">
              <a:buClr>
                <a:srgbClr val="00B050"/>
              </a:buClr>
              <a:buFont typeface="Wingdings" panose="05000000000000000000" pitchFamily="2" charset="2"/>
              <a:buChar char="ü"/>
              <a:defRPr/>
            </a:pPr>
            <a:r>
              <a:rPr lang="en-US" sz="2000" dirty="0" smtClean="0"/>
              <a:t> Is adjacent to a stand-alone</a:t>
            </a:r>
          </a:p>
          <a:p>
            <a:pPr marL="137160" indent="-137160">
              <a:defRPr/>
            </a:pPr>
            <a:endParaRPr lang="en-US" sz="2000" dirty="0"/>
          </a:p>
          <a:p>
            <a:pPr marL="137160" indent="-137160">
              <a:defRPr/>
            </a:pPr>
            <a:r>
              <a:rPr lang="en-US" sz="2000" dirty="0"/>
              <a:t>Actuarial offer will include yield history and final yield of </a:t>
            </a:r>
            <a:r>
              <a:rPr lang="en-US" sz="2000" dirty="0" smtClean="0"/>
              <a:t>that county and the adjacent county</a:t>
            </a:r>
          </a:p>
          <a:p>
            <a:pPr marL="137160" indent="-137160">
              <a:defRPr/>
            </a:pPr>
            <a:r>
              <a:rPr lang="en-US" sz="2000" dirty="0" smtClean="0"/>
              <a:t>If more than one adjacent county qualifies one is picked considering:</a:t>
            </a:r>
          </a:p>
          <a:p>
            <a:pPr marL="548640" lvl="1" indent="-342900">
              <a:buFont typeface="+mj-lt"/>
              <a:buAutoNum type="alphaUcPeriod"/>
              <a:defRPr/>
            </a:pPr>
            <a:r>
              <a:rPr lang="en-US" sz="1800" dirty="0" smtClean="0"/>
              <a:t>Yield correlation</a:t>
            </a:r>
          </a:p>
          <a:p>
            <a:pPr marL="548640" lvl="1" indent="-342900">
              <a:buFont typeface="+mj-lt"/>
              <a:buAutoNum type="alphaUcPeriod"/>
              <a:defRPr/>
            </a:pPr>
            <a:r>
              <a:rPr lang="en-US" sz="1800" dirty="0" smtClean="0"/>
              <a:t>Acreage of stand-alone county</a:t>
            </a:r>
          </a:p>
          <a:p>
            <a:pPr marL="0" indent="0">
              <a:buNone/>
              <a:defRPr/>
            </a:pPr>
            <a:endParaRPr lang="en-US" sz="2000" dirty="0" smtClean="0"/>
          </a:p>
          <a:p>
            <a:pPr marL="0" indent="0">
              <a:buNone/>
              <a:defRPr/>
            </a:pPr>
            <a:r>
              <a:rPr lang="en-US" sz="2000" dirty="0" smtClean="0"/>
              <a:t>Primary county continues to stand on its own.</a:t>
            </a:r>
          </a:p>
          <a:p>
            <a:pPr marL="0" indent="0">
              <a:buNone/>
              <a:defRPr/>
            </a:pPr>
            <a:r>
              <a:rPr lang="en-US" sz="2000" dirty="0" smtClean="0"/>
              <a:t>Accounts for another 7-8% of acres.</a:t>
            </a:r>
          </a:p>
        </p:txBody>
      </p:sp>
      <p:pic>
        <p:nvPicPr>
          <p:cNvPr id="37892"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495800" y="1491852"/>
            <a:ext cx="4379002" cy="3384948"/>
          </a:xfrm>
          <a:ln w="38100">
            <a:solidFill>
              <a:schemeClr val="accent1"/>
            </a:solidFill>
            <a:miter lim="800000"/>
            <a:headEnd/>
            <a:tailEnd/>
          </a:ln>
        </p:spPr>
      </p:pic>
    </p:spTree>
    <p:extLst>
      <p:ext uri="{BB962C8B-B14F-4D97-AF65-F5344CB8AC3E}">
        <p14:creationId xmlns:p14="http://schemas.microsoft.com/office/powerpoint/2010/main" val="4681999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038"/>
            <a:ext cx="8229600" cy="868362"/>
          </a:xfrm>
        </p:spPr>
        <p:txBody>
          <a:bodyPr>
            <a:normAutofit/>
          </a:bodyPr>
          <a:lstStyle/>
          <a:p>
            <a:pPr>
              <a:defRPr/>
            </a:pPr>
            <a:r>
              <a:rPr lang="en-US" sz="4400" b="1" u="sng" dirty="0" smtClean="0"/>
              <a:t>Circle Group</a:t>
            </a:r>
            <a:endParaRPr lang="en-US" sz="4400" b="1" u="sng" dirty="0"/>
          </a:p>
        </p:txBody>
      </p:sp>
      <p:sp>
        <p:nvSpPr>
          <p:cNvPr id="4" name="Content Placeholder 3"/>
          <p:cNvSpPr>
            <a:spLocks noGrp="1"/>
          </p:cNvSpPr>
          <p:nvPr>
            <p:ph sz="half" idx="1"/>
          </p:nvPr>
        </p:nvSpPr>
        <p:spPr>
          <a:xfrm>
            <a:off x="152400" y="1447800"/>
            <a:ext cx="4191000" cy="4495800"/>
          </a:xfrm>
        </p:spPr>
        <p:txBody>
          <a:bodyPr rtlCol="0">
            <a:normAutofit lnSpcReduction="10000"/>
          </a:bodyPr>
          <a:lstStyle/>
          <a:p>
            <a:pPr marL="0" indent="0">
              <a:buNone/>
              <a:defRPr/>
            </a:pPr>
            <a:r>
              <a:rPr lang="en-US" sz="2400" dirty="0"/>
              <a:t>County missing </a:t>
            </a:r>
            <a:r>
              <a:rPr lang="en-US" sz="2400" dirty="0" smtClean="0"/>
              <a:t>criteria and:</a:t>
            </a:r>
            <a:endParaRPr lang="en-US" sz="2400" dirty="0"/>
          </a:p>
          <a:p>
            <a:pPr>
              <a:defRPr/>
            </a:pPr>
            <a:r>
              <a:rPr lang="en-US" sz="2400" dirty="0" smtClean="0"/>
              <a:t>Is adjacent </a:t>
            </a:r>
            <a:r>
              <a:rPr lang="en-US" sz="2400" dirty="0"/>
              <a:t>to a </a:t>
            </a:r>
            <a:r>
              <a:rPr lang="en-US" sz="2400" dirty="0" smtClean="0"/>
              <a:t>stand-alone</a:t>
            </a:r>
          </a:p>
          <a:p>
            <a:pPr marL="205740" indent="-205740">
              <a:buClr>
                <a:srgbClr val="00B050"/>
              </a:buClr>
              <a:buFont typeface="Wingdings" panose="05000000000000000000" pitchFamily="2" charset="2"/>
              <a:buChar char="ü"/>
              <a:defRPr/>
            </a:pPr>
            <a:r>
              <a:rPr lang="en-US" sz="2400" dirty="0" smtClean="0"/>
              <a:t>Can meet criteria when combined with surrounding adjacent counties?</a:t>
            </a:r>
            <a:endParaRPr lang="en-US" sz="2400" dirty="0"/>
          </a:p>
          <a:p>
            <a:pPr marL="137160" indent="-137160">
              <a:defRPr/>
            </a:pPr>
            <a:endParaRPr lang="en-US" sz="2400" dirty="0"/>
          </a:p>
          <a:p>
            <a:pPr marL="137160" indent="-137160">
              <a:defRPr/>
            </a:pPr>
            <a:r>
              <a:rPr lang="en-US" sz="2400" dirty="0"/>
              <a:t>Actuarial offer will include yield history and final yield of that county </a:t>
            </a:r>
            <a:r>
              <a:rPr lang="en-US" sz="2400" dirty="0" smtClean="0"/>
              <a:t>and all of </a:t>
            </a:r>
            <a:r>
              <a:rPr lang="en-US" sz="2400" dirty="0"/>
              <a:t>the </a:t>
            </a:r>
            <a:r>
              <a:rPr lang="en-US" sz="2400" dirty="0" smtClean="0"/>
              <a:t>adjacent counties</a:t>
            </a:r>
          </a:p>
          <a:p>
            <a:pPr marL="137160" indent="-137160">
              <a:defRPr/>
            </a:pPr>
            <a:endParaRPr lang="en-US" sz="2400" dirty="0"/>
          </a:p>
          <a:p>
            <a:pPr marL="137160" indent="-137160">
              <a:defRPr/>
            </a:pPr>
            <a:r>
              <a:rPr lang="en-US" sz="2400" dirty="0" smtClean="0"/>
              <a:t>Covers another 7-8% of acres.</a:t>
            </a:r>
            <a:endParaRPr lang="en-US" sz="2400" dirty="0"/>
          </a:p>
          <a:p>
            <a:pPr marL="137160" indent="-137160">
              <a:defRPr/>
            </a:pPr>
            <a:endParaRPr lang="en-US" sz="2400" dirty="0"/>
          </a:p>
        </p:txBody>
      </p:sp>
      <p:pic>
        <p:nvPicPr>
          <p:cNvPr id="39940"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110643" y="1524000"/>
            <a:ext cx="4830300" cy="3733799"/>
          </a:xfrm>
          <a:ln w="38100">
            <a:solidFill>
              <a:schemeClr val="accent1"/>
            </a:solidFill>
            <a:miter lim="800000"/>
            <a:headEnd/>
            <a:tailEnd/>
          </a:ln>
        </p:spPr>
      </p:pic>
    </p:spTree>
    <p:extLst>
      <p:ext uri="{BB962C8B-B14F-4D97-AF65-F5344CB8AC3E}">
        <p14:creationId xmlns:p14="http://schemas.microsoft.com/office/powerpoint/2010/main" val="1513067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20762"/>
          </a:xfrm>
        </p:spPr>
        <p:txBody>
          <a:bodyPr>
            <a:normAutofit/>
          </a:bodyPr>
          <a:lstStyle/>
          <a:p>
            <a:pPr>
              <a:defRPr/>
            </a:pPr>
            <a:r>
              <a:rPr lang="en-US" sz="4400" b="1" u="sng" dirty="0" smtClean="0"/>
              <a:t>Double Circle and NASS District</a:t>
            </a:r>
            <a:endParaRPr lang="en-US" sz="4400" b="1" u="sng" dirty="0"/>
          </a:p>
        </p:txBody>
      </p:sp>
      <p:sp>
        <p:nvSpPr>
          <p:cNvPr id="4" name="Content Placeholder 3"/>
          <p:cNvSpPr>
            <a:spLocks noGrp="1"/>
          </p:cNvSpPr>
          <p:nvPr>
            <p:ph sz="half" idx="1"/>
          </p:nvPr>
        </p:nvSpPr>
        <p:spPr>
          <a:xfrm>
            <a:off x="152400" y="1371600"/>
            <a:ext cx="4114800" cy="4419600"/>
          </a:xfrm>
        </p:spPr>
        <p:txBody>
          <a:bodyPr rtlCol="0">
            <a:noAutofit/>
          </a:bodyPr>
          <a:lstStyle/>
          <a:p>
            <a:pPr marL="0" indent="0">
              <a:buNone/>
              <a:defRPr/>
            </a:pPr>
            <a:r>
              <a:rPr lang="en-US" sz="2000" dirty="0"/>
              <a:t>County missing </a:t>
            </a:r>
            <a:r>
              <a:rPr lang="en-US" sz="2000" dirty="0" smtClean="0"/>
              <a:t>criteria </a:t>
            </a:r>
            <a:r>
              <a:rPr lang="en-US" sz="2000" dirty="0"/>
              <a:t>and:</a:t>
            </a:r>
          </a:p>
          <a:p>
            <a:pPr>
              <a:defRPr/>
            </a:pPr>
            <a:r>
              <a:rPr lang="en-US" sz="2000" dirty="0" smtClean="0"/>
              <a:t>Is </a:t>
            </a:r>
            <a:r>
              <a:rPr lang="en-US" sz="2000" dirty="0"/>
              <a:t>adjacent to a </a:t>
            </a:r>
            <a:r>
              <a:rPr lang="en-US" sz="2000" dirty="0" smtClean="0"/>
              <a:t>stand-alone</a:t>
            </a:r>
            <a:endParaRPr lang="en-US" sz="2000" dirty="0"/>
          </a:p>
          <a:p>
            <a:pPr>
              <a:defRPr/>
            </a:pPr>
            <a:r>
              <a:rPr lang="en-US" sz="2000" dirty="0" smtClean="0"/>
              <a:t>Can </a:t>
            </a:r>
            <a:r>
              <a:rPr lang="en-US" sz="2000" dirty="0"/>
              <a:t>meet criteria when combined with </a:t>
            </a:r>
            <a:r>
              <a:rPr lang="en-US" sz="2000" dirty="0" smtClean="0"/>
              <a:t>adjacent counties</a:t>
            </a:r>
          </a:p>
          <a:p>
            <a:pPr marL="205740" indent="-205740">
              <a:buClr>
                <a:srgbClr val="00B050"/>
              </a:buClr>
              <a:buFont typeface="Wingdings" panose="05000000000000000000" pitchFamily="2" charset="2"/>
              <a:buChar char="ü"/>
              <a:defRPr/>
            </a:pPr>
            <a:r>
              <a:rPr lang="en-US" sz="2000" dirty="0" smtClean="0"/>
              <a:t>Can meet criteria when combined with counties at double circle or NASS crop reporting district level</a:t>
            </a:r>
            <a:endParaRPr lang="en-US" sz="2000" dirty="0"/>
          </a:p>
          <a:p>
            <a:pPr marL="137160" indent="-137160">
              <a:defRPr/>
            </a:pPr>
            <a:endParaRPr lang="en-US" sz="2000" dirty="0"/>
          </a:p>
          <a:p>
            <a:pPr marL="137160" indent="-137160">
              <a:defRPr/>
            </a:pPr>
            <a:r>
              <a:rPr lang="en-US" sz="2000" dirty="0"/>
              <a:t>Actuarial offer will include yield history and final yield of that county </a:t>
            </a:r>
            <a:r>
              <a:rPr lang="en-US" sz="2000" dirty="0" smtClean="0"/>
              <a:t>and (the option with fewer acres):</a:t>
            </a:r>
          </a:p>
          <a:p>
            <a:pPr marL="548640" lvl="1" indent="-342900">
              <a:buFont typeface="+mj-lt"/>
              <a:buAutoNum type="arabicPeriod"/>
              <a:defRPr/>
            </a:pPr>
            <a:r>
              <a:rPr lang="en-US" sz="1800" dirty="0" smtClean="0"/>
              <a:t>All </a:t>
            </a:r>
            <a:r>
              <a:rPr lang="en-US" sz="1800" dirty="0"/>
              <a:t>of the </a:t>
            </a:r>
            <a:r>
              <a:rPr lang="en-US" sz="1800" dirty="0" smtClean="0"/>
              <a:t>adjacent counties and counties adjacent to them</a:t>
            </a:r>
          </a:p>
          <a:p>
            <a:pPr marL="548640" lvl="1" indent="-342900">
              <a:buFont typeface="+mj-lt"/>
              <a:buAutoNum type="arabicPeriod"/>
              <a:defRPr/>
            </a:pPr>
            <a:r>
              <a:rPr lang="en-US" sz="1800" dirty="0" smtClean="0"/>
              <a:t>All counties in the NASS district</a:t>
            </a:r>
            <a:endParaRPr lang="en-US" sz="1800" dirty="0"/>
          </a:p>
          <a:p>
            <a:pPr marL="137160" indent="-137160">
              <a:defRPr/>
            </a:pPr>
            <a:endParaRPr lang="en-US" sz="2000" dirty="0"/>
          </a:p>
        </p:txBody>
      </p:sp>
      <p:pic>
        <p:nvPicPr>
          <p:cNvPr id="41988"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267199" y="1387366"/>
            <a:ext cx="4711327" cy="3641834"/>
          </a:xfrm>
          <a:ln w="38100">
            <a:solidFill>
              <a:schemeClr val="accent1"/>
            </a:solidFill>
            <a:miter lim="800000"/>
            <a:headEnd/>
            <a:tailEnd/>
          </a:ln>
        </p:spPr>
      </p:pic>
    </p:spTree>
    <p:extLst>
      <p:ext uri="{BB962C8B-B14F-4D97-AF65-F5344CB8AC3E}">
        <p14:creationId xmlns:p14="http://schemas.microsoft.com/office/powerpoint/2010/main" val="20576458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8362"/>
          </a:xfrm>
        </p:spPr>
        <p:txBody>
          <a:bodyPr>
            <a:normAutofit/>
          </a:bodyPr>
          <a:lstStyle/>
          <a:p>
            <a:pPr>
              <a:defRPr/>
            </a:pPr>
            <a:r>
              <a:rPr lang="en-US" sz="4400" b="1" u="sng" dirty="0" smtClean="0"/>
              <a:t>Outliers</a:t>
            </a:r>
            <a:endParaRPr lang="en-US" sz="4400" b="1" u="sng" dirty="0"/>
          </a:p>
        </p:txBody>
      </p:sp>
      <p:sp>
        <p:nvSpPr>
          <p:cNvPr id="5" name="Content Placeholder 4"/>
          <p:cNvSpPr>
            <a:spLocks noGrp="1"/>
          </p:cNvSpPr>
          <p:nvPr>
            <p:ph sz="half" idx="2"/>
          </p:nvPr>
        </p:nvSpPr>
        <p:spPr>
          <a:xfrm>
            <a:off x="990600" y="1066800"/>
            <a:ext cx="7162800" cy="4876800"/>
          </a:xfrm>
          <a:ln w="38100">
            <a:solidFill>
              <a:schemeClr val="accent1"/>
            </a:solidFill>
          </a:ln>
        </p:spPr>
        <p:txBody>
          <a:bodyPr vert="horz" lIns="137160" tIns="137160" rIns="137160" bIns="137160" rtlCol="0">
            <a:noAutofit/>
          </a:bodyPr>
          <a:lstStyle/>
          <a:p>
            <a:pPr marL="0" indent="0" algn="ctr">
              <a:lnSpc>
                <a:spcPct val="80000"/>
              </a:lnSpc>
              <a:buNone/>
            </a:pPr>
            <a:r>
              <a:rPr lang="en-US" altLang="en-US" sz="2400" dirty="0"/>
              <a:t>Possible Group Options</a:t>
            </a:r>
          </a:p>
          <a:p>
            <a:pPr marL="0" indent="0" algn="ctr">
              <a:lnSpc>
                <a:spcPct val="80000"/>
              </a:lnSpc>
              <a:buNone/>
            </a:pPr>
            <a:endParaRPr lang="en-US" altLang="en-US" sz="2400" dirty="0"/>
          </a:p>
          <a:p>
            <a:pPr marL="0" indent="0">
              <a:lnSpc>
                <a:spcPct val="80000"/>
              </a:lnSpc>
              <a:buFont typeface="Arial" panose="020B0604020202020204" pitchFamily="34" charset="0"/>
              <a:buAutoNum type="alphaUcPeriod"/>
            </a:pPr>
            <a:r>
              <a:rPr lang="en-US" altLang="en-US" sz="2400" dirty="0"/>
              <a:t>Nearest </a:t>
            </a:r>
            <a:r>
              <a:rPr lang="en-US" altLang="en-US" sz="2400" dirty="0" smtClean="0"/>
              <a:t>stand-alone </a:t>
            </a:r>
            <a:r>
              <a:rPr lang="en-US" altLang="en-US" sz="2400" dirty="0"/>
              <a:t>county</a:t>
            </a:r>
          </a:p>
          <a:p>
            <a:pPr lvl="1">
              <a:lnSpc>
                <a:spcPct val="80000"/>
              </a:lnSpc>
            </a:pPr>
            <a:r>
              <a:rPr lang="en-US" altLang="en-US" sz="2400" dirty="0"/>
              <a:t>Practice specific</a:t>
            </a:r>
          </a:p>
          <a:p>
            <a:pPr marL="0" indent="0">
              <a:lnSpc>
                <a:spcPct val="80000"/>
              </a:lnSpc>
              <a:buFont typeface="Arial" panose="020B0604020202020204" pitchFamily="34" charset="0"/>
              <a:buAutoNum type="alphaUcPeriod"/>
            </a:pPr>
            <a:r>
              <a:rPr lang="en-US" altLang="en-US" sz="2400" dirty="0" smtClean="0"/>
              <a:t>Triple </a:t>
            </a:r>
            <a:r>
              <a:rPr lang="en-US" altLang="en-US" sz="2400" dirty="0"/>
              <a:t>Circle</a:t>
            </a:r>
          </a:p>
          <a:p>
            <a:pPr marL="0" indent="0">
              <a:lnSpc>
                <a:spcPct val="80000"/>
              </a:lnSpc>
              <a:buFont typeface="Arial" panose="020B0604020202020204" pitchFamily="34" charset="0"/>
              <a:buAutoNum type="alphaUcPeriod"/>
            </a:pPr>
            <a:r>
              <a:rPr lang="en-US" altLang="en-US" sz="2400" dirty="0" smtClean="0"/>
              <a:t>Non-irrigated </a:t>
            </a:r>
            <a:r>
              <a:rPr lang="en-US" altLang="en-US" sz="2400" dirty="0"/>
              <a:t>practice in the county</a:t>
            </a:r>
          </a:p>
          <a:p>
            <a:pPr lvl="1">
              <a:lnSpc>
                <a:spcPct val="80000"/>
              </a:lnSpc>
            </a:pPr>
            <a:r>
              <a:rPr lang="en-US" altLang="en-US" sz="2400" dirty="0"/>
              <a:t>For irrigated practice only</a:t>
            </a:r>
          </a:p>
          <a:p>
            <a:pPr lvl="1">
              <a:lnSpc>
                <a:spcPct val="80000"/>
              </a:lnSpc>
            </a:pPr>
            <a:r>
              <a:rPr lang="en-US" altLang="en-US" sz="2400" dirty="0"/>
              <a:t>Yield variance of practices considered</a:t>
            </a:r>
          </a:p>
          <a:p>
            <a:pPr marL="0" indent="0">
              <a:lnSpc>
                <a:spcPct val="80000"/>
              </a:lnSpc>
              <a:buFont typeface="Arial" panose="020B0604020202020204" pitchFamily="34" charset="0"/>
              <a:buAutoNum type="alphaUcPeriod"/>
            </a:pPr>
            <a:r>
              <a:rPr lang="en-US" altLang="en-US" sz="2400" dirty="0" smtClean="0"/>
              <a:t>Geographic </a:t>
            </a:r>
            <a:r>
              <a:rPr lang="en-US" altLang="en-US" sz="2400" dirty="0"/>
              <a:t>grouping</a:t>
            </a:r>
          </a:p>
          <a:p>
            <a:pPr lvl="1">
              <a:lnSpc>
                <a:spcPct val="80000"/>
              </a:lnSpc>
            </a:pPr>
            <a:r>
              <a:rPr lang="en-US" altLang="en-US" sz="2400" dirty="0"/>
              <a:t>e.g. a series of counties that all have similar soil, climate, etc.</a:t>
            </a:r>
          </a:p>
        </p:txBody>
      </p:sp>
    </p:spTree>
    <p:extLst>
      <p:ext uri="{BB962C8B-B14F-4D97-AF65-F5344CB8AC3E}">
        <p14:creationId xmlns:p14="http://schemas.microsoft.com/office/powerpoint/2010/main" val="42095952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4300"/>
            <a:ext cx="9144000" cy="800100"/>
          </a:xfrm>
        </p:spPr>
        <p:txBody>
          <a:bodyPr>
            <a:normAutofit/>
          </a:bodyPr>
          <a:lstStyle/>
          <a:p>
            <a:r>
              <a:rPr lang="en-US" sz="4400" b="1" u="sng" dirty="0" smtClean="0"/>
              <a:t>Finding Your Production Area</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RMA refers to the counties and county groupings as Production Areas</a:t>
            </a:r>
          </a:p>
          <a:p>
            <a:pPr lvl="0"/>
            <a:endParaRPr lang="en-US" sz="3200" dirty="0"/>
          </a:p>
          <a:p>
            <a:pPr lvl="0"/>
            <a:r>
              <a:rPr lang="en-US" sz="3200" dirty="0" smtClean="0"/>
              <a:t>Production </a:t>
            </a:r>
            <a:r>
              <a:rPr lang="en-US" sz="3200" dirty="0"/>
              <a:t>Areas will be reevaluated periodically to determine if still appropriate </a:t>
            </a:r>
            <a:endParaRPr lang="en-US" sz="3200" dirty="0" smtClean="0"/>
          </a:p>
          <a:p>
            <a:pPr lvl="0"/>
            <a:endParaRPr lang="en-US" sz="3200" dirty="0"/>
          </a:p>
          <a:p>
            <a:pPr lvl="0"/>
            <a:r>
              <a:rPr lang="en-US" sz="3200" dirty="0" smtClean="0"/>
              <a:t>Maps of Production Areas </a:t>
            </a:r>
            <a:r>
              <a:rPr lang="en-US" sz="3200" dirty="0"/>
              <a:t>are posted at </a:t>
            </a:r>
            <a:r>
              <a:rPr lang="en-US" sz="3200" dirty="0">
                <a:hlinkClick r:id="rId2"/>
              </a:rPr>
              <a:t>http://www.rma.usda.gov/news/currentissues/staxsco</a:t>
            </a:r>
            <a:r>
              <a:rPr lang="en-US" sz="3200" dirty="0" smtClean="0">
                <a:hlinkClick r:id="rId2"/>
              </a:rPr>
              <a:t>/</a:t>
            </a:r>
            <a:endParaRPr lang="en-US" sz="3200" dirty="0" smtClean="0"/>
          </a:p>
          <a:p>
            <a:pPr lvl="0"/>
            <a:endParaRPr lang="en-US" sz="3200" dirty="0" smtClean="0"/>
          </a:p>
        </p:txBody>
      </p:sp>
    </p:spTree>
    <p:extLst>
      <p:ext uri="{BB962C8B-B14F-4D97-AF65-F5344CB8AC3E}">
        <p14:creationId xmlns:p14="http://schemas.microsoft.com/office/powerpoint/2010/main" val="40552036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Yields</a:t>
            </a:r>
            <a:endParaRPr lang="en-US" b="1" dirty="0"/>
          </a:p>
        </p:txBody>
      </p:sp>
    </p:spTree>
    <p:extLst>
      <p:ext uri="{BB962C8B-B14F-4D97-AF65-F5344CB8AC3E}">
        <p14:creationId xmlns:p14="http://schemas.microsoft.com/office/powerpoint/2010/main" val="18768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pPr>
              <a:defRPr/>
            </a:pPr>
            <a:r>
              <a:rPr lang="en-US" sz="4400" b="1" u="sng" dirty="0" smtClean="0"/>
              <a:t>STAX Expected &amp; Actual Yields</a:t>
            </a:r>
            <a:endParaRPr lang="en-US" sz="4400" b="1" u="sng" dirty="0"/>
          </a:p>
        </p:txBody>
      </p:sp>
      <p:sp>
        <p:nvSpPr>
          <p:cNvPr id="27651" name="Content Placeholder 2"/>
          <p:cNvSpPr>
            <a:spLocks noGrp="1"/>
          </p:cNvSpPr>
          <p:nvPr>
            <p:ph idx="1"/>
          </p:nvPr>
        </p:nvSpPr>
        <p:spPr>
          <a:xfrm>
            <a:off x="228600" y="990600"/>
            <a:ext cx="8610600" cy="5181600"/>
          </a:xfrm>
        </p:spPr>
        <p:txBody>
          <a:bodyPr>
            <a:noAutofit/>
          </a:bodyPr>
          <a:lstStyle/>
          <a:p>
            <a:r>
              <a:rPr lang="en-US" altLang="en-US" sz="2400" dirty="0" smtClean="0"/>
              <a:t>Expected &amp; Actual Yields for STAX are based on crop insurance data </a:t>
            </a:r>
          </a:p>
          <a:p>
            <a:pPr lvl="1"/>
            <a:r>
              <a:rPr lang="en-US" altLang="en-US" sz="2400" dirty="0" smtClean="0"/>
              <a:t>Allows for practice specific data in more areas</a:t>
            </a:r>
          </a:p>
          <a:p>
            <a:pPr lvl="1"/>
            <a:r>
              <a:rPr lang="en-US" altLang="en-US" sz="2400" dirty="0" smtClean="0"/>
              <a:t>Enables aggregation into larger groups</a:t>
            </a:r>
          </a:p>
          <a:p>
            <a:r>
              <a:rPr lang="en-US" altLang="en-US" sz="2400" dirty="0" smtClean="0"/>
              <a:t>RMA yields for area plans are based on future projection of yields</a:t>
            </a:r>
          </a:p>
          <a:p>
            <a:pPr lvl="1"/>
            <a:r>
              <a:rPr lang="en-US" altLang="en-US" sz="2400" dirty="0" smtClean="0"/>
              <a:t>Includes projection of yield trends (by practice)</a:t>
            </a:r>
          </a:p>
          <a:p>
            <a:pPr lvl="1"/>
            <a:r>
              <a:rPr lang="en-US" altLang="en-US" sz="2400" dirty="0" smtClean="0"/>
              <a:t>Exceptional years (high or low) can be given less weight when calculating projected yield</a:t>
            </a:r>
          </a:p>
          <a:p>
            <a:r>
              <a:rPr lang="en-US" altLang="en-US" sz="2400" dirty="0" smtClean="0"/>
              <a:t>STAX Expected Yield may also be based on 5-yr Olympic average</a:t>
            </a:r>
          </a:p>
          <a:p>
            <a:pPr lvl="1"/>
            <a:r>
              <a:rPr lang="en-US" altLang="en-US" sz="2400" dirty="0" smtClean="0"/>
              <a:t>Only if the Olympic average is higher than RMA’s projected yield</a:t>
            </a:r>
            <a:endParaRPr lang="en-US" altLang="en-US" sz="2000" dirty="0" smtClean="0"/>
          </a:p>
        </p:txBody>
      </p:sp>
    </p:spTree>
    <p:extLst>
      <p:ext uri="{BB962C8B-B14F-4D97-AF65-F5344CB8AC3E}">
        <p14:creationId xmlns:p14="http://schemas.microsoft.com/office/powerpoint/2010/main" val="34985609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Text Placeholder 5"/>
          <p:cNvSpPr>
            <a:spLocks noGrp="1"/>
          </p:cNvSpPr>
          <p:nvPr>
            <p:ph type="body" sz="half" idx="2"/>
          </p:nvPr>
        </p:nvSpPr>
        <p:spPr>
          <a:xfrm>
            <a:off x="331076" y="1143000"/>
            <a:ext cx="2259724" cy="5029200"/>
          </a:xfrm>
        </p:spPr>
        <p:txBody>
          <a:bodyPr>
            <a:noAutofit/>
          </a:bodyPr>
          <a:lstStyle/>
          <a:p>
            <a:r>
              <a:rPr lang="en-US" altLang="en-US" sz="2400" dirty="0" smtClean="0"/>
              <a:t>Data drawn from a sample county</a:t>
            </a:r>
          </a:p>
          <a:p>
            <a:endParaRPr lang="en-US" altLang="en-US" sz="2400" dirty="0" smtClean="0"/>
          </a:p>
          <a:p>
            <a:r>
              <a:rPr lang="en-US" altLang="en-US" sz="2400" dirty="0" smtClean="0"/>
              <a:t>Note that NASS published an aggregated yield for this county</a:t>
            </a:r>
          </a:p>
          <a:p>
            <a:endParaRPr lang="en-US" altLang="en-US" sz="2400" dirty="0"/>
          </a:p>
          <a:p>
            <a:r>
              <a:rPr lang="en-US" altLang="en-US" sz="2400" dirty="0" smtClean="0"/>
              <a:t>RMA to publish their historical yields</a:t>
            </a: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48309825"/>
              </p:ext>
            </p:extLst>
          </p:nvPr>
        </p:nvGraphicFramePr>
        <p:xfrm>
          <a:off x="2514600" y="1119352"/>
          <a:ext cx="6324600"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5" name="Title 1"/>
          <p:cNvSpPr txBox="1">
            <a:spLocks/>
          </p:cNvSpPr>
          <p:nvPr/>
        </p:nvSpPr>
        <p:spPr>
          <a:xfrm>
            <a:off x="457200" y="0"/>
            <a:ext cx="8229600" cy="838200"/>
          </a:xfrm>
          <a:prstGeom prst="rect">
            <a:avLst/>
          </a:prstGeom>
        </p:spPr>
        <p:txBody>
          <a:bodyPr vert="horz" lIns="91440" tIns="45720" rIns="91440" bIns="45720" rtlCol="0" anchor="b">
            <a:normAutofit/>
          </a:bodyPr>
          <a:lstStyle>
            <a:lvl1pPr algn="l" defTabSz="960120" rtl="0" eaLnBrk="1" latinLnBrk="0" hangingPunct="1">
              <a:spcBef>
                <a:spcPct val="0"/>
              </a:spcBef>
              <a:buNone/>
              <a:defRPr sz="2100" b="1" kern="1200">
                <a:solidFill>
                  <a:schemeClr val="tx1"/>
                </a:solidFill>
                <a:latin typeface="+mj-lt"/>
                <a:ea typeface="+mj-ea"/>
                <a:cs typeface="+mj-cs"/>
              </a:defRPr>
            </a:lvl1pPr>
          </a:lstStyle>
          <a:p>
            <a:pPr algn="ctr">
              <a:defRPr/>
            </a:pPr>
            <a:r>
              <a:rPr lang="en-US" sz="4400" u="sng" dirty="0" smtClean="0"/>
              <a:t>Crop Insurance and NASS Data</a:t>
            </a:r>
            <a:endParaRPr lang="en-US" sz="4400" u="sng" dirty="0"/>
          </a:p>
        </p:txBody>
      </p:sp>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039139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Choices</a:t>
            </a:r>
            <a:endParaRPr lang="en-US" b="1" dirty="0"/>
          </a:p>
        </p:txBody>
      </p:sp>
    </p:spTree>
    <p:extLst>
      <p:ext uri="{BB962C8B-B14F-4D97-AF65-F5344CB8AC3E}">
        <p14:creationId xmlns:p14="http://schemas.microsoft.com/office/powerpoint/2010/main" val="28208797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2014 Farm Bill</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a:t>Fundamental changes in </a:t>
            </a:r>
            <a:r>
              <a:rPr lang="en-US" dirty="0" smtClean="0"/>
              <a:t>cotton’s safety net</a:t>
            </a:r>
            <a:endParaRPr lang="en-US" sz="2940" dirty="0"/>
          </a:p>
          <a:p>
            <a:pPr lvl="1"/>
            <a:r>
              <a:rPr lang="en-US" dirty="0" smtClean="0"/>
              <a:t>DP and CCP programs </a:t>
            </a:r>
            <a:r>
              <a:rPr lang="en-US" dirty="0"/>
              <a:t>discontinued</a:t>
            </a:r>
            <a:endParaRPr lang="en-US" sz="2520" dirty="0"/>
          </a:p>
          <a:p>
            <a:pPr lvl="0"/>
            <a:r>
              <a:rPr lang="en-US" dirty="0"/>
              <a:t>Greater reliance on crop insurance products</a:t>
            </a:r>
            <a:endParaRPr lang="en-US" sz="2940" dirty="0"/>
          </a:p>
          <a:p>
            <a:pPr lvl="0"/>
            <a:r>
              <a:rPr lang="en-US" dirty="0"/>
              <a:t>Maintains marketing loan</a:t>
            </a:r>
            <a:endParaRPr lang="en-US" sz="2940" dirty="0"/>
          </a:p>
          <a:p>
            <a:pPr lvl="0"/>
            <a:r>
              <a:rPr lang="en-US" dirty="0"/>
              <a:t>Across commodities, growers </a:t>
            </a:r>
            <a:r>
              <a:rPr lang="en-US" dirty="0" smtClean="0"/>
              <a:t>faced </a:t>
            </a:r>
            <a:r>
              <a:rPr lang="en-US" dirty="0"/>
              <a:t>with </a:t>
            </a:r>
            <a:r>
              <a:rPr lang="en-US" dirty="0" smtClean="0"/>
              <a:t>new </a:t>
            </a:r>
            <a:r>
              <a:rPr lang="en-US" dirty="0"/>
              <a:t>program choices</a:t>
            </a:r>
            <a:endParaRPr lang="en-US" sz="2940" dirty="0"/>
          </a:p>
          <a:p>
            <a:pPr lvl="0"/>
            <a:r>
              <a:rPr lang="en-US" dirty="0" smtClean="0"/>
              <a:t>Targeted for phase-in </a:t>
            </a:r>
            <a:r>
              <a:rPr lang="en-US" dirty="0"/>
              <a:t>over </a:t>
            </a:r>
            <a:r>
              <a:rPr lang="en-US" dirty="0" smtClean="0"/>
              <a:t>‘14 </a:t>
            </a:r>
            <a:r>
              <a:rPr lang="en-US" dirty="0"/>
              <a:t>and </a:t>
            </a:r>
            <a:r>
              <a:rPr lang="en-US" dirty="0" smtClean="0"/>
              <a:t>‘15 crops</a:t>
            </a:r>
            <a:endParaRPr lang="en-US" sz="2940" dirty="0" smtClean="0"/>
          </a:p>
          <a:p>
            <a:pPr lvl="0"/>
            <a:r>
              <a:rPr lang="en-US" dirty="0" smtClean="0"/>
              <a:t>Unless otherwise noted, sequestration applies to FSA programs but not crop insurance</a:t>
            </a:r>
            <a:endParaRPr lang="en-US" sz="2940" dirty="0"/>
          </a:p>
        </p:txBody>
      </p:sp>
    </p:spTree>
    <p:extLst>
      <p:ext uri="{BB962C8B-B14F-4D97-AF65-F5344CB8AC3E}">
        <p14:creationId xmlns:p14="http://schemas.microsoft.com/office/powerpoint/2010/main" val="3561798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
            <a:ext cx="9144000" cy="800100"/>
          </a:xfrm>
        </p:spPr>
        <p:txBody>
          <a:bodyPr>
            <a:normAutofit/>
          </a:bodyPr>
          <a:lstStyle/>
          <a:p>
            <a:r>
              <a:rPr lang="en-US" sz="4400" b="1" u="sng" dirty="0" smtClean="0"/>
              <a:t>STAX &amp; Harvest Price Option</a:t>
            </a:r>
            <a:endParaRPr lang="en-US" sz="4400" u="sng" dirty="0"/>
          </a:p>
        </p:txBody>
      </p:sp>
      <p:sp>
        <p:nvSpPr>
          <p:cNvPr id="3" name="Content Placeholder 2"/>
          <p:cNvSpPr>
            <a:spLocks noGrp="1"/>
          </p:cNvSpPr>
          <p:nvPr>
            <p:ph idx="1"/>
          </p:nvPr>
        </p:nvSpPr>
        <p:spPr>
          <a:xfrm>
            <a:off x="152400" y="796290"/>
            <a:ext cx="8801100" cy="5680710"/>
          </a:xfrm>
        </p:spPr>
        <p:txBody>
          <a:bodyPr>
            <a:noAutofit/>
          </a:bodyPr>
          <a:lstStyle/>
          <a:p>
            <a:pPr lvl="0"/>
            <a:r>
              <a:rPr lang="en-US" sz="3200" dirty="0" smtClean="0"/>
              <a:t>As with existing revenue products, producers have choice to include or exclude the Harvest Price Option (HPO)</a:t>
            </a:r>
          </a:p>
          <a:p>
            <a:pPr lvl="1"/>
            <a:r>
              <a:rPr lang="en-US" sz="2800" dirty="0" smtClean="0"/>
              <a:t>If the Harvest Price is above Projected Price, then HPO will indemnify yield losses at the higher harvest price</a:t>
            </a:r>
          </a:p>
          <a:p>
            <a:pPr lvl="1"/>
            <a:r>
              <a:rPr lang="en-US" sz="2800" dirty="0" smtClean="0"/>
              <a:t>Overwhelmingly, purchases of individual revenue policies include HPO  </a:t>
            </a:r>
          </a:p>
          <a:p>
            <a:r>
              <a:rPr lang="en-US" sz="3200" dirty="0" smtClean="0"/>
              <a:t>Choices are: </a:t>
            </a:r>
          </a:p>
          <a:p>
            <a:pPr lvl="1"/>
            <a:r>
              <a:rPr lang="en-US" sz="2800" dirty="0" smtClean="0"/>
              <a:t>STAX – Revenue Protection or </a:t>
            </a:r>
          </a:p>
          <a:p>
            <a:pPr lvl="1"/>
            <a:r>
              <a:rPr lang="en-US" sz="2800" dirty="0" smtClean="0"/>
              <a:t>STAX – Revenue Protection with Harvest Price Exclusion</a:t>
            </a:r>
          </a:p>
        </p:txBody>
      </p:sp>
    </p:spTree>
    <p:extLst>
      <p:ext uri="{BB962C8B-B14F-4D97-AF65-F5344CB8AC3E}">
        <p14:creationId xmlns:p14="http://schemas.microsoft.com/office/powerpoint/2010/main" val="42090478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00100"/>
          </a:xfrm>
        </p:spPr>
        <p:txBody>
          <a:bodyPr>
            <a:normAutofit/>
          </a:bodyPr>
          <a:lstStyle/>
          <a:p>
            <a:r>
              <a:rPr lang="en-US" sz="4400" b="1" u="sng" dirty="0" smtClean="0"/>
              <a:t>STAX &amp; Coverage Band</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The widest STAX coverage band is from 90% to 70%</a:t>
            </a:r>
          </a:p>
          <a:p>
            <a:pPr lvl="0"/>
            <a:r>
              <a:rPr lang="en-US" sz="3200" dirty="0" smtClean="0"/>
              <a:t>Both upper and lower end of the range are adjustable in 5% increments</a:t>
            </a:r>
          </a:p>
          <a:p>
            <a:pPr lvl="0"/>
            <a:r>
              <a:rPr lang="en-US" sz="3200" dirty="0" smtClean="0"/>
              <a:t>10 coverage bands: </a:t>
            </a:r>
          </a:p>
          <a:p>
            <a:pPr lvl="1"/>
            <a:r>
              <a:rPr lang="en-US" sz="2800" dirty="0" smtClean="0"/>
              <a:t>90-70%, 90-75%, 90-80%, 90-85%</a:t>
            </a:r>
          </a:p>
          <a:p>
            <a:pPr lvl="1"/>
            <a:r>
              <a:rPr lang="en-US" sz="2800" dirty="0" smtClean="0"/>
              <a:t>85-70%, 85-75%, 85-80%</a:t>
            </a:r>
          </a:p>
          <a:p>
            <a:pPr lvl="1"/>
            <a:r>
              <a:rPr lang="en-US" sz="2800" dirty="0" smtClean="0"/>
              <a:t>80-70%, 80-75%</a:t>
            </a:r>
          </a:p>
          <a:p>
            <a:pPr lvl="1"/>
            <a:r>
              <a:rPr lang="en-US" sz="2800" dirty="0" smtClean="0"/>
              <a:t>75-70%</a:t>
            </a:r>
            <a:endParaRPr lang="en-US" sz="2800" dirty="0"/>
          </a:p>
          <a:p>
            <a:pPr lvl="0"/>
            <a:endParaRPr lang="en-US" sz="3200" dirty="0"/>
          </a:p>
        </p:txBody>
      </p:sp>
    </p:spTree>
    <p:extLst>
      <p:ext uri="{BB962C8B-B14F-4D97-AF65-F5344CB8AC3E}">
        <p14:creationId xmlns:p14="http://schemas.microsoft.com/office/powerpoint/2010/main" val="4286455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STAX &amp; the Protection Factor</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Select Protection Factor</a:t>
            </a:r>
          </a:p>
          <a:p>
            <a:pPr lvl="1"/>
            <a:r>
              <a:rPr lang="en-US" sz="2800" dirty="0" smtClean="0"/>
              <a:t>Feature in existing area-wide insurance products</a:t>
            </a:r>
          </a:p>
          <a:p>
            <a:pPr lvl="1"/>
            <a:r>
              <a:rPr lang="en-US" sz="2800" dirty="0" smtClean="0"/>
              <a:t>Choose in 1 percentage point increments between 80% and 120%</a:t>
            </a:r>
          </a:p>
          <a:p>
            <a:pPr lvl="1"/>
            <a:r>
              <a:rPr lang="en-US" sz="2800" dirty="0" smtClean="0"/>
              <a:t>Under a 90-70% STAX policy, the Protection Factor doesn’t change when an indemnity is triggered, i.e. there must be a 10% loss in county revenue</a:t>
            </a:r>
          </a:p>
          <a:p>
            <a:pPr lvl="1"/>
            <a:r>
              <a:rPr lang="en-US" sz="2800" dirty="0" smtClean="0"/>
              <a:t>But the Protection Factor will adjust any indemnity up of down by up to 20% based on selected factor</a:t>
            </a:r>
          </a:p>
          <a:p>
            <a:pPr lvl="1"/>
            <a:r>
              <a:rPr lang="en-US" sz="2800" dirty="0" smtClean="0"/>
              <a:t>Increases liability and increases premium</a:t>
            </a:r>
            <a:endParaRPr lang="en-US" sz="2800" dirty="0"/>
          </a:p>
        </p:txBody>
      </p:sp>
    </p:spTree>
    <p:extLst>
      <p:ext uri="{BB962C8B-B14F-4D97-AF65-F5344CB8AC3E}">
        <p14:creationId xmlns:p14="http://schemas.microsoft.com/office/powerpoint/2010/main" val="489032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rmAutofit/>
          </a:bodyPr>
          <a:lstStyle/>
          <a:p>
            <a:r>
              <a:rPr lang="en-US" sz="4400" b="1" u="sng" dirty="0" smtClean="0"/>
              <a:t>Impact of Protection Factor</a:t>
            </a:r>
            <a:r>
              <a:rPr lang="en-US" sz="4400" b="1" dirty="0" smtClean="0"/>
              <a:t/>
            </a:r>
            <a:br>
              <a:rPr lang="en-US" sz="4400" b="1" dirty="0" smtClean="0"/>
            </a:br>
            <a:r>
              <a:rPr lang="en-US" sz="2400" b="1" dirty="0" smtClean="0"/>
              <a:t>Assuming Expected County Revenue = $600</a:t>
            </a:r>
            <a:endParaRPr lang="en-US" sz="24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2211093"/>
              </p:ext>
            </p:extLst>
          </p:nvPr>
        </p:nvGraphicFramePr>
        <p:xfrm>
          <a:off x="152400" y="990600"/>
          <a:ext cx="8686800" cy="54864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219200" y="1959114"/>
            <a:ext cx="1981200" cy="707886"/>
          </a:xfrm>
          <a:prstGeom prst="rect">
            <a:avLst/>
          </a:prstGeom>
          <a:noFill/>
        </p:spPr>
        <p:txBody>
          <a:bodyPr wrap="square" rtlCol="0">
            <a:spAutoFit/>
          </a:bodyPr>
          <a:lstStyle/>
          <a:p>
            <a:pPr algn="ctr"/>
            <a:r>
              <a:rPr lang="en-US" sz="2000" b="1" dirty="0" smtClean="0">
                <a:solidFill>
                  <a:prstClr val="black"/>
                </a:solidFill>
              </a:rPr>
              <a:t>120% Protection Factor</a:t>
            </a:r>
            <a:endParaRPr lang="en-US" sz="2000" b="1" dirty="0">
              <a:solidFill>
                <a:prstClr val="black"/>
              </a:solidFill>
            </a:endParaRPr>
          </a:p>
        </p:txBody>
      </p:sp>
      <p:sp>
        <p:nvSpPr>
          <p:cNvPr id="6" name="TextBox 5"/>
          <p:cNvSpPr txBox="1"/>
          <p:nvPr/>
        </p:nvSpPr>
        <p:spPr>
          <a:xfrm>
            <a:off x="6858000" y="3124200"/>
            <a:ext cx="1828800" cy="707886"/>
          </a:xfrm>
          <a:prstGeom prst="rect">
            <a:avLst/>
          </a:prstGeom>
          <a:noFill/>
        </p:spPr>
        <p:txBody>
          <a:bodyPr wrap="square" rtlCol="0">
            <a:spAutoFit/>
          </a:bodyPr>
          <a:lstStyle/>
          <a:p>
            <a:pPr algn="ctr"/>
            <a:r>
              <a:rPr lang="en-US" sz="2000" b="1" dirty="0" smtClean="0">
                <a:solidFill>
                  <a:schemeClr val="accent2">
                    <a:lumMod val="75000"/>
                  </a:schemeClr>
                </a:solidFill>
              </a:rPr>
              <a:t>80% Protection Factor</a:t>
            </a:r>
            <a:endParaRPr lang="en-US" sz="2000" b="1" dirty="0">
              <a:solidFill>
                <a:schemeClr val="accent2">
                  <a:lumMod val="75000"/>
                </a:schemeClr>
              </a:solidFill>
            </a:endParaRPr>
          </a:p>
        </p:txBody>
      </p:sp>
    </p:spTree>
    <p:extLst>
      <p:ext uri="{BB962C8B-B14F-4D97-AF65-F5344CB8AC3E}">
        <p14:creationId xmlns:p14="http://schemas.microsoft.com/office/powerpoint/2010/main" val="35525126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Liability &amp; Premiums</a:t>
            </a:r>
            <a:endParaRPr lang="en-US" b="1" dirty="0"/>
          </a:p>
        </p:txBody>
      </p:sp>
    </p:spTree>
    <p:extLst>
      <p:ext uri="{BB962C8B-B14F-4D97-AF65-F5344CB8AC3E}">
        <p14:creationId xmlns:p14="http://schemas.microsoft.com/office/powerpoint/2010/main" val="36036195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STAX Yields &amp; Premium Rates</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RMA has released expected yields for all counties</a:t>
            </a:r>
          </a:p>
          <a:p>
            <a:pPr lvl="0"/>
            <a:endParaRPr lang="en-US" sz="3200" dirty="0"/>
          </a:p>
          <a:p>
            <a:pPr lvl="0"/>
            <a:r>
              <a:rPr lang="en-US" sz="3200" dirty="0" smtClean="0"/>
              <a:t>Premium rates also published</a:t>
            </a:r>
          </a:p>
          <a:p>
            <a:pPr lvl="1"/>
            <a:r>
              <a:rPr lang="en-US" sz="2780" dirty="0" smtClean="0"/>
              <a:t>Since a revenue policy, rates published across a range of price volatility factors</a:t>
            </a:r>
          </a:p>
          <a:p>
            <a:pPr lvl="1"/>
            <a:endParaRPr lang="en-US" sz="2780" dirty="0"/>
          </a:p>
          <a:p>
            <a:r>
              <a:rPr lang="en-US" sz="2800" dirty="0" smtClean="0"/>
              <a:t>Information available at Actuarial Information Browser of </a:t>
            </a:r>
            <a:r>
              <a:rPr lang="en-US" sz="2800" dirty="0"/>
              <a:t>RMA website </a:t>
            </a:r>
            <a:r>
              <a:rPr lang="en-US" sz="2800" dirty="0">
                <a:hlinkClick r:id="rId2"/>
              </a:rPr>
              <a:t>http://</a:t>
            </a:r>
            <a:r>
              <a:rPr lang="en-US" sz="2800" dirty="0" smtClean="0">
                <a:hlinkClick r:id="rId2"/>
              </a:rPr>
              <a:t>webapp.rma.usda.gov/apps/actuarialinformationbrowser2015/CropCriteria.aspx</a:t>
            </a:r>
            <a:endParaRPr lang="en-US" sz="2800" dirty="0" smtClean="0"/>
          </a:p>
          <a:p>
            <a:endParaRPr lang="en-US" sz="2800" dirty="0"/>
          </a:p>
        </p:txBody>
      </p:sp>
    </p:spTree>
    <p:extLst>
      <p:ext uri="{BB962C8B-B14F-4D97-AF65-F5344CB8AC3E}">
        <p14:creationId xmlns:p14="http://schemas.microsoft.com/office/powerpoint/2010/main" val="19503262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4400" b="1" u="sng" dirty="0" smtClean="0"/>
              <a:t>STAX Premium Subsidy</a:t>
            </a:r>
            <a:endParaRPr lang="en-US" sz="4400" b="1" u="sng" dirty="0"/>
          </a:p>
        </p:txBody>
      </p:sp>
      <p:graphicFrame>
        <p:nvGraphicFramePr>
          <p:cNvPr id="4" name="Content Placeholder 3"/>
          <p:cNvGraphicFramePr>
            <a:graphicFrameLocks noGrp="1"/>
          </p:cNvGraphicFramePr>
          <p:nvPr>
            <p:ph idx="1"/>
            <p:extLst/>
          </p:nvPr>
        </p:nvGraphicFramePr>
        <p:xfrm>
          <a:off x="457200" y="2370489"/>
          <a:ext cx="8229603" cy="3649311"/>
        </p:xfrm>
        <a:graphic>
          <a:graphicData uri="http://schemas.openxmlformats.org/drawingml/2006/table">
            <a:tbl>
              <a:tblPr firstRow="1" bandRow="1">
                <a:tableStyleId>{5C22544A-7EE6-4342-B048-85BDC9FD1C3A}</a:tableStyleId>
              </a:tblPr>
              <a:tblGrid>
                <a:gridCol w="1295400"/>
                <a:gridCol w="1490004"/>
                <a:gridCol w="643596"/>
                <a:gridCol w="685800"/>
                <a:gridCol w="633047"/>
                <a:gridCol w="569742"/>
                <a:gridCol w="569742"/>
                <a:gridCol w="633046"/>
                <a:gridCol w="569742"/>
                <a:gridCol w="569742"/>
                <a:gridCol w="569742"/>
              </a:tblGrid>
              <a:tr h="1015787">
                <a:tc>
                  <a:txBody>
                    <a:bodyPr/>
                    <a:lstStyle/>
                    <a:p>
                      <a:endParaRPr lang="en-US" sz="2400" dirty="0"/>
                    </a:p>
                  </a:txBody>
                  <a:tcPr anchor="ctr"/>
                </a:tc>
                <a:tc>
                  <a:txBody>
                    <a:bodyPr/>
                    <a:lstStyle/>
                    <a:p>
                      <a:pPr algn="ctr"/>
                      <a:r>
                        <a:rPr lang="en-US" sz="2400" dirty="0" smtClean="0"/>
                        <a:t>Coverage Level  %</a:t>
                      </a:r>
                      <a:endParaRPr lang="en-US" sz="2400" dirty="0"/>
                    </a:p>
                  </a:txBody>
                  <a:tcPr anchor="ctr"/>
                </a:tc>
                <a:tc>
                  <a:txBody>
                    <a:bodyPr/>
                    <a:lstStyle/>
                    <a:p>
                      <a:r>
                        <a:rPr lang="en-US" sz="2400" dirty="0" smtClean="0"/>
                        <a:t>50</a:t>
                      </a:r>
                      <a:endParaRPr lang="en-US" sz="2400" dirty="0"/>
                    </a:p>
                  </a:txBody>
                  <a:tcPr anchor="ctr" anchorCtr="1"/>
                </a:tc>
                <a:tc>
                  <a:txBody>
                    <a:bodyPr/>
                    <a:lstStyle/>
                    <a:p>
                      <a:r>
                        <a:rPr lang="en-US" sz="2400" dirty="0" smtClean="0"/>
                        <a:t>55</a:t>
                      </a:r>
                      <a:endParaRPr lang="en-US" sz="2400" dirty="0"/>
                    </a:p>
                  </a:txBody>
                  <a:tcPr anchor="ctr" anchorCtr="1"/>
                </a:tc>
                <a:tc>
                  <a:txBody>
                    <a:bodyPr/>
                    <a:lstStyle/>
                    <a:p>
                      <a:r>
                        <a:rPr lang="en-US" sz="2400" dirty="0" smtClean="0"/>
                        <a:t>60</a:t>
                      </a:r>
                      <a:endParaRPr lang="en-US" sz="2400" dirty="0"/>
                    </a:p>
                  </a:txBody>
                  <a:tcPr anchor="ctr" anchorCtr="1"/>
                </a:tc>
                <a:tc>
                  <a:txBody>
                    <a:bodyPr/>
                    <a:lstStyle/>
                    <a:p>
                      <a:r>
                        <a:rPr lang="en-US" sz="2400" dirty="0" smtClean="0"/>
                        <a:t>65</a:t>
                      </a:r>
                      <a:endParaRPr lang="en-US" sz="2400" dirty="0"/>
                    </a:p>
                  </a:txBody>
                  <a:tcPr anchor="ctr" anchorCtr="1"/>
                </a:tc>
                <a:tc>
                  <a:txBody>
                    <a:bodyPr/>
                    <a:lstStyle/>
                    <a:p>
                      <a:r>
                        <a:rPr lang="en-US" sz="2400" dirty="0" smtClean="0"/>
                        <a:t>70</a:t>
                      </a:r>
                      <a:endParaRPr lang="en-US" sz="2400" dirty="0"/>
                    </a:p>
                  </a:txBody>
                  <a:tcPr anchor="ctr" anchorCtr="1"/>
                </a:tc>
                <a:tc>
                  <a:txBody>
                    <a:bodyPr/>
                    <a:lstStyle/>
                    <a:p>
                      <a:r>
                        <a:rPr lang="en-US" sz="2400" dirty="0" smtClean="0"/>
                        <a:t>75</a:t>
                      </a:r>
                      <a:endParaRPr lang="en-US" sz="2400" dirty="0"/>
                    </a:p>
                  </a:txBody>
                  <a:tcPr anchor="ctr" anchorCtr="1"/>
                </a:tc>
                <a:tc>
                  <a:txBody>
                    <a:bodyPr/>
                    <a:lstStyle/>
                    <a:p>
                      <a:r>
                        <a:rPr lang="en-US" sz="2400" dirty="0" smtClean="0"/>
                        <a:t>80</a:t>
                      </a:r>
                      <a:endParaRPr lang="en-US" sz="2400" dirty="0"/>
                    </a:p>
                  </a:txBody>
                  <a:tcPr anchor="ctr" anchorCtr="1"/>
                </a:tc>
                <a:tc>
                  <a:txBody>
                    <a:bodyPr/>
                    <a:lstStyle/>
                    <a:p>
                      <a:r>
                        <a:rPr lang="en-US" sz="2400" dirty="0" smtClean="0"/>
                        <a:t>85</a:t>
                      </a:r>
                      <a:endParaRPr lang="en-US" sz="2400" dirty="0"/>
                    </a:p>
                  </a:txBody>
                  <a:tcPr anchor="ctr" anchorCtr="1"/>
                </a:tc>
                <a:tc>
                  <a:txBody>
                    <a:bodyPr/>
                    <a:lstStyle/>
                    <a:p>
                      <a:r>
                        <a:rPr lang="en-US" sz="2400" dirty="0" smtClean="0"/>
                        <a:t>90</a:t>
                      </a:r>
                      <a:endParaRPr lang="en-US" sz="2400" dirty="0"/>
                    </a:p>
                  </a:txBody>
                  <a:tcPr anchor="ctr" anchorCtr="1"/>
                </a:tc>
              </a:tr>
              <a:tr h="940544">
                <a:tc rowSpan="2">
                  <a:txBody>
                    <a:bodyPr/>
                    <a:lstStyle/>
                    <a:p>
                      <a:pPr algn="ctr"/>
                      <a:r>
                        <a:rPr lang="en-US" sz="2200" dirty="0" smtClean="0"/>
                        <a:t>Individual Yield &amp; Revenue</a:t>
                      </a:r>
                      <a:endParaRPr lang="en-US" sz="2200" dirty="0"/>
                    </a:p>
                  </a:txBody>
                  <a:tcPr anchor="ctr">
                    <a:solidFill>
                      <a:schemeClr val="bg2"/>
                    </a:solidFill>
                  </a:tcPr>
                </a:tc>
                <a:tc>
                  <a:txBody>
                    <a:bodyPr/>
                    <a:lstStyle/>
                    <a:p>
                      <a:r>
                        <a:rPr lang="en-US" sz="2200" dirty="0" smtClean="0"/>
                        <a:t>Basic &amp; Optional</a:t>
                      </a:r>
                      <a:endParaRPr lang="en-US" sz="2200" dirty="0"/>
                    </a:p>
                  </a:txBody>
                  <a:tcPr anchor="ctr">
                    <a:solidFill>
                      <a:schemeClr val="bg2"/>
                    </a:solidFill>
                  </a:tcPr>
                </a:tc>
                <a:tc>
                  <a:txBody>
                    <a:bodyPr/>
                    <a:lstStyle/>
                    <a:p>
                      <a:pPr algn="ctr"/>
                      <a:r>
                        <a:rPr lang="en-US" sz="2200" dirty="0" smtClean="0"/>
                        <a:t>67</a:t>
                      </a:r>
                      <a:endParaRPr lang="en-US" sz="2200" dirty="0"/>
                    </a:p>
                  </a:txBody>
                  <a:tcPr anchor="ctr">
                    <a:solidFill>
                      <a:schemeClr val="bg2"/>
                    </a:solidFill>
                  </a:tcPr>
                </a:tc>
                <a:tc>
                  <a:txBody>
                    <a:bodyPr/>
                    <a:lstStyle/>
                    <a:p>
                      <a:pPr algn="ctr"/>
                      <a:r>
                        <a:rPr lang="en-US" sz="2200" dirty="0" smtClean="0"/>
                        <a:t>64</a:t>
                      </a:r>
                      <a:endParaRPr lang="en-US" sz="2200" dirty="0"/>
                    </a:p>
                  </a:txBody>
                  <a:tcPr anchor="ctr">
                    <a:solidFill>
                      <a:schemeClr val="bg2"/>
                    </a:solidFill>
                  </a:tcPr>
                </a:tc>
                <a:tc>
                  <a:txBody>
                    <a:bodyPr/>
                    <a:lstStyle/>
                    <a:p>
                      <a:pPr algn="ctr"/>
                      <a:r>
                        <a:rPr lang="en-US" sz="2200" dirty="0" smtClean="0"/>
                        <a:t>64</a:t>
                      </a:r>
                      <a:endParaRPr lang="en-US" sz="2200" dirty="0"/>
                    </a:p>
                  </a:txBody>
                  <a:tcPr anchor="ctr">
                    <a:solidFill>
                      <a:schemeClr val="bg2"/>
                    </a:solidFill>
                  </a:tcPr>
                </a:tc>
                <a:tc>
                  <a:txBody>
                    <a:bodyPr/>
                    <a:lstStyle/>
                    <a:p>
                      <a:pPr algn="ctr"/>
                      <a:r>
                        <a:rPr lang="en-US" sz="2200" dirty="0" smtClean="0"/>
                        <a:t>59</a:t>
                      </a:r>
                      <a:endParaRPr lang="en-US" sz="2200" dirty="0"/>
                    </a:p>
                  </a:txBody>
                  <a:tcPr anchor="ctr">
                    <a:solidFill>
                      <a:schemeClr val="bg2"/>
                    </a:solidFill>
                  </a:tcPr>
                </a:tc>
                <a:tc>
                  <a:txBody>
                    <a:bodyPr/>
                    <a:lstStyle/>
                    <a:p>
                      <a:pPr algn="ctr"/>
                      <a:r>
                        <a:rPr lang="en-US" sz="2200" dirty="0" smtClean="0"/>
                        <a:t>59</a:t>
                      </a:r>
                      <a:endParaRPr lang="en-US" sz="2200" dirty="0"/>
                    </a:p>
                  </a:txBody>
                  <a:tcPr anchor="ctr">
                    <a:solidFill>
                      <a:schemeClr val="bg2"/>
                    </a:solidFill>
                  </a:tcPr>
                </a:tc>
                <a:tc>
                  <a:txBody>
                    <a:bodyPr/>
                    <a:lstStyle/>
                    <a:p>
                      <a:pPr algn="ctr"/>
                      <a:r>
                        <a:rPr lang="en-US" sz="2200" dirty="0" smtClean="0"/>
                        <a:t>55</a:t>
                      </a:r>
                      <a:endParaRPr lang="en-US" sz="2200" dirty="0"/>
                    </a:p>
                  </a:txBody>
                  <a:tcPr anchor="ctr">
                    <a:solidFill>
                      <a:schemeClr val="bg2"/>
                    </a:solidFill>
                  </a:tcPr>
                </a:tc>
                <a:tc>
                  <a:txBody>
                    <a:bodyPr/>
                    <a:lstStyle/>
                    <a:p>
                      <a:pPr algn="ctr"/>
                      <a:r>
                        <a:rPr lang="en-US" sz="2200" dirty="0" smtClean="0"/>
                        <a:t>48</a:t>
                      </a:r>
                      <a:endParaRPr lang="en-US" sz="2200" dirty="0"/>
                    </a:p>
                  </a:txBody>
                  <a:tcPr anchor="ctr">
                    <a:solidFill>
                      <a:schemeClr val="bg2"/>
                    </a:solidFill>
                  </a:tcPr>
                </a:tc>
                <a:tc>
                  <a:txBody>
                    <a:bodyPr/>
                    <a:lstStyle/>
                    <a:p>
                      <a:pPr algn="ctr"/>
                      <a:r>
                        <a:rPr lang="en-US" sz="2200" dirty="0" smtClean="0"/>
                        <a:t>38</a:t>
                      </a:r>
                      <a:endParaRPr lang="en-US" sz="2200" dirty="0"/>
                    </a:p>
                  </a:txBody>
                  <a:tcPr anchor="ctr">
                    <a:solidFill>
                      <a:schemeClr val="bg2"/>
                    </a:solidFill>
                  </a:tcPr>
                </a:tc>
                <a:tc>
                  <a:txBody>
                    <a:bodyPr/>
                    <a:lstStyle/>
                    <a:p>
                      <a:pPr algn="ctr"/>
                      <a:endParaRPr lang="en-US" sz="2200" dirty="0"/>
                    </a:p>
                  </a:txBody>
                  <a:tcPr anchor="ctr">
                    <a:solidFill>
                      <a:schemeClr val="bg2"/>
                    </a:solidFill>
                  </a:tcPr>
                </a:tc>
              </a:tr>
              <a:tr h="846490">
                <a:tc vMerge="1">
                  <a:txBody>
                    <a:bodyPr/>
                    <a:lstStyle/>
                    <a:p>
                      <a:endParaRPr lang="en-US" sz="2200" dirty="0"/>
                    </a:p>
                  </a:txBody>
                  <a:tcPr anchor="ctr"/>
                </a:tc>
                <a:tc>
                  <a:txBody>
                    <a:bodyPr/>
                    <a:lstStyle/>
                    <a:p>
                      <a:r>
                        <a:rPr lang="en-US" sz="2200" dirty="0" smtClean="0"/>
                        <a:t>Enterprise</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77</a:t>
                      </a:r>
                      <a:endParaRPr lang="en-US" sz="2200" dirty="0"/>
                    </a:p>
                  </a:txBody>
                  <a:tcPr anchor="ctr">
                    <a:solidFill>
                      <a:schemeClr val="bg2"/>
                    </a:solidFill>
                  </a:tcPr>
                </a:tc>
                <a:tc>
                  <a:txBody>
                    <a:bodyPr/>
                    <a:lstStyle/>
                    <a:p>
                      <a:pPr algn="ctr"/>
                      <a:r>
                        <a:rPr lang="en-US" sz="2200" dirty="0" smtClean="0"/>
                        <a:t>68</a:t>
                      </a:r>
                      <a:endParaRPr lang="en-US" sz="2200" dirty="0"/>
                    </a:p>
                  </a:txBody>
                  <a:tcPr anchor="ctr">
                    <a:solidFill>
                      <a:schemeClr val="bg2"/>
                    </a:solidFill>
                  </a:tcPr>
                </a:tc>
                <a:tc>
                  <a:txBody>
                    <a:bodyPr/>
                    <a:lstStyle/>
                    <a:p>
                      <a:pPr algn="ctr"/>
                      <a:r>
                        <a:rPr lang="en-US" sz="2200" dirty="0" smtClean="0"/>
                        <a:t>53</a:t>
                      </a:r>
                      <a:endParaRPr lang="en-US" sz="2200" dirty="0"/>
                    </a:p>
                  </a:txBody>
                  <a:tcPr anchor="ctr">
                    <a:solidFill>
                      <a:schemeClr val="bg2"/>
                    </a:solidFill>
                  </a:tcPr>
                </a:tc>
                <a:tc>
                  <a:txBody>
                    <a:bodyPr/>
                    <a:lstStyle/>
                    <a:p>
                      <a:pPr algn="ctr"/>
                      <a:endParaRPr lang="en-US" sz="2200" dirty="0"/>
                    </a:p>
                  </a:txBody>
                  <a:tcPr anchor="ctr">
                    <a:solidFill>
                      <a:schemeClr val="bg2"/>
                    </a:solidFill>
                  </a:tcPr>
                </a:tc>
              </a:tr>
              <a:tr h="846490">
                <a:tc gridSpan="2">
                  <a:txBody>
                    <a:bodyPr/>
                    <a:lstStyle/>
                    <a:p>
                      <a:r>
                        <a:rPr lang="en-US" sz="2200" dirty="0" smtClean="0"/>
                        <a:t>Area-wide Yield/Revenue</a:t>
                      </a:r>
                      <a:endParaRPr lang="en-US" sz="2200" dirty="0"/>
                    </a:p>
                  </a:txBody>
                  <a:tcPr anchor="ctr"/>
                </a:tc>
                <a:tc hMerge="1">
                  <a:txBody>
                    <a:bodyPr/>
                    <a:lstStyle/>
                    <a:p>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r>
                        <a:rPr lang="en-US" sz="2200" dirty="0" smtClean="0"/>
                        <a:t>64</a:t>
                      </a:r>
                      <a:endParaRPr lang="en-US" sz="2200" dirty="0"/>
                    </a:p>
                  </a:txBody>
                  <a:tcPr anchor="ctr"/>
                </a:tc>
                <a:tc>
                  <a:txBody>
                    <a:bodyPr/>
                    <a:lstStyle/>
                    <a:p>
                      <a:pPr algn="ctr"/>
                      <a:r>
                        <a:rPr lang="en-US" sz="2200" dirty="0" smtClean="0"/>
                        <a:t>64</a:t>
                      </a:r>
                      <a:endParaRPr lang="en-US" sz="2200" dirty="0"/>
                    </a:p>
                  </a:txBody>
                  <a:tcPr anchor="ctr"/>
                </a:tc>
                <a:tc>
                  <a:txBody>
                    <a:bodyPr/>
                    <a:lstStyle/>
                    <a:p>
                      <a:pPr algn="ctr"/>
                      <a:r>
                        <a:rPr lang="en-US" sz="2200" dirty="0" smtClean="0"/>
                        <a:t>59</a:t>
                      </a:r>
                      <a:endParaRPr lang="en-US" sz="2200" dirty="0"/>
                    </a:p>
                  </a:txBody>
                  <a:tcPr anchor="ctr"/>
                </a:tc>
                <a:tc>
                  <a:txBody>
                    <a:bodyPr/>
                    <a:lstStyle/>
                    <a:p>
                      <a:pPr algn="ctr"/>
                      <a:r>
                        <a:rPr lang="en-US" sz="2200" dirty="0" smtClean="0"/>
                        <a:t>59</a:t>
                      </a:r>
                      <a:endParaRPr lang="en-US" sz="2200" dirty="0"/>
                    </a:p>
                  </a:txBody>
                  <a:tcPr anchor="ctr"/>
                </a:tc>
                <a:tc>
                  <a:txBody>
                    <a:bodyPr/>
                    <a:lstStyle/>
                    <a:p>
                      <a:pPr algn="ctr"/>
                      <a:r>
                        <a:rPr lang="en-US" sz="2200" dirty="0" smtClean="0"/>
                        <a:t>55</a:t>
                      </a:r>
                      <a:endParaRPr lang="en-US" sz="2200" dirty="0"/>
                    </a:p>
                  </a:txBody>
                  <a:tcPr anchor="ctr"/>
                </a:tc>
              </a:tr>
            </a:tbl>
          </a:graphicData>
        </a:graphic>
      </p:graphicFrame>
      <p:sp>
        <p:nvSpPr>
          <p:cNvPr id="5" name="Content Placeholder 2"/>
          <p:cNvSpPr txBox="1">
            <a:spLocks/>
          </p:cNvSpPr>
          <p:nvPr/>
        </p:nvSpPr>
        <p:spPr>
          <a:xfrm>
            <a:off x="251460" y="1249680"/>
            <a:ext cx="8801100" cy="1036320"/>
          </a:xfrm>
          <a:prstGeom prst="rect">
            <a:avLst/>
          </a:prstGeom>
        </p:spPr>
        <p:txBody>
          <a:bodyPr vert="horz" lIns="91440" tIns="45720" rIns="91440" bIns="45720" rtlCol="0">
            <a:noAutofit/>
          </a:bodyPr>
          <a:lstStyle>
            <a:lvl1pPr marL="360045" indent="-360045" algn="l" defTabSz="960120" rtl="0" eaLnBrk="1" latinLnBrk="0" hangingPunct="1">
              <a:spcBef>
                <a:spcPct val="20000"/>
              </a:spcBef>
              <a:buFont typeface="Arial" panose="020B0604020202020204" pitchFamily="34" charset="0"/>
              <a:buChar char="•"/>
              <a:defRPr sz="3360" kern="1200">
                <a:solidFill>
                  <a:schemeClr val="tx1"/>
                </a:solidFill>
                <a:latin typeface="+mn-lt"/>
                <a:ea typeface="+mn-ea"/>
                <a:cs typeface="+mn-cs"/>
              </a:defRPr>
            </a:lvl1pPr>
            <a:lvl2pPr marL="780098" indent="-300038" algn="l" defTabSz="960120" rtl="0" eaLnBrk="1" latinLnBrk="0" hangingPunct="1">
              <a:spcBef>
                <a:spcPct val="20000"/>
              </a:spcBef>
              <a:buFont typeface="Arial" panose="020B0604020202020204" pitchFamily="34" charset="0"/>
              <a:buChar char="–"/>
              <a:defRPr sz="2940" kern="1200">
                <a:solidFill>
                  <a:schemeClr val="tx1"/>
                </a:solidFill>
                <a:latin typeface="+mn-lt"/>
                <a:ea typeface="+mn-ea"/>
                <a:cs typeface="+mn-cs"/>
              </a:defRPr>
            </a:lvl2pPr>
            <a:lvl3pPr marL="1200150" indent="-240030" algn="l" defTabSz="960120" rtl="0" eaLnBrk="1" latinLnBrk="0" hangingPunct="1">
              <a:spcBef>
                <a:spcPct val="20000"/>
              </a:spcBef>
              <a:buFont typeface="Arial" panose="020B0604020202020204" pitchFamily="34" charset="0"/>
              <a:buChar char="•"/>
              <a:defRPr sz="2520" kern="1200">
                <a:solidFill>
                  <a:schemeClr val="tx1"/>
                </a:solidFill>
                <a:latin typeface="+mn-lt"/>
                <a:ea typeface="+mn-ea"/>
                <a:cs typeface="+mn-cs"/>
              </a:defRPr>
            </a:lvl3pPr>
            <a:lvl4pPr marL="16802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4pPr>
            <a:lvl5pPr marL="216027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5pPr>
            <a:lvl6pPr marL="264033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312039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60045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40805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a:lstStyle>
          <a:p>
            <a:r>
              <a:rPr lang="en-US" sz="2800" dirty="0" smtClean="0">
                <a:solidFill>
                  <a:prstClr val="black"/>
                </a:solidFill>
              </a:rPr>
              <a:t>Premium subsidy is 80%, equals highest available under existing products</a:t>
            </a:r>
            <a:endParaRPr lang="en-US" sz="2400" dirty="0" smtClean="0">
              <a:solidFill>
                <a:prstClr val="black"/>
              </a:solidFill>
            </a:endParaRPr>
          </a:p>
        </p:txBody>
      </p:sp>
    </p:spTree>
    <p:extLst>
      <p:ext uri="{BB962C8B-B14F-4D97-AF65-F5344CB8AC3E}">
        <p14:creationId xmlns:p14="http://schemas.microsoft.com/office/powerpoint/2010/main" val="41885212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85800"/>
          </a:xfrm>
        </p:spPr>
        <p:txBody>
          <a:bodyPr>
            <a:noAutofit/>
          </a:bodyPr>
          <a:lstStyle/>
          <a:p>
            <a:r>
              <a:rPr lang="en-US" sz="4000" b="1" u="sng" dirty="0" smtClean="0"/>
              <a:t>Nueces </a:t>
            </a:r>
            <a:r>
              <a:rPr lang="en-US" sz="4000" b="1" u="sng" dirty="0" smtClean="0"/>
              <a:t>Co, TX STAX Calculations*</a:t>
            </a:r>
            <a:endParaRPr lang="en-US" sz="4000" b="1" u="sng" dirty="0"/>
          </a:p>
        </p:txBody>
      </p:sp>
      <p:sp>
        <p:nvSpPr>
          <p:cNvPr id="3" name="TextBox 2"/>
          <p:cNvSpPr txBox="1"/>
          <p:nvPr/>
        </p:nvSpPr>
        <p:spPr>
          <a:xfrm>
            <a:off x="228600" y="5968425"/>
            <a:ext cx="7772400" cy="584775"/>
          </a:xfrm>
          <a:prstGeom prst="rect">
            <a:avLst/>
          </a:prstGeom>
          <a:noFill/>
        </p:spPr>
        <p:txBody>
          <a:bodyPr wrap="square" rtlCol="0">
            <a:spAutoFit/>
          </a:bodyPr>
          <a:lstStyle/>
          <a:p>
            <a:pPr marL="285750" indent="-285750">
              <a:buFont typeface="Calibri" panose="020F0502020204030204" pitchFamily="34" charset="0"/>
              <a:buChar char="*"/>
            </a:pPr>
            <a:r>
              <a:rPr lang="en-US" sz="1600" dirty="0" smtClean="0">
                <a:solidFill>
                  <a:prstClr val="black"/>
                </a:solidFill>
              </a:rPr>
              <a:t>Premium based on STAX with Harvest Price Option an assumes price volatility factor of 0.15. Final volatility factor will be determined during price discovery period.</a:t>
            </a:r>
            <a:endParaRPr lang="en-US" sz="1600" dirty="0">
              <a:solidFill>
                <a:prstClr val="black"/>
              </a:solidFill>
            </a:endParaRPr>
          </a:p>
        </p:txBody>
      </p:sp>
      <p:pic>
        <p:nvPicPr>
          <p:cNvPr id="7" name="Picture 6"/>
          <p:cNvPicPr>
            <a:picLocks noChangeAspect="1"/>
          </p:cNvPicPr>
          <p:nvPr/>
        </p:nvPicPr>
        <p:blipFill>
          <a:blip r:embed="rId3"/>
          <a:stretch>
            <a:fillRect/>
          </a:stretch>
        </p:blipFill>
        <p:spPr>
          <a:xfrm>
            <a:off x="274320" y="786325"/>
            <a:ext cx="8595360" cy="5178787"/>
          </a:xfrm>
          <a:prstGeom prst="rect">
            <a:avLst/>
          </a:prstGeom>
        </p:spPr>
      </p:pic>
    </p:spTree>
    <p:extLst>
      <p:ext uri="{BB962C8B-B14F-4D97-AF65-F5344CB8AC3E}">
        <p14:creationId xmlns:p14="http://schemas.microsoft.com/office/powerpoint/2010/main" val="284792601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&amp; Underlying Coverage</a:t>
            </a:r>
            <a:endParaRPr lang="en-US" b="1" dirty="0"/>
          </a:p>
        </p:txBody>
      </p:sp>
    </p:spTree>
    <p:extLst>
      <p:ext uri="{BB962C8B-B14F-4D97-AF65-F5344CB8AC3E}">
        <p14:creationId xmlns:p14="http://schemas.microsoft.com/office/powerpoint/2010/main" val="21947331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00100"/>
          </a:xfrm>
        </p:spPr>
        <p:txBody>
          <a:bodyPr>
            <a:normAutofit/>
          </a:bodyPr>
          <a:lstStyle/>
          <a:p>
            <a:r>
              <a:rPr lang="en-US" sz="4400" b="1" u="sng" dirty="0" smtClean="0"/>
              <a:t>STAX &amp; Existing Insurance Coverage</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Designed to be a complement to existing coverage</a:t>
            </a:r>
          </a:p>
          <a:p>
            <a:pPr lvl="0"/>
            <a:r>
              <a:rPr lang="en-US" dirty="0" smtClean="0"/>
              <a:t>May </a:t>
            </a:r>
            <a:r>
              <a:rPr lang="en-US" dirty="0"/>
              <a:t>be purchased as the only insurance policy covering that </a:t>
            </a:r>
            <a:r>
              <a:rPr lang="en-US" dirty="0" smtClean="0"/>
              <a:t>acre; or purchased </a:t>
            </a:r>
            <a:r>
              <a:rPr lang="en-US" dirty="0"/>
              <a:t>in addition to </a:t>
            </a:r>
            <a:r>
              <a:rPr lang="en-US" dirty="0" smtClean="0"/>
              <a:t>CAT </a:t>
            </a:r>
            <a:r>
              <a:rPr lang="en-US" dirty="0"/>
              <a:t>coverage or </a:t>
            </a:r>
            <a:r>
              <a:rPr lang="en-US" dirty="0" smtClean="0"/>
              <a:t>existing </a:t>
            </a:r>
            <a:r>
              <a:rPr lang="en-US" dirty="0"/>
              <a:t>buy-up product </a:t>
            </a:r>
            <a:endParaRPr lang="en-US" sz="2940" dirty="0"/>
          </a:p>
          <a:p>
            <a:pPr lvl="1"/>
            <a:r>
              <a:rPr lang="en-US" u="sng" dirty="0"/>
              <a:t>Note: </a:t>
            </a:r>
            <a:r>
              <a:rPr lang="en-US" u="sng" dirty="0" smtClean="0"/>
              <a:t>Lower </a:t>
            </a:r>
            <a:r>
              <a:rPr lang="en-US" u="sng" dirty="0"/>
              <a:t>band of STAX coverage may not overlap the coverage level of another insurance policy on that same </a:t>
            </a:r>
            <a:r>
              <a:rPr lang="en-US" u="sng" dirty="0" smtClean="0"/>
              <a:t>acre</a:t>
            </a:r>
            <a:endParaRPr lang="en-US" sz="2520" u="sng" dirty="0"/>
          </a:p>
        </p:txBody>
      </p:sp>
    </p:spTree>
    <p:extLst>
      <p:ext uri="{BB962C8B-B14F-4D97-AF65-F5344CB8AC3E}">
        <p14:creationId xmlns:p14="http://schemas.microsoft.com/office/powerpoint/2010/main" val="934082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2014 Cotton Transition Assistance</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New </a:t>
            </a:r>
            <a:r>
              <a:rPr lang="en-US" dirty="0"/>
              <a:t>insurance products </a:t>
            </a:r>
            <a:r>
              <a:rPr lang="en-US" dirty="0" smtClean="0"/>
              <a:t>available in 2015</a:t>
            </a:r>
          </a:p>
          <a:p>
            <a:pPr lvl="0"/>
            <a:r>
              <a:rPr lang="en-US" dirty="0" smtClean="0"/>
              <a:t>Transition </a:t>
            </a:r>
            <a:r>
              <a:rPr lang="en-US" dirty="0"/>
              <a:t>program for </a:t>
            </a:r>
            <a:r>
              <a:rPr lang="en-US" dirty="0" smtClean="0"/>
              <a:t>cotton </a:t>
            </a:r>
            <a:r>
              <a:rPr lang="en-US" dirty="0"/>
              <a:t>for the 2014 crop</a:t>
            </a:r>
            <a:endParaRPr lang="en-US" sz="2940" dirty="0"/>
          </a:p>
          <a:p>
            <a:pPr lvl="1"/>
            <a:r>
              <a:rPr lang="en-US" dirty="0" smtClean="0"/>
              <a:t>Equates </a:t>
            </a:r>
            <a:r>
              <a:rPr lang="en-US" dirty="0"/>
              <a:t>to 5.4 cents/lb. on all 2013 base acres and DP </a:t>
            </a:r>
            <a:r>
              <a:rPr lang="en-US" dirty="0" smtClean="0"/>
              <a:t>yield; </a:t>
            </a:r>
          </a:p>
          <a:p>
            <a:r>
              <a:rPr lang="en-US" dirty="0" smtClean="0"/>
              <a:t>Subject to separate limit of $40k/legal entity</a:t>
            </a:r>
          </a:p>
          <a:p>
            <a:pPr lvl="0"/>
            <a:r>
              <a:rPr lang="en-US" dirty="0" smtClean="0"/>
              <a:t>Eligibility not </a:t>
            </a:r>
            <a:r>
              <a:rPr lang="en-US" dirty="0"/>
              <a:t>affected by other program choices or planting decisions</a:t>
            </a:r>
            <a:endParaRPr lang="en-US" sz="2940" dirty="0"/>
          </a:p>
          <a:p>
            <a:pPr lvl="0"/>
            <a:r>
              <a:rPr lang="en-US" dirty="0" smtClean="0"/>
              <a:t>Payments occur on/after </a:t>
            </a:r>
            <a:r>
              <a:rPr lang="en-US" dirty="0"/>
              <a:t>Oct 1, </a:t>
            </a:r>
            <a:r>
              <a:rPr lang="en-US" dirty="0" smtClean="0"/>
              <a:t>2014</a:t>
            </a:r>
            <a:endParaRPr lang="en-US" sz="2940" dirty="0"/>
          </a:p>
        </p:txBody>
      </p:sp>
    </p:spTree>
    <p:extLst>
      <p:ext uri="{BB962C8B-B14F-4D97-AF65-F5344CB8AC3E}">
        <p14:creationId xmlns:p14="http://schemas.microsoft.com/office/powerpoint/2010/main" val="7241335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a:normAutofit/>
          </a:bodyPr>
          <a:lstStyle/>
          <a:p>
            <a:r>
              <a:rPr lang="en-US" sz="4400" b="1" u="sng" dirty="0" smtClean="0"/>
              <a:t>Insurance Coverage Choices</a:t>
            </a:r>
            <a:endParaRPr lang="en-US" sz="4400" b="1" u="sng" dirty="0"/>
          </a:p>
        </p:txBody>
      </p:sp>
      <p:graphicFrame>
        <p:nvGraphicFramePr>
          <p:cNvPr id="4" name="Content Placeholder 3"/>
          <p:cNvGraphicFramePr>
            <a:graphicFrameLocks noGrp="1"/>
          </p:cNvGraphicFramePr>
          <p:nvPr>
            <p:ph idx="1"/>
            <p:extLst/>
          </p:nvPr>
        </p:nvGraphicFramePr>
        <p:xfrm>
          <a:off x="228600" y="1143000"/>
          <a:ext cx="8686800" cy="54864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5223510" y="3505200"/>
            <a:ext cx="2396490" cy="400110"/>
          </a:xfrm>
          <a:prstGeom prst="rect">
            <a:avLst/>
          </a:prstGeom>
          <a:noFill/>
        </p:spPr>
        <p:txBody>
          <a:bodyPr wrap="none" rtlCol="0">
            <a:spAutoFit/>
          </a:bodyPr>
          <a:lstStyle/>
          <a:p>
            <a:r>
              <a:rPr lang="en-US" sz="2000" b="1" dirty="0" smtClean="0">
                <a:solidFill>
                  <a:prstClr val="black"/>
                </a:solidFill>
              </a:rPr>
              <a:t>Underlying Coverage</a:t>
            </a:r>
            <a:endParaRPr lang="en-US" sz="2000" b="1" dirty="0">
              <a:solidFill>
                <a:prstClr val="black"/>
              </a:solidFill>
            </a:endParaRPr>
          </a:p>
        </p:txBody>
      </p:sp>
      <p:sp>
        <p:nvSpPr>
          <p:cNvPr id="5" name="TextBox 4"/>
          <p:cNvSpPr txBox="1"/>
          <p:nvPr/>
        </p:nvSpPr>
        <p:spPr>
          <a:xfrm>
            <a:off x="1375681" y="2819400"/>
            <a:ext cx="2053319" cy="400110"/>
          </a:xfrm>
          <a:prstGeom prst="rect">
            <a:avLst/>
          </a:prstGeom>
          <a:noFill/>
        </p:spPr>
        <p:txBody>
          <a:bodyPr wrap="none" rtlCol="0">
            <a:spAutoFit/>
          </a:bodyPr>
          <a:lstStyle/>
          <a:p>
            <a:r>
              <a:rPr lang="en-US" sz="2000" b="1" dirty="0" smtClean="0">
                <a:solidFill>
                  <a:prstClr val="black"/>
                </a:solidFill>
              </a:rPr>
              <a:t>Uncovered Range</a:t>
            </a:r>
            <a:endParaRPr lang="en-US" sz="2000" b="1" dirty="0">
              <a:solidFill>
                <a:prstClr val="black"/>
              </a:solidFill>
            </a:endParaRPr>
          </a:p>
        </p:txBody>
      </p:sp>
      <p:sp>
        <p:nvSpPr>
          <p:cNvPr id="6" name="TextBox 5"/>
          <p:cNvSpPr txBox="1"/>
          <p:nvPr/>
        </p:nvSpPr>
        <p:spPr>
          <a:xfrm>
            <a:off x="1524000" y="2038290"/>
            <a:ext cx="1849224" cy="400110"/>
          </a:xfrm>
          <a:prstGeom prst="rect">
            <a:avLst/>
          </a:prstGeom>
          <a:noFill/>
        </p:spPr>
        <p:txBody>
          <a:bodyPr wrap="none" rtlCol="0">
            <a:spAutoFit/>
          </a:bodyPr>
          <a:lstStyle/>
          <a:p>
            <a:r>
              <a:rPr lang="en-US" sz="2000" b="1" dirty="0" smtClean="0">
                <a:solidFill>
                  <a:prstClr val="black"/>
                </a:solidFill>
              </a:rPr>
              <a:t>Maximum STAX</a:t>
            </a:r>
            <a:endParaRPr lang="en-US" sz="2000" b="1" dirty="0">
              <a:solidFill>
                <a:prstClr val="black"/>
              </a:solidFill>
            </a:endParaRPr>
          </a:p>
        </p:txBody>
      </p:sp>
      <p:sp>
        <p:nvSpPr>
          <p:cNvPr id="7" name="TextBox 6"/>
          <p:cNvSpPr txBox="1"/>
          <p:nvPr/>
        </p:nvSpPr>
        <p:spPr>
          <a:xfrm>
            <a:off x="4038600" y="1428690"/>
            <a:ext cx="1340432" cy="400110"/>
          </a:xfrm>
          <a:prstGeom prst="rect">
            <a:avLst/>
          </a:prstGeom>
          <a:noFill/>
        </p:spPr>
        <p:txBody>
          <a:bodyPr wrap="none" rtlCol="0">
            <a:spAutoFit/>
          </a:bodyPr>
          <a:lstStyle/>
          <a:p>
            <a:r>
              <a:rPr lang="en-US" sz="2000" b="1" dirty="0" smtClean="0">
                <a:solidFill>
                  <a:prstClr val="black"/>
                </a:solidFill>
              </a:rPr>
              <a:t>Deductible</a:t>
            </a:r>
            <a:endParaRPr lang="en-US" sz="2000" b="1" dirty="0">
              <a:solidFill>
                <a:prstClr val="black"/>
              </a:solidFill>
            </a:endParaRPr>
          </a:p>
        </p:txBody>
      </p:sp>
    </p:spTree>
    <p:extLst>
      <p:ext uri="{BB962C8B-B14F-4D97-AF65-F5344CB8AC3E}">
        <p14:creationId xmlns:p14="http://schemas.microsoft.com/office/powerpoint/2010/main" val="21913757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839200" cy="868362"/>
          </a:xfrm>
        </p:spPr>
        <p:txBody>
          <a:bodyPr>
            <a:noAutofit/>
          </a:bodyPr>
          <a:lstStyle/>
          <a:p>
            <a:r>
              <a:rPr lang="en-US" sz="4400" b="1" dirty="0" smtClean="0"/>
              <a:t>Cotton Crop Insurance Usage</a:t>
            </a:r>
            <a:endParaRPr lang="en-US" sz="4400" b="1" dirty="0"/>
          </a:p>
        </p:txBody>
      </p:sp>
      <p:graphicFrame>
        <p:nvGraphicFramePr>
          <p:cNvPr id="4" name="Content Placeholder 3"/>
          <p:cNvGraphicFramePr>
            <a:graphicFrameLocks noGrp="1"/>
          </p:cNvGraphicFramePr>
          <p:nvPr>
            <p:ph idx="1"/>
            <p:extLst/>
          </p:nvPr>
        </p:nvGraphicFramePr>
        <p:xfrm>
          <a:off x="152400" y="944562"/>
          <a:ext cx="8686800" cy="5486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9429621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080966"/>
          </a:xfrm>
        </p:spPr>
        <p:txBody>
          <a:bodyPr>
            <a:normAutofit fontScale="90000"/>
          </a:bodyPr>
          <a:lstStyle/>
          <a:p>
            <a:r>
              <a:rPr lang="en-US" sz="4900" b="1" u="sng" dirty="0" smtClean="0"/>
              <a:t>Illustration for </a:t>
            </a:r>
            <a:r>
              <a:rPr lang="en-US" sz="4900" b="1" u="sng" dirty="0" smtClean="0"/>
              <a:t>Nueces </a:t>
            </a:r>
            <a:r>
              <a:rPr lang="en-US" sz="4900" b="1" u="sng" dirty="0" smtClean="0"/>
              <a:t>Co, TX</a:t>
            </a:r>
            <a:r>
              <a:rPr lang="en-US" sz="4400" b="1" u="sng" dirty="0" smtClean="0"/>
              <a:t/>
            </a:r>
            <a:br>
              <a:rPr lang="en-US" sz="4400" b="1" u="sng" dirty="0" smtClean="0"/>
            </a:br>
            <a:r>
              <a:rPr lang="en-US" sz="3100" b="1" dirty="0" smtClean="0"/>
              <a:t>Irrigated Practice</a:t>
            </a:r>
            <a:endParaRPr lang="en-US" sz="3100" b="1" dirty="0"/>
          </a:p>
        </p:txBody>
      </p:sp>
      <p:sp>
        <p:nvSpPr>
          <p:cNvPr id="9" name="TextBox 8"/>
          <p:cNvSpPr txBox="1"/>
          <p:nvPr/>
        </p:nvSpPr>
        <p:spPr>
          <a:xfrm>
            <a:off x="228600" y="6019800"/>
            <a:ext cx="7467600" cy="646331"/>
          </a:xfrm>
          <a:prstGeom prst="rect">
            <a:avLst/>
          </a:prstGeom>
          <a:noFill/>
        </p:spPr>
        <p:txBody>
          <a:bodyPr wrap="square" rtlCol="0">
            <a:spAutoFit/>
          </a:bodyPr>
          <a:lstStyle/>
          <a:p>
            <a:r>
              <a:rPr lang="en-US" dirty="0" smtClean="0"/>
              <a:t>* Assumes EU coverage for underlying revenue policy, price election of $0.65, price volatility of 0.15, and APH equal to county average expected yield.</a:t>
            </a:r>
            <a:endParaRPr lang="en-US" dirty="0"/>
          </a:p>
        </p:txBody>
      </p:sp>
      <p:pic>
        <p:nvPicPr>
          <p:cNvPr id="8" name="Picture 7"/>
          <p:cNvPicPr>
            <a:picLocks noChangeAspect="1"/>
          </p:cNvPicPr>
          <p:nvPr/>
        </p:nvPicPr>
        <p:blipFill>
          <a:blip r:embed="rId3"/>
          <a:stretch>
            <a:fillRect/>
          </a:stretch>
        </p:blipFill>
        <p:spPr>
          <a:xfrm>
            <a:off x="228600" y="1371600"/>
            <a:ext cx="8686800" cy="3913176"/>
          </a:xfrm>
          <a:prstGeom prst="rect">
            <a:avLst/>
          </a:prstGeom>
        </p:spPr>
      </p:pic>
    </p:spTree>
    <p:extLst>
      <p:ext uri="{BB962C8B-B14F-4D97-AF65-F5344CB8AC3E}">
        <p14:creationId xmlns:p14="http://schemas.microsoft.com/office/powerpoint/2010/main" val="17974303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080966"/>
          </a:xfrm>
        </p:spPr>
        <p:txBody>
          <a:bodyPr>
            <a:normAutofit fontScale="90000"/>
          </a:bodyPr>
          <a:lstStyle/>
          <a:p>
            <a:r>
              <a:rPr lang="en-US" sz="4900" b="1" u="sng" dirty="0" smtClean="0"/>
              <a:t>Illustration for </a:t>
            </a:r>
            <a:r>
              <a:rPr lang="en-US" sz="4900" b="1" u="sng" dirty="0" smtClean="0"/>
              <a:t>Nueces </a:t>
            </a:r>
            <a:r>
              <a:rPr lang="en-US" sz="4900" b="1" u="sng" dirty="0" smtClean="0"/>
              <a:t>Co, TX</a:t>
            </a:r>
            <a:r>
              <a:rPr lang="en-US" sz="4400" b="1" u="sng" dirty="0" smtClean="0"/>
              <a:t/>
            </a:r>
            <a:br>
              <a:rPr lang="en-US" sz="4400" b="1" u="sng" dirty="0" smtClean="0"/>
            </a:br>
            <a:r>
              <a:rPr lang="en-US" sz="3100" b="1" dirty="0" smtClean="0"/>
              <a:t>Non-Irrigated Practice</a:t>
            </a:r>
            <a:endParaRPr lang="en-US" sz="3100" b="1" dirty="0"/>
          </a:p>
        </p:txBody>
      </p:sp>
      <p:sp>
        <p:nvSpPr>
          <p:cNvPr id="9" name="TextBox 8"/>
          <p:cNvSpPr txBox="1"/>
          <p:nvPr/>
        </p:nvSpPr>
        <p:spPr>
          <a:xfrm>
            <a:off x="228600" y="6019800"/>
            <a:ext cx="7467600" cy="646331"/>
          </a:xfrm>
          <a:prstGeom prst="rect">
            <a:avLst/>
          </a:prstGeom>
          <a:noFill/>
        </p:spPr>
        <p:txBody>
          <a:bodyPr wrap="square" rtlCol="0">
            <a:spAutoFit/>
          </a:bodyPr>
          <a:lstStyle/>
          <a:p>
            <a:r>
              <a:rPr lang="en-US" dirty="0" smtClean="0"/>
              <a:t>* Assumes EU coverage for underlying revenue policy, price election of $0.65, price volatility of 0.15, and APH equal to </a:t>
            </a:r>
            <a:r>
              <a:rPr lang="en-US" dirty="0" smtClean="0"/>
              <a:t>700 pounds.</a:t>
            </a:r>
            <a:endParaRPr lang="en-US" dirty="0"/>
          </a:p>
        </p:txBody>
      </p:sp>
      <p:pic>
        <p:nvPicPr>
          <p:cNvPr id="7" name="Picture 6"/>
          <p:cNvPicPr>
            <a:picLocks noChangeAspect="1"/>
          </p:cNvPicPr>
          <p:nvPr/>
        </p:nvPicPr>
        <p:blipFill>
          <a:blip r:embed="rId3"/>
          <a:stretch>
            <a:fillRect/>
          </a:stretch>
        </p:blipFill>
        <p:spPr>
          <a:xfrm>
            <a:off x="255104" y="1447800"/>
            <a:ext cx="8686800" cy="3913176"/>
          </a:xfrm>
          <a:prstGeom prst="rect">
            <a:avLst/>
          </a:prstGeom>
        </p:spPr>
      </p:pic>
    </p:spTree>
    <p:extLst>
      <p:ext uri="{BB962C8B-B14F-4D97-AF65-F5344CB8AC3E}">
        <p14:creationId xmlns:p14="http://schemas.microsoft.com/office/powerpoint/2010/main" val="311903910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normAutofit/>
          </a:bodyPr>
          <a:lstStyle/>
          <a:p>
            <a:r>
              <a:rPr lang="en-US" b="1" dirty="0" smtClean="0"/>
              <a:t>Supplemental Coverage Option</a:t>
            </a:r>
            <a:endParaRPr lang="en-US" b="1" dirty="0"/>
          </a:p>
        </p:txBody>
      </p:sp>
    </p:spTree>
    <p:extLst>
      <p:ext uri="{BB962C8B-B14F-4D97-AF65-F5344CB8AC3E}">
        <p14:creationId xmlns:p14="http://schemas.microsoft.com/office/powerpoint/2010/main" val="331694396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Supplemental Coverage Option</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a:t>New </a:t>
            </a:r>
            <a:r>
              <a:rPr lang="en-US" dirty="0" smtClean="0"/>
              <a:t>product for upland </a:t>
            </a:r>
            <a:r>
              <a:rPr lang="en-US" dirty="0"/>
              <a:t>cotton </a:t>
            </a:r>
            <a:r>
              <a:rPr lang="en-US" dirty="0" smtClean="0"/>
              <a:t>&amp; other </a:t>
            </a:r>
            <a:r>
              <a:rPr lang="en-US" dirty="0"/>
              <a:t>crops beginning </a:t>
            </a:r>
            <a:r>
              <a:rPr lang="en-US" dirty="0" smtClean="0"/>
              <a:t>in 2015</a:t>
            </a:r>
            <a:endParaRPr lang="en-US" sz="2940" dirty="0"/>
          </a:p>
          <a:p>
            <a:pPr lvl="0"/>
            <a:r>
              <a:rPr lang="en-US" dirty="0" smtClean="0"/>
              <a:t>May </a:t>
            </a:r>
            <a:r>
              <a:rPr lang="en-US" dirty="0"/>
              <a:t>not be purchased on </a:t>
            </a:r>
            <a:r>
              <a:rPr lang="en-US" dirty="0" smtClean="0"/>
              <a:t>cotton acres </a:t>
            </a:r>
            <a:r>
              <a:rPr lang="en-US" dirty="0"/>
              <a:t>covered by </a:t>
            </a:r>
            <a:r>
              <a:rPr lang="en-US" dirty="0" smtClean="0"/>
              <a:t>STAX</a:t>
            </a:r>
          </a:p>
          <a:p>
            <a:pPr lvl="0"/>
            <a:r>
              <a:rPr lang="en-US" dirty="0" smtClean="0"/>
              <a:t>Must purchase underlying insurance policy</a:t>
            </a:r>
            <a:endParaRPr lang="en-US" sz="2520" dirty="0"/>
          </a:p>
          <a:p>
            <a:pPr lvl="1"/>
            <a:r>
              <a:rPr lang="en-US" dirty="0" smtClean="0"/>
              <a:t>Provides </a:t>
            </a:r>
            <a:r>
              <a:rPr lang="en-US" dirty="0"/>
              <a:t>coverage for </a:t>
            </a:r>
            <a:r>
              <a:rPr lang="en-US" dirty="0" smtClean="0"/>
              <a:t>portion </a:t>
            </a:r>
            <a:r>
              <a:rPr lang="en-US" dirty="0"/>
              <a:t>of a producer’s </a:t>
            </a:r>
            <a:r>
              <a:rPr lang="en-US" dirty="0" smtClean="0"/>
              <a:t>deductible</a:t>
            </a:r>
            <a:endParaRPr lang="en-US" sz="2520" dirty="0"/>
          </a:p>
          <a:p>
            <a:pPr lvl="0"/>
            <a:r>
              <a:rPr lang="en-US" dirty="0" smtClean="0"/>
              <a:t>Indemnities triggered on county yield or revenue experience, depending on underlying coverage</a:t>
            </a:r>
            <a:endParaRPr lang="en-US" sz="2940" dirty="0"/>
          </a:p>
        </p:txBody>
      </p:sp>
    </p:spTree>
    <p:extLst>
      <p:ext uri="{BB962C8B-B14F-4D97-AF65-F5344CB8AC3E}">
        <p14:creationId xmlns:p14="http://schemas.microsoft.com/office/powerpoint/2010/main" val="175922850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Additional SCO Features</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SCO </a:t>
            </a:r>
            <a:r>
              <a:rPr lang="en-US" dirty="0"/>
              <a:t>deductible is 14%</a:t>
            </a:r>
            <a:endParaRPr lang="en-US" sz="2940" dirty="0"/>
          </a:p>
          <a:p>
            <a:pPr lvl="1"/>
            <a:r>
              <a:rPr lang="en-US" dirty="0"/>
              <a:t>Indemnities </a:t>
            </a:r>
            <a:r>
              <a:rPr lang="en-US" dirty="0" smtClean="0"/>
              <a:t>triggered </a:t>
            </a:r>
            <a:r>
              <a:rPr lang="en-US" dirty="0"/>
              <a:t>if </a:t>
            </a:r>
            <a:r>
              <a:rPr lang="en-US" dirty="0" smtClean="0"/>
              <a:t>county </a:t>
            </a:r>
            <a:r>
              <a:rPr lang="en-US" dirty="0"/>
              <a:t>yield/revenue falls below 86% of expected yield/revenue</a:t>
            </a:r>
            <a:endParaRPr lang="en-US" sz="2520" dirty="0"/>
          </a:p>
          <a:p>
            <a:pPr lvl="1"/>
            <a:r>
              <a:rPr lang="en-US" dirty="0" smtClean="0"/>
              <a:t>% by </a:t>
            </a:r>
            <a:r>
              <a:rPr lang="en-US" dirty="0"/>
              <a:t>which county yield/revenue falls below 86% determines </a:t>
            </a:r>
            <a:r>
              <a:rPr lang="en-US" dirty="0" smtClean="0"/>
              <a:t>indemnity </a:t>
            </a:r>
            <a:r>
              <a:rPr lang="en-US" dirty="0"/>
              <a:t>that is adjusted </a:t>
            </a:r>
            <a:r>
              <a:rPr lang="en-US" dirty="0" smtClean="0"/>
              <a:t>based </a:t>
            </a:r>
            <a:r>
              <a:rPr lang="en-US" dirty="0"/>
              <a:t>on </a:t>
            </a:r>
            <a:r>
              <a:rPr lang="en-US" dirty="0" smtClean="0"/>
              <a:t>value </a:t>
            </a:r>
            <a:r>
              <a:rPr lang="en-US" dirty="0"/>
              <a:t>of the producer’s individual indemnity</a:t>
            </a:r>
            <a:endParaRPr lang="en-US" sz="2520" dirty="0"/>
          </a:p>
          <a:p>
            <a:pPr lvl="0"/>
            <a:r>
              <a:rPr lang="en-US" dirty="0" smtClean="0"/>
              <a:t>SCO </a:t>
            </a:r>
            <a:r>
              <a:rPr lang="en-US" dirty="0"/>
              <a:t>coverage </a:t>
            </a:r>
            <a:r>
              <a:rPr lang="en-US" dirty="0" smtClean="0"/>
              <a:t>extends </a:t>
            </a:r>
            <a:r>
              <a:rPr lang="en-US" dirty="0"/>
              <a:t>down to the coverage level of the underlying </a:t>
            </a:r>
            <a:r>
              <a:rPr lang="en-US" dirty="0" smtClean="0"/>
              <a:t>policy</a:t>
            </a:r>
          </a:p>
          <a:p>
            <a:pPr lvl="0"/>
            <a:r>
              <a:rPr lang="en-US" dirty="0" smtClean="0"/>
              <a:t>SCO </a:t>
            </a:r>
            <a:r>
              <a:rPr lang="en-US" dirty="0"/>
              <a:t>premium subsidy is 65% </a:t>
            </a:r>
            <a:endParaRPr lang="en-US" dirty="0" smtClean="0"/>
          </a:p>
        </p:txBody>
      </p:sp>
    </p:spTree>
    <p:extLst>
      <p:ext uri="{BB962C8B-B14F-4D97-AF65-F5344CB8AC3E}">
        <p14:creationId xmlns:p14="http://schemas.microsoft.com/office/powerpoint/2010/main" val="175556662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0"/>
            <a:ext cx="8641080" cy="800100"/>
          </a:xfrm>
        </p:spPr>
        <p:txBody>
          <a:bodyPr>
            <a:noAutofit/>
          </a:bodyPr>
          <a:lstStyle/>
          <a:p>
            <a:r>
              <a:rPr lang="en-US" sz="4400" b="1" u="sng" dirty="0" smtClean="0"/>
              <a:t>Considerations for STAX or SCO</a:t>
            </a:r>
            <a:endParaRPr lang="en-US" sz="4400" u="sng"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28704207"/>
              </p:ext>
            </p:extLst>
          </p:nvPr>
        </p:nvGraphicFramePr>
        <p:xfrm>
          <a:off x="251460" y="838200"/>
          <a:ext cx="8641080" cy="5237480"/>
        </p:xfrm>
        <a:graphic>
          <a:graphicData uri="http://schemas.openxmlformats.org/drawingml/2006/table">
            <a:tbl>
              <a:tblPr firstRow="1" bandRow="1">
                <a:tableStyleId>{5C22544A-7EE6-4342-B048-85BDC9FD1C3A}</a:tableStyleId>
              </a:tblPr>
              <a:tblGrid>
                <a:gridCol w="2560320"/>
                <a:gridCol w="3360420"/>
                <a:gridCol w="2720340"/>
              </a:tblGrid>
              <a:tr h="673100">
                <a:tc>
                  <a:txBody>
                    <a:bodyPr/>
                    <a:lstStyle/>
                    <a:p>
                      <a:pPr algn="ctr"/>
                      <a:endParaRPr lang="en-US" sz="2400" dirty="0"/>
                    </a:p>
                  </a:txBody>
                  <a:tcPr/>
                </a:tc>
                <a:tc>
                  <a:txBody>
                    <a:bodyPr/>
                    <a:lstStyle/>
                    <a:p>
                      <a:pPr algn="ctr"/>
                      <a:r>
                        <a:rPr lang="en-US" sz="2400" dirty="0" smtClean="0"/>
                        <a:t>SCO</a:t>
                      </a:r>
                      <a:endParaRPr lang="en-US" sz="2400" dirty="0"/>
                    </a:p>
                  </a:txBody>
                  <a:tcPr anchor="ctr"/>
                </a:tc>
                <a:tc>
                  <a:txBody>
                    <a:bodyPr/>
                    <a:lstStyle/>
                    <a:p>
                      <a:pPr algn="ctr"/>
                      <a:r>
                        <a:rPr lang="en-US" sz="2400" dirty="0" smtClean="0"/>
                        <a:t>STAX</a:t>
                      </a:r>
                      <a:endParaRPr lang="en-US" sz="2400" dirty="0"/>
                    </a:p>
                  </a:txBody>
                  <a:tcPr anchor="ctr"/>
                </a:tc>
              </a:tr>
              <a:tr h="673100">
                <a:tc>
                  <a:txBody>
                    <a:bodyPr/>
                    <a:lstStyle/>
                    <a:p>
                      <a:pPr algn="ctr"/>
                      <a:r>
                        <a:rPr lang="en-US" sz="2200" dirty="0" smtClean="0"/>
                        <a:t>Underlying Coverage Required</a:t>
                      </a:r>
                      <a:endParaRPr lang="en-US" sz="2200" dirty="0"/>
                    </a:p>
                  </a:txBody>
                  <a:tcPr anchor="ctr"/>
                </a:tc>
                <a:tc>
                  <a:txBody>
                    <a:bodyPr/>
                    <a:lstStyle/>
                    <a:p>
                      <a:pPr algn="ctr"/>
                      <a:r>
                        <a:rPr lang="en-US" sz="2200" dirty="0" smtClean="0"/>
                        <a:t>Yes</a:t>
                      </a:r>
                      <a:endParaRPr lang="en-US" sz="2200" dirty="0"/>
                    </a:p>
                  </a:txBody>
                  <a:tcPr anchor="ctr"/>
                </a:tc>
                <a:tc>
                  <a:txBody>
                    <a:bodyPr/>
                    <a:lstStyle/>
                    <a:p>
                      <a:pPr algn="ctr"/>
                      <a:r>
                        <a:rPr lang="en-US" sz="2200" dirty="0" smtClean="0"/>
                        <a:t>No</a:t>
                      </a:r>
                      <a:endParaRPr lang="en-US" sz="2200" dirty="0"/>
                    </a:p>
                  </a:txBody>
                  <a:tcPr anchor="ctr"/>
                </a:tc>
              </a:tr>
              <a:tr h="673100">
                <a:tc>
                  <a:txBody>
                    <a:bodyPr/>
                    <a:lstStyle/>
                    <a:p>
                      <a:pPr algn="ctr"/>
                      <a:r>
                        <a:rPr lang="en-US" sz="2200" dirty="0" smtClean="0"/>
                        <a:t>Area-wide Trigger</a:t>
                      </a:r>
                      <a:endParaRPr lang="en-US" sz="2200" dirty="0"/>
                    </a:p>
                  </a:txBody>
                  <a:tcPr anchor="ctr"/>
                </a:tc>
                <a:tc>
                  <a:txBody>
                    <a:bodyPr/>
                    <a:lstStyle/>
                    <a:p>
                      <a:pPr algn="ctr"/>
                      <a:r>
                        <a:rPr lang="en-US" sz="2200" dirty="0" smtClean="0"/>
                        <a:t>Yes; Yield</a:t>
                      </a:r>
                      <a:r>
                        <a:rPr lang="en-US" sz="2200" baseline="0" dirty="0" smtClean="0"/>
                        <a:t> or Revenue; depending on </a:t>
                      </a:r>
                      <a:r>
                        <a:rPr lang="en-US" sz="2200" baseline="0" dirty="0" err="1" smtClean="0"/>
                        <a:t>ind.</a:t>
                      </a:r>
                      <a:r>
                        <a:rPr lang="en-US" sz="2200" baseline="0" dirty="0" smtClean="0"/>
                        <a:t> policy</a:t>
                      </a:r>
                      <a:endParaRPr lang="en-US" sz="2200" dirty="0"/>
                    </a:p>
                  </a:txBody>
                  <a:tcPr anchor="ctr"/>
                </a:tc>
                <a:tc>
                  <a:txBody>
                    <a:bodyPr/>
                    <a:lstStyle/>
                    <a:p>
                      <a:pPr algn="ctr"/>
                      <a:r>
                        <a:rPr lang="en-US" sz="2200" dirty="0" smtClean="0"/>
                        <a:t>Yes; Revenue</a:t>
                      </a:r>
                      <a:endParaRPr lang="en-US" sz="2200" dirty="0"/>
                    </a:p>
                  </a:txBody>
                  <a:tcPr anchor="ctr"/>
                </a:tc>
              </a:tr>
              <a:tr h="622300">
                <a:tc>
                  <a:txBody>
                    <a:bodyPr/>
                    <a:lstStyle/>
                    <a:p>
                      <a:pPr algn="ctr"/>
                      <a:r>
                        <a:rPr lang="en-US" sz="2200" dirty="0" smtClean="0"/>
                        <a:t>Deductible</a:t>
                      </a:r>
                      <a:endParaRPr lang="en-US" sz="2200" dirty="0"/>
                    </a:p>
                  </a:txBody>
                  <a:tcPr anchor="ctr"/>
                </a:tc>
                <a:tc>
                  <a:txBody>
                    <a:bodyPr/>
                    <a:lstStyle/>
                    <a:p>
                      <a:pPr algn="ctr"/>
                      <a:r>
                        <a:rPr lang="en-US" sz="2200" dirty="0" smtClean="0"/>
                        <a:t>14% fixed</a:t>
                      </a:r>
                      <a:endParaRPr lang="en-US" sz="2200" dirty="0"/>
                    </a:p>
                  </a:txBody>
                  <a:tcPr anchor="ctr"/>
                </a:tc>
                <a:tc>
                  <a:txBody>
                    <a:bodyPr/>
                    <a:lstStyle/>
                    <a:p>
                      <a:pPr algn="ctr"/>
                      <a:r>
                        <a:rPr lang="en-US" sz="2200" dirty="0" smtClean="0"/>
                        <a:t>10% minimum</a:t>
                      </a:r>
                      <a:endParaRPr lang="en-US" sz="2200" dirty="0"/>
                    </a:p>
                  </a:txBody>
                  <a:tcPr anchor="ctr"/>
                </a:tc>
              </a:tr>
              <a:tr h="673100">
                <a:tc>
                  <a:txBody>
                    <a:bodyPr/>
                    <a:lstStyle/>
                    <a:p>
                      <a:pPr algn="ctr"/>
                      <a:r>
                        <a:rPr lang="en-US" sz="2200" dirty="0" smtClean="0"/>
                        <a:t>Coverage Band</a:t>
                      </a:r>
                      <a:endParaRPr lang="en-US" sz="2200" dirty="0"/>
                    </a:p>
                  </a:txBody>
                  <a:tcPr anchor="ctr"/>
                </a:tc>
                <a:tc>
                  <a:txBody>
                    <a:bodyPr/>
                    <a:lstStyle/>
                    <a:p>
                      <a:pPr algn="ctr"/>
                      <a:r>
                        <a:rPr lang="en-US" sz="2200" dirty="0" smtClean="0"/>
                        <a:t>Down to</a:t>
                      </a:r>
                      <a:r>
                        <a:rPr lang="en-US" sz="2200" baseline="0" dirty="0" smtClean="0"/>
                        <a:t> underlying coverage</a:t>
                      </a:r>
                      <a:endParaRPr lang="en-US" sz="2200" dirty="0"/>
                    </a:p>
                  </a:txBody>
                  <a:tcPr anchor="ctr"/>
                </a:tc>
                <a:tc>
                  <a:txBody>
                    <a:bodyPr/>
                    <a:lstStyle/>
                    <a:p>
                      <a:pPr algn="ctr"/>
                      <a:r>
                        <a:rPr lang="en-US" sz="2200" dirty="0" smtClean="0"/>
                        <a:t>Down to 70%</a:t>
                      </a:r>
                      <a:endParaRPr lang="en-US" sz="2200" dirty="0"/>
                    </a:p>
                  </a:txBody>
                  <a:tcPr anchor="ctr"/>
                </a:tc>
              </a:tr>
              <a:tr h="558800">
                <a:tc>
                  <a:txBody>
                    <a:bodyPr/>
                    <a:lstStyle/>
                    <a:p>
                      <a:pPr algn="ctr"/>
                      <a:r>
                        <a:rPr lang="en-US" sz="2200" dirty="0" smtClean="0"/>
                        <a:t>Premium Subsidy</a:t>
                      </a:r>
                      <a:endParaRPr lang="en-US" sz="2200" dirty="0"/>
                    </a:p>
                  </a:txBody>
                  <a:tcPr anchor="ctr"/>
                </a:tc>
                <a:tc>
                  <a:txBody>
                    <a:bodyPr/>
                    <a:lstStyle/>
                    <a:p>
                      <a:pPr algn="ctr"/>
                      <a:r>
                        <a:rPr lang="en-US" sz="2200" dirty="0" smtClean="0"/>
                        <a:t>65%</a:t>
                      </a:r>
                      <a:endParaRPr lang="en-US" sz="2200" dirty="0"/>
                    </a:p>
                  </a:txBody>
                  <a:tcPr anchor="ctr"/>
                </a:tc>
                <a:tc>
                  <a:txBody>
                    <a:bodyPr/>
                    <a:lstStyle/>
                    <a:p>
                      <a:pPr algn="ctr"/>
                      <a:r>
                        <a:rPr lang="en-US" sz="2200" dirty="0" smtClean="0"/>
                        <a:t>80%</a:t>
                      </a:r>
                      <a:endParaRPr lang="en-US" sz="2200" dirty="0"/>
                    </a:p>
                  </a:txBody>
                  <a:tcPr anchor="ctr"/>
                </a:tc>
              </a:tr>
              <a:tr h="673100">
                <a:tc>
                  <a:txBody>
                    <a:bodyPr/>
                    <a:lstStyle/>
                    <a:p>
                      <a:pPr algn="ctr"/>
                      <a:r>
                        <a:rPr lang="en-US" sz="2200" dirty="0" smtClean="0"/>
                        <a:t>Indemnity</a:t>
                      </a:r>
                      <a:endParaRPr lang="en-US" sz="2200" dirty="0"/>
                    </a:p>
                  </a:txBody>
                  <a:tcPr anchor="ctr"/>
                </a:tc>
                <a:tc>
                  <a:txBody>
                    <a:bodyPr/>
                    <a:lstStyle/>
                    <a:p>
                      <a:pPr algn="ctr"/>
                      <a:r>
                        <a:rPr lang="en-US" sz="2200" dirty="0" smtClean="0"/>
                        <a:t>Paid</a:t>
                      </a:r>
                      <a:r>
                        <a:rPr lang="en-US" sz="2200" baseline="0" dirty="0" smtClean="0"/>
                        <a:t> on % of Individual’s deductible</a:t>
                      </a:r>
                      <a:endParaRPr lang="en-US" sz="2200" dirty="0"/>
                    </a:p>
                  </a:txBody>
                  <a:tcPr anchor="ctr"/>
                </a:tc>
                <a:tc>
                  <a:txBody>
                    <a:bodyPr/>
                    <a:lstStyle/>
                    <a:p>
                      <a:pPr algn="ctr"/>
                      <a:r>
                        <a:rPr lang="en-US" sz="2200" dirty="0" smtClean="0"/>
                        <a:t>Paid on county shortfall, adjusted by protection</a:t>
                      </a:r>
                      <a:r>
                        <a:rPr lang="en-US" sz="2200" baseline="0" dirty="0" smtClean="0"/>
                        <a:t> factor</a:t>
                      </a:r>
                      <a:endParaRPr lang="en-US" sz="2200" dirty="0"/>
                    </a:p>
                  </a:txBody>
                  <a:tcPr anchor="ctr"/>
                </a:tc>
              </a:tr>
            </a:tbl>
          </a:graphicData>
        </a:graphic>
      </p:graphicFrame>
    </p:spTree>
    <p:extLst>
      <p:ext uri="{BB962C8B-B14F-4D97-AF65-F5344CB8AC3E}">
        <p14:creationId xmlns:p14="http://schemas.microsoft.com/office/powerpoint/2010/main" val="317314783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76200"/>
            <a:ext cx="8641080" cy="800100"/>
          </a:xfrm>
        </p:spPr>
        <p:txBody>
          <a:bodyPr>
            <a:noAutofit/>
          </a:bodyPr>
          <a:lstStyle/>
          <a:p>
            <a:r>
              <a:rPr lang="en-US" sz="4400" b="1" u="sng" dirty="0" smtClean="0"/>
              <a:t>Key Questions</a:t>
            </a:r>
            <a:endParaRPr lang="en-US" sz="4400" u="sng" dirty="0"/>
          </a:p>
        </p:txBody>
      </p:sp>
      <p:sp>
        <p:nvSpPr>
          <p:cNvPr id="3" name="Content Placeholder 2"/>
          <p:cNvSpPr>
            <a:spLocks noGrp="1"/>
          </p:cNvSpPr>
          <p:nvPr>
            <p:ph idx="1"/>
          </p:nvPr>
        </p:nvSpPr>
        <p:spPr>
          <a:xfrm>
            <a:off x="251461" y="999490"/>
            <a:ext cx="8801100" cy="5172711"/>
          </a:xfrm>
        </p:spPr>
        <p:txBody>
          <a:bodyPr>
            <a:noAutofit/>
          </a:bodyPr>
          <a:lstStyle/>
          <a:p>
            <a:r>
              <a:rPr lang="en-US" sz="3400" dirty="0" smtClean="0"/>
              <a:t>Is your individual APH well above the expected county yield?</a:t>
            </a:r>
          </a:p>
          <a:p>
            <a:endParaRPr lang="en-US" sz="3400" dirty="0"/>
          </a:p>
          <a:p>
            <a:r>
              <a:rPr lang="en-US" sz="3400" dirty="0" smtClean="0"/>
              <a:t>Is your underlying coverage less than 70%?</a:t>
            </a:r>
          </a:p>
          <a:p>
            <a:endParaRPr lang="en-US" sz="3400" dirty="0"/>
          </a:p>
          <a:p>
            <a:r>
              <a:rPr lang="en-US" sz="3400" dirty="0" smtClean="0"/>
              <a:t>Remember that both STAX and SCO trigger off county experience, at 90% &amp; 86%, respectively.</a:t>
            </a:r>
            <a:endParaRPr lang="en-US" sz="2800" dirty="0" smtClean="0"/>
          </a:p>
        </p:txBody>
      </p:sp>
    </p:spTree>
    <p:extLst>
      <p:ext uri="{BB962C8B-B14F-4D97-AF65-F5344CB8AC3E}">
        <p14:creationId xmlns:p14="http://schemas.microsoft.com/office/powerpoint/2010/main" val="266637872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199"/>
            <a:ext cx="9144000" cy="1168968"/>
          </a:xfrm>
        </p:spPr>
        <p:txBody>
          <a:bodyPr>
            <a:noAutofit/>
          </a:bodyPr>
          <a:lstStyle/>
          <a:p>
            <a:r>
              <a:rPr lang="en-US" sz="4400" b="1" u="sng" dirty="0" smtClean="0"/>
              <a:t>Nueces </a:t>
            </a:r>
            <a:r>
              <a:rPr lang="en-US" sz="4400" b="1" u="sng" dirty="0" smtClean="0"/>
              <a:t>Co, TX STAX &amp; SCO*</a:t>
            </a:r>
            <a:br>
              <a:rPr lang="en-US" sz="4400" b="1" u="sng" dirty="0" smtClean="0"/>
            </a:br>
            <a:r>
              <a:rPr lang="en-US" sz="2800" b="1" dirty="0" smtClean="0"/>
              <a:t>Irrigated Practice</a:t>
            </a:r>
            <a:endParaRPr lang="en-US" sz="5400" b="1" dirty="0"/>
          </a:p>
        </p:txBody>
      </p:sp>
      <p:sp>
        <p:nvSpPr>
          <p:cNvPr id="3" name="TextBox 2"/>
          <p:cNvSpPr txBox="1"/>
          <p:nvPr/>
        </p:nvSpPr>
        <p:spPr>
          <a:xfrm>
            <a:off x="228600" y="6120825"/>
            <a:ext cx="7391400" cy="584775"/>
          </a:xfrm>
          <a:prstGeom prst="rect">
            <a:avLst/>
          </a:prstGeom>
          <a:noFill/>
        </p:spPr>
        <p:txBody>
          <a:bodyPr wrap="square" rtlCol="0">
            <a:spAutoFit/>
          </a:bodyPr>
          <a:lstStyle/>
          <a:p>
            <a:r>
              <a:rPr lang="en-US" sz="1600" dirty="0" smtClean="0">
                <a:solidFill>
                  <a:prstClr val="black"/>
                </a:solidFill>
              </a:rPr>
              <a:t>* Premium based price volatility factor of 0.15. Assume producer APH = county expected yield.</a:t>
            </a:r>
            <a:endParaRPr lang="en-US" sz="1600" dirty="0">
              <a:solidFill>
                <a:prstClr val="black"/>
              </a:solidFill>
            </a:endParaRPr>
          </a:p>
        </p:txBody>
      </p:sp>
      <p:pic>
        <p:nvPicPr>
          <p:cNvPr id="8" name="Picture 7"/>
          <p:cNvPicPr>
            <a:picLocks noChangeAspect="1"/>
          </p:cNvPicPr>
          <p:nvPr/>
        </p:nvPicPr>
        <p:blipFill>
          <a:blip r:embed="rId3"/>
          <a:stretch>
            <a:fillRect/>
          </a:stretch>
        </p:blipFill>
        <p:spPr>
          <a:xfrm>
            <a:off x="228600" y="1295048"/>
            <a:ext cx="8686800" cy="4775895"/>
          </a:xfrm>
          <a:prstGeom prst="rect">
            <a:avLst/>
          </a:prstGeom>
        </p:spPr>
      </p:pic>
    </p:spTree>
    <p:extLst>
      <p:ext uri="{BB962C8B-B14F-4D97-AF65-F5344CB8AC3E}">
        <p14:creationId xmlns:p14="http://schemas.microsoft.com/office/powerpoint/2010/main" val="18965008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Basic STAX Concept</a:t>
            </a:r>
            <a:endParaRPr lang="en-US" b="1" dirty="0"/>
          </a:p>
        </p:txBody>
      </p:sp>
    </p:spTree>
    <p:extLst>
      <p:ext uri="{BB962C8B-B14F-4D97-AF65-F5344CB8AC3E}">
        <p14:creationId xmlns:p14="http://schemas.microsoft.com/office/powerpoint/2010/main" val="215349333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199"/>
            <a:ext cx="9144000" cy="1168968"/>
          </a:xfrm>
        </p:spPr>
        <p:txBody>
          <a:bodyPr>
            <a:noAutofit/>
          </a:bodyPr>
          <a:lstStyle/>
          <a:p>
            <a:r>
              <a:rPr lang="en-US" sz="4400" b="1" u="sng" dirty="0" smtClean="0"/>
              <a:t>Nueces </a:t>
            </a:r>
            <a:r>
              <a:rPr lang="en-US" sz="4400" b="1" u="sng" dirty="0" smtClean="0"/>
              <a:t>Co, TX STAX &amp; SCO*</a:t>
            </a:r>
            <a:br>
              <a:rPr lang="en-US" sz="4400" b="1" u="sng" dirty="0" smtClean="0"/>
            </a:br>
            <a:r>
              <a:rPr lang="en-US" sz="2800" b="1" dirty="0" smtClean="0"/>
              <a:t>Non-Irrigated Practice</a:t>
            </a:r>
            <a:endParaRPr lang="en-US" sz="5400" b="1" dirty="0"/>
          </a:p>
        </p:txBody>
      </p:sp>
      <p:sp>
        <p:nvSpPr>
          <p:cNvPr id="6" name="TextBox 5"/>
          <p:cNvSpPr txBox="1"/>
          <p:nvPr/>
        </p:nvSpPr>
        <p:spPr>
          <a:xfrm>
            <a:off x="228600" y="6197025"/>
            <a:ext cx="7391400" cy="338554"/>
          </a:xfrm>
          <a:prstGeom prst="rect">
            <a:avLst/>
          </a:prstGeom>
          <a:noFill/>
        </p:spPr>
        <p:txBody>
          <a:bodyPr wrap="square" rtlCol="0">
            <a:spAutoFit/>
          </a:bodyPr>
          <a:lstStyle/>
          <a:p>
            <a:r>
              <a:rPr lang="en-US" sz="1600" dirty="0" smtClean="0">
                <a:solidFill>
                  <a:prstClr val="black"/>
                </a:solidFill>
              </a:rPr>
              <a:t>* Premium based price volatility factor of 0.15. Assume producer APH = </a:t>
            </a:r>
            <a:r>
              <a:rPr lang="en-US" sz="1600" dirty="0">
                <a:solidFill>
                  <a:prstClr val="black"/>
                </a:solidFill>
              </a:rPr>
              <a:t>7</a:t>
            </a:r>
            <a:r>
              <a:rPr lang="en-US" sz="1600" dirty="0" smtClean="0">
                <a:solidFill>
                  <a:prstClr val="black"/>
                </a:solidFill>
              </a:rPr>
              <a:t>00 pounds.</a:t>
            </a:r>
            <a:endParaRPr lang="en-US" sz="1600" dirty="0">
              <a:solidFill>
                <a:prstClr val="black"/>
              </a:solidFill>
            </a:endParaRPr>
          </a:p>
        </p:txBody>
      </p:sp>
      <p:pic>
        <p:nvPicPr>
          <p:cNvPr id="9" name="Picture 8"/>
          <p:cNvPicPr>
            <a:picLocks noChangeAspect="1"/>
          </p:cNvPicPr>
          <p:nvPr/>
        </p:nvPicPr>
        <p:blipFill>
          <a:blip r:embed="rId3"/>
          <a:stretch>
            <a:fillRect/>
          </a:stretch>
        </p:blipFill>
        <p:spPr>
          <a:xfrm>
            <a:off x="215348" y="1235228"/>
            <a:ext cx="8686800" cy="4726773"/>
          </a:xfrm>
          <a:prstGeom prst="rect">
            <a:avLst/>
          </a:prstGeom>
        </p:spPr>
      </p:pic>
    </p:spTree>
    <p:extLst>
      <p:ext uri="{BB962C8B-B14F-4D97-AF65-F5344CB8AC3E}">
        <p14:creationId xmlns:p14="http://schemas.microsoft.com/office/powerpoint/2010/main" val="24532114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Other Crop Insurance Changes</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sz="3780" dirty="0" smtClean="0"/>
              <a:t>Enhanced </a:t>
            </a:r>
            <a:r>
              <a:rPr lang="en-US" sz="3780" dirty="0"/>
              <a:t>coverage options by enterprise units</a:t>
            </a:r>
          </a:p>
          <a:p>
            <a:pPr lvl="2"/>
            <a:r>
              <a:rPr lang="en-US" sz="2940" dirty="0"/>
              <a:t>Makes permanent </a:t>
            </a:r>
            <a:r>
              <a:rPr lang="en-US" sz="2940" dirty="0" smtClean="0"/>
              <a:t>80% premium subsidy</a:t>
            </a:r>
            <a:endParaRPr lang="en-US" sz="2940" dirty="0"/>
          </a:p>
          <a:p>
            <a:pPr lvl="2"/>
            <a:r>
              <a:rPr lang="en-US" sz="2940" dirty="0"/>
              <a:t>Allows for enterprise unit coverage by irrigated and non-irrigated practices</a:t>
            </a:r>
          </a:p>
          <a:p>
            <a:endParaRPr lang="en-US" sz="3780" dirty="0" smtClean="0"/>
          </a:p>
          <a:p>
            <a:r>
              <a:rPr lang="en-US" sz="3780" dirty="0" smtClean="0"/>
              <a:t>Allows </a:t>
            </a:r>
            <a:r>
              <a:rPr lang="en-US" sz="3780" dirty="0"/>
              <a:t>for different coverage levels by irrigated/non-irrigated practice</a:t>
            </a:r>
          </a:p>
        </p:txBody>
      </p:sp>
    </p:spTree>
    <p:extLst>
      <p:ext uri="{BB962C8B-B14F-4D97-AF65-F5344CB8AC3E}">
        <p14:creationId xmlns:p14="http://schemas.microsoft.com/office/powerpoint/2010/main" val="282624582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Other Crop Insurance Changes</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dirty="0" smtClean="0"/>
              <a:t>Adjustment </a:t>
            </a:r>
            <a:r>
              <a:rPr lang="en-US" dirty="0"/>
              <a:t>in </a:t>
            </a:r>
            <a:r>
              <a:rPr lang="en-US" dirty="0" smtClean="0"/>
              <a:t>APH </a:t>
            </a:r>
            <a:r>
              <a:rPr lang="en-US" dirty="0"/>
              <a:t>insurable yields</a:t>
            </a:r>
          </a:p>
          <a:p>
            <a:pPr lvl="2"/>
            <a:r>
              <a:rPr lang="en-US" dirty="0" smtClean="0"/>
              <a:t>Producer </a:t>
            </a:r>
            <a:r>
              <a:rPr lang="en-US" dirty="0"/>
              <a:t>may </a:t>
            </a:r>
            <a:r>
              <a:rPr lang="en-US" dirty="0" smtClean="0"/>
              <a:t>opt to </a:t>
            </a:r>
            <a:r>
              <a:rPr lang="en-US" dirty="0"/>
              <a:t>exclude any year from </a:t>
            </a:r>
            <a:r>
              <a:rPr lang="en-US" dirty="0" smtClean="0"/>
              <a:t>APH </a:t>
            </a:r>
            <a:r>
              <a:rPr lang="en-US" dirty="0"/>
              <a:t>if </a:t>
            </a:r>
            <a:r>
              <a:rPr lang="en-US" dirty="0" smtClean="0"/>
              <a:t>yield </a:t>
            </a:r>
            <a:r>
              <a:rPr lang="en-US" dirty="0"/>
              <a:t>in </a:t>
            </a:r>
            <a:r>
              <a:rPr lang="en-US" dirty="0" smtClean="0"/>
              <a:t>county </a:t>
            </a:r>
            <a:r>
              <a:rPr lang="en-US" dirty="0"/>
              <a:t>in that year is less than 50% of </a:t>
            </a:r>
            <a:r>
              <a:rPr lang="en-US" dirty="0" smtClean="0"/>
              <a:t>ten-year </a:t>
            </a:r>
            <a:r>
              <a:rPr lang="en-US" dirty="0"/>
              <a:t>county </a:t>
            </a:r>
            <a:r>
              <a:rPr lang="en-US" dirty="0" smtClean="0"/>
              <a:t>average; Also applies </a:t>
            </a:r>
            <a:r>
              <a:rPr lang="en-US" dirty="0"/>
              <a:t>to contiguous counties and allows for the separation of irrigated and non-irrigated </a:t>
            </a:r>
            <a:r>
              <a:rPr lang="en-US" dirty="0" smtClean="0"/>
              <a:t>acres</a:t>
            </a:r>
          </a:p>
          <a:p>
            <a:pPr lvl="2"/>
            <a:r>
              <a:rPr lang="en-US" dirty="0" smtClean="0"/>
              <a:t>More details in December</a:t>
            </a:r>
            <a:endParaRPr lang="en-US" dirty="0"/>
          </a:p>
          <a:p>
            <a:pPr lvl="1"/>
            <a:r>
              <a:rPr lang="en-US" dirty="0" smtClean="0"/>
              <a:t>Peanut revenue coverage</a:t>
            </a:r>
          </a:p>
          <a:p>
            <a:endParaRPr lang="en-US" sz="3200" u="sng" dirty="0" smtClean="0"/>
          </a:p>
          <a:p>
            <a:r>
              <a:rPr lang="en-US" sz="3200" u="sng" dirty="0" smtClean="0"/>
              <a:t>Conservation compliance required for insurance premium subsidy</a:t>
            </a:r>
          </a:p>
          <a:p>
            <a:pPr lvl="1"/>
            <a:r>
              <a:rPr lang="en-US" sz="2780" dirty="0" smtClean="0"/>
              <a:t>Must file AD-1026 by June 1, 2015</a:t>
            </a:r>
          </a:p>
        </p:txBody>
      </p:sp>
    </p:spTree>
    <p:extLst>
      <p:ext uri="{BB962C8B-B14F-4D97-AF65-F5344CB8AC3E}">
        <p14:creationId xmlns:p14="http://schemas.microsoft.com/office/powerpoint/2010/main" val="283874906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Other Farm Bill Issues</a:t>
            </a:r>
            <a:endParaRPr lang="en-US" b="1" dirty="0"/>
          </a:p>
        </p:txBody>
      </p:sp>
    </p:spTree>
    <p:extLst>
      <p:ext uri="{BB962C8B-B14F-4D97-AF65-F5344CB8AC3E}">
        <p14:creationId xmlns:p14="http://schemas.microsoft.com/office/powerpoint/2010/main" val="207570368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 y="0"/>
            <a:ext cx="9117330" cy="788669"/>
          </a:xfrm>
        </p:spPr>
        <p:txBody>
          <a:bodyPr>
            <a:normAutofit/>
          </a:bodyPr>
          <a:lstStyle/>
          <a:p>
            <a:r>
              <a:rPr lang="en-US" sz="4400" b="1" u="sng" dirty="0" smtClean="0"/>
              <a:t>Key Decision Dates</a:t>
            </a:r>
            <a:endParaRPr lang="en-US" sz="4400" b="1" u="sng" dirty="0"/>
          </a:p>
        </p:txBody>
      </p:sp>
      <p:sp>
        <p:nvSpPr>
          <p:cNvPr id="3" name="Content Placeholder 2"/>
          <p:cNvSpPr>
            <a:spLocks noGrp="1"/>
          </p:cNvSpPr>
          <p:nvPr>
            <p:ph idx="1"/>
          </p:nvPr>
        </p:nvSpPr>
        <p:spPr>
          <a:xfrm>
            <a:off x="251460" y="868680"/>
            <a:ext cx="8801100" cy="5680710"/>
          </a:xfrm>
        </p:spPr>
        <p:txBody>
          <a:bodyPr>
            <a:noAutofit/>
          </a:bodyPr>
          <a:lstStyle/>
          <a:p>
            <a:r>
              <a:rPr lang="en-US" sz="3150" dirty="0" smtClean="0"/>
              <a:t>Sep 29, ‘14 – Feb 27, ‘15: Retain or re-allocate covered commodity bases and update payment yield by landowner</a:t>
            </a:r>
          </a:p>
          <a:p>
            <a:r>
              <a:rPr lang="en-US" sz="3150" dirty="0" smtClean="0"/>
              <a:t>Nov 17, ‘14 – Mar 31, ’15: PLC or ARC per farm per covered commodity base by all producers (POA)</a:t>
            </a:r>
          </a:p>
          <a:p>
            <a:r>
              <a:rPr lang="en-US" sz="3150" dirty="0" smtClean="0"/>
              <a:t>April ‘15 – Summer ’15: ‘14 and ‘15 crop annual sign-up</a:t>
            </a:r>
          </a:p>
          <a:p>
            <a:r>
              <a:rPr lang="en-US" sz="3150" dirty="0" smtClean="0"/>
              <a:t>Oct ‘15 – ‘14 PLC/ARC payments due</a:t>
            </a:r>
            <a:endParaRPr lang="en-US" sz="3150" dirty="0"/>
          </a:p>
        </p:txBody>
      </p:sp>
    </p:spTree>
    <p:extLst>
      <p:ext uri="{BB962C8B-B14F-4D97-AF65-F5344CB8AC3E}">
        <p14:creationId xmlns:p14="http://schemas.microsoft.com/office/powerpoint/2010/main" val="419018986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Payment Acres for PLC or ARC-CO</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85</a:t>
            </a:r>
            <a:r>
              <a:rPr lang="en-US" dirty="0"/>
              <a:t>% of </a:t>
            </a:r>
            <a:r>
              <a:rPr lang="en-US" dirty="0" smtClean="0"/>
              <a:t>sum </a:t>
            </a:r>
            <a:r>
              <a:rPr lang="en-US" dirty="0"/>
              <a:t>of base acres for each covered commodity and any generic base </a:t>
            </a:r>
            <a:r>
              <a:rPr lang="en-US" dirty="0" smtClean="0"/>
              <a:t>attributed to </a:t>
            </a:r>
            <a:r>
              <a:rPr lang="en-US" dirty="0"/>
              <a:t>the covered </a:t>
            </a:r>
            <a:r>
              <a:rPr lang="en-US" dirty="0" smtClean="0"/>
              <a:t>commodity</a:t>
            </a:r>
            <a:endParaRPr lang="en-US" sz="2940" dirty="0"/>
          </a:p>
          <a:p>
            <a:pPr lvl="0"/>
            <a:endParaRPr lang="en-US" dirty="0" smtClean="0"/>
          </a:p>
          <a:p>
            <a:pPr lvl="0"/>
            <a:r>
              <a:rPr lang="en-US" dirty="0" smtClean="0"/>
              <a:t>When </a:t>
            </a:r>
            <a:r>
              <a:rPr lang="en-US" dirty="0"/>
              <a:t>generic acres </a:t>
            </a:r>
            <a:r>
              <a:rPr lang="en-US" dirty="0" smtClean="0"/>
              <a:t>planted </a:t>
            </a:r>
            <a:r>
              <a:rPr lang="en-US" dirty="0"/>
              <a:t>to one or more covered commodities, </a:t>
            </a:r>
            <a:r>
              <a:rPr lang="en-US" dirty="0" smtClean="0"/>
              <a:t>special </a:t>
            </a:r>
            <a:r>
              <a:rPr lang="en-US" dirty="0"/>
              <a:t>rules for calculating total payment </a:t>
            </a:r>
            <a:r>
              <a:rPr lang="en-US" dirty="0" smtClean="0"/>
              <a:t>acres</a:t>
            </a:r>
            <a:endParaRPr lang="en-US" sz="2940" dirty="0"/>
          </a:p>
        </p:txBody>
      </p:sp>
    </p:spTree>
    <p:extLst>
      <p:ext uri="{BB962C8B-B14F-4D97-AF65-F5344CB8AC3E}">
        <p14:creationId xmlns:p14="http://schemas.microsoft.com/office/powerpoint/2010/main" val="329274276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sz="4400" b="1" u="sng" dirty="0" smtClean="0"/>
              <a:t>Understanding Generic Base</a:t>
            </a:r>
            <a:endParaRPr lang="en-US" sz="4400" b="1" u="sng" dirty="0"/>
          </a:p>
        </p:txBody>
      </p:sp>
      <p:sp>
        <p:nvSpPr>
          <p:cNvPr id="3" name="Content Placeholder 2"/>
          <p:cNvSpPr>
            <a:spLocks noGrp="1"/>
          </p:cNvSpPr>
          <p:nvPr>
            <p:ph idx="1"/>
          </p:nvPr>
        </p:nvSpPr>
        <p:spPr>
          <a:xfrm>
            <a:off x="454572" y="1066800"/>
            <a:ext cx="8229600" cy="5257800"/>
          </a:xfrm>
        </p:spPr>
        <p:txBody>
          <a:bodyPr>
            <a:normAutofit/>
          </a:bodyPr>
          <a:lstStyle/>
          <a:p>
            <a:r>
              <a:rPr lang="en-US" sz="3600" dirty="0" smtClean="0"/>
              <a:t>Did the farm have cotton base in 2013?</a:t>
            </a:r>
          </a:p>
          <a:p>
            <a:pPr lvl="1"/>
            <a:r>
              <a:rPr lang="en-US" sz="3200" dirty="0" smtClean="0"/>
              <a:t>If yes, then those base acres became generic base in 2014 through 2018.</a:t>
            </a:r>
          </a:p>
          <a:p>
            <a:r>
              <a:rPr lang="en-US" sz="3620" dirty="0" smtClean="0"/>
              <a:t>Are there (or will there be) covered commodities (grains, oilseeds, rice, peanuts) planted on the farm in ‘14-18?</a:t>
            </a:r>
          </a:p>
          <a:p>
            <a:pPr lvl="1"/>
            <a:r>
              <a:rPr lang="en-US" sz="3200" dirty="0" smtClean="0"/>
              <a:t>If yes, then all or a portion of generic base acres eligible to receive PLC/ARC payments in that year.</a:t>
            </a:r>
            <a:endParaRPr lang="en-US" sz="3200" dirty="0"/>
          </a:p>
        </p:txBody>
      </p:sp>
    </p:spTree>
    <p:extLst>
      <p:ext uri="{BB962C8B-B14F-4D97-AF65-F5344CB8AC3E}">
        <p14:creationId xmlns:p14="http://schemas.microsoft.com/office/powerpoint/2010/main" val="300332387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Attributing Generic Base</a:t>
            </a:r>
            <a:endParaRPr lang="en-US" sz="44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54987046"/>
              </p:ext>
            </p:extLst>
          </p:nvPr>
        </p:nvGraphicFramePr>
        <p:xfrm>
          <a:off x="457200" y="914400"/>
          <a:ext cx="8001001" cy="4863685"/>
        </p:xfrm>
        <a:graphic>
          <a:graphicData uri="http://schemas.openxmlformats.org/drawingml/2006/table">
            <a:tbl>
              <a:tblPr firstRow="1" bandRow="1">
                <a:tableStyleId>{5C22544A-7EE6-4342-B048-85BDC9FD1C3A}</a:tableStyleId>
              </a:tblPr>
              <a:tblGrid>
                <a:gridCol w="4419600"/>
                <a:gridCol w="1219200"/>
                <a:gridCol w="1219200"/>
                <a:gridCol w="1143001"/>
              </a:tblGrid>
              <a:tr h="575652">
                <a:tc>
                  <a:txBody>
                    <a:bodyPr/>
                    <a:lstStyle/>
                    <a:p>
                      <a:r>
                        <a:rPr lang="en-US" sz="2000" dirty="0" smtClean="0"/>
                        <a:t>2015 Base</a:t>
                      </a:r>
                      <a:endParaRPr lang="en-US" sz="2000" dirty="0"/>
                    </a:p>
                  </a:txBody>
                  <a:tcPr anchor="ctr"/>
                </a:tc>
                <a:tc>
                  <a:txBody>
                    <a:bodyPr/>
                    <a:lstStyle/>
                    <a:p>
                      <a:pPr algn="ctr"/>
                      <a:r>
                        <a:rPr lang="en-US" sz="2000" dirty="0" smtClean="0"/>
                        <a:t>Generic</a:t>
                      </a:r>
                      <a:endParaRPr lang="en-US" sz="2000" dirty="0"/>
                    </a:p>
                  </a:txBody>
                  <a:tcPr anchor="ctr"/>
                </a:tc>
                <a:tc>
                  <a:txBody>
                    <a:bodyPr/>
                    <a:lstStyle/>
                    <a:p>
                      <a:pPr algn="ctr"/>
                      <a:r>
                        <a:rPr lang="en-US" sz="2000" dirty="0" smtClean="0"/>
                        <a:t>Wheat</a:t>
                      </a:r>
                      <a:endParaRPr lang="en-US" sz="2000" dirty="0"/>
                    </a:p>
                  </a:txBody>
                  <a:tcPr anchor="ctr"/>
                </a:tc>
                <a:tc>
                  <a:txBody>
                    <a:bodyPr/>
                    <a:lstStyle/>
                    <a:p>
                      <a:pPr algn="ctr"/>
                      <a:r>
                        <a:rPr lang="en-US" sz="2000" dirty="0" smtClean="0"/>
                        <a:t>Total</a:t>
                      </a:r>
                      <a:endParaRPr lang="en-US" sz="2000" dirty="0"/>
                    </a:p>
                  </a:txBody>
                  <a:tcPr anchor="ctr"/>
                </a:tc>
              </a:tr>
              <a:tr h="491148">
                <a:tc>
                  <a:txBody>
                    <a:bodyPr/>
                    <a:lstStyle/>
                    <a:p>
                      <a:r>
                        <a:rPr lang="en-US" sz="2000" dirty="0" smtClean="0"/>
                        <a:t># of Base Acres</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200</a:t>
                      </a:r>
                      <a:endParaRPr lang="en-US" sz="2000" dirty="0"/>
                    </a:p>
                  </a:txBody>
                  <a:tcPr anchor="ctr"/>
                </a:tc>
              </a:tr>
              <a:tr h="595212">
                <a:tc>
                  <a:txBody>
                    <a:bodyPr/>
                    <a:lstStyle/>
                    <a:p>
                      <a:r>
                        <a:rPr lang="en-US" sz="2000" b="1" dirty="0" smtClean="0">
                          <a:solidFill>
                            <a:schemeClr val="bg1"/>
                          </a:solidFill>
                        </a:rPr>
                        <a:t>2015 Planted</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Cotton</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Wheat</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Total</a:t>
                      </a:r>
                      <a:endParaRPr lang="en-US" sz="2000" b="1" dirty="0">
                        <a:solidFill>
                          <a:schemeClr val="bg1"/>
                        </a:solidFill>
                      </a:endParaRPr>
                    </a:p>
                  </a:txBody>
                  <a:tcPr anchor="ctr">
                    <a:solidFill>
                      <a:schemeClr val="accent1"/>
                    </a:solidFill>
                  </a:tcPr>
                </a:tc>
              </a:tr>
              <a:tr h="485806">
                <a:tc>
                  <a:txBody>
                    <a:bodyPr/>
                    <a:lstStyle/>
                    <a:p>
                      <a:r>
                        <a:rPr lang="en-US" sz="2000" dirty="0" smtClean="0"/>
                        <a:t># of Planted Acres</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200</a:t>
                      </a:r>
                      <a:endParaRPr lang="en-US" sz="2000" dirty="0"/>
                    </a:p>
                  </a:txBody>
                  <a:tcPr anchor="ctr"/>
                </a:tc>
              </a:tr>
              <a:tr h="756407">
                <a:tc>
                  <a:txBody>
                    <a:bodyPr/>
                    <a:lstStyle/>
                    <a:p>
                      <a:r>
                        <a:rPr lang="en-US" sz="2000" baseline="0" dirty="0" smtClean="0"/>
                        <a:t>(Individual Covered Commodity Planted) as % of (Total Covered Commodity Planted)</a:t>
                      </a:r>
                      <a:endParaRPr lang="en-US" sz="2000" dirty="0"/>
                    </a:p>
                  </a:txBody>
                  <a:tcPr anchor="ctr"/>
                </a:tc>
                <a:tc>
                  <a:txBody>
                    <a:bodyPr/>
                    <a:lstStyle/>
                    <a:p>
                      <a:pPr algn="ctr"/>
                      <a:endParaRPr lang="en-US" sz="2000" dirty="0"/>
                    </a:p>
                  </a:txBody>
                  <a:tcPr anchor="ctr"/>
                </a:tc>
                <a:tc>
                  <a:txBody>
                    <a:bodyPr/>
                    <a:lstStyle/>
                    <a:p>
                      <a:pPr algn="ctr"/>
                      <a:r>
                        <a:rPr lang="en-US" sz="2000" dirty="0" smtClean="0"/>
                        <a:t>100/100</a:t>
                      </a:r>
                    </a:p>
                    <a:p>
                      <a:pPr algn="ctr"/>
                      <a:r>
                        <a:rPr lang="en-US" sz="2000" dirty="0" smtClean="0"/>
                        <a:t>= 100%</a:t>
                      </a:r>
                      <a:endParaRPr lang="en-US" sz="2000" dirty="0"/>
                    </a:p>
                  </a:txBody>
                  <a:tcPr anchor="ctr"/>
                </a:tc>
                <a:tc>
                  <a:txBody>
                    <a:bodyPr/>
                    <a:lstStyle/>
                    <a:p>
                      <a:pPr algn="ctr"/>
                      <a:endParaRPr lang="en-US" sz="2000" dirty="0"/>
                    </a:p>
                  </a:txBody>
                  <a:tcPr anchor="ctr"/>
                </a:tc>
              </a:tr>
              <a:tr h="600975">
                <a:tc>
                  <a:txBody>
                    <a:bodyPr/>
                    <a:lstStyle/>
                    <a:p>
                      <a:r>
                        <a:rPr lang="en-US" sz="2000" b="0" dirty="0" smtClean="0"/>
                        <a:t>Generic</a:t>
                      </a:r>
                      <a:r>
                        <a:rPr lang="en-US" sz="2000" b="0" baseline="0" dirty="0" smtClean="0"/>
                        <a:t> Base Attributed</a:t>
                      </a:r>
                      <a:endParaRPr lang="en-US" sz="2000" b="0" dirty="0"/>
                    </a:p>
                  </a:txBody>
                  <a:tcPr anchor="ctr"/>
                </a:tc>
                <a:tc>
                  <a:txBody>
                    <a:bodyPr/>
                    <a:lstStyle/>
                    <a:p>
                      <a:pPr algn="ctr"/>
                      <a:endParaRPr lang="en-US" sz="2000" b="0" dirty="0"/>
                    </a:p>
                  </a:txBody>
                  <a:tcPr anchor="ctr"/>
                </a:tc>
                <a:tc>
                  <a:txBody>
                    <a:bodyPr/>
                    <a:lstStyle/>
                    <a:p>
                      <a:pPr algn="ctr"/>
                      <a:r>
                        <a:rPr lang="en-US" sz="2000" b="0" dirty="0" smtClean="0"/>
                        <a:t>100</a:t>
                      </a:r>
                      <a:endParaRPr lang="en-US" sz="2000" b="0" dirty="0"/>
                    </a:p>
                  </a:txBody>
                  <a:tcPr anchor="ctr"/>
                </a:tc>
                <a:tc>
                  <a:txBody>
                    <a:bodyPr/>
                    <a:lstStyle/>
                    <a:p>
                      <a:pPr algn="ctr"/>
                      <a:endParaRPr lang="en-US" sz="2000" b="0" dirty="0"/>
                    </a:p>
                  </a:txBody>
                  <a:tcPr anchor="ctr"/>
                </a:tc>
              </a:tr>
              <a:tr h="533400">
                <a:tc>
                  <a:txBody>
                    <a:bodyPr/>
                    <a:lstStyle/>
                    <a:p>
                      <a:r>
                        <a:rPr lang="en-US" sz="2000" b="1" dirty="0" smtClean="0"/>
                        <a:t>2015 Effective Base</a:t>
                      </a:r>
                      <a:r>
                        <a:rPr lang="en-US" sz="2000" b="1" baseline="0" dirty="0" smtClean="0"/>
                        <a:t> for PLC/ARC</a:t>
                      </a:r>
                      <a:endParaRPr lang="en-US" sz="2000" b="1" dirty="0"/>
                    </a:p>
                  </a:txBody>
                  <a:tcPr anchor="ctr"/>
                </a:tc>
                <a:tc>
                  <a:txBody>
                    <a:bodyPr/>
                    <a:lstStyle/>
                    <a:p>
                      <a:pPr algn="ctr"/>
                      <a:endParaRPr lang="en-US" sz="2000" b="1" dirty="0"/>
                    </a:p>
                  </a:txBody>
                  <a:tcPr anchor="ctr"/>
                </a:tc>
                <a:tc>
                  <a:txBody>
                    <a:bodyPr/>
                    <a:lstStyle/>
                    <a:p>
                      <a:pPr algn="ctr"/>
                      <a:r>
                        <a:rPr lang="en-US" sz="2000" b="1" dirty="0" smtClean="0"/>
                        <a:t>200</a:t>
                      </a:r>
                      <a:endParaRPr lang="en-US" sz="2000" b="1" dirty="0"/>
                    </a:p>
                  </a:txBody>
                  <a:tcPr anchor="ctr"/>
                </a:tc>
                <a:tc>
                  <a:txBody>
                    <a:bodyPr/>
                    <a:lstStyle/>
                    <a:p>
                      <a:pPr algn="ctr"/>
                      <a:r>
                        <a:rPr lang="en-US" sz="2000" b="1" dirty="0" smtClean="0"/>
                        <a:t>200</a:t>
                      </a:r>
                      <a:endParaRPr lang="en-US" sz="2000" b="1" dirty="0"/>
                    </a:p>
                  </a:txBody>
                  <a:tcPr anchor="ctr"/>
                </a:tc>
              </a:tr>
              <a:tr h="575652">
                <a:tc>
                  <a:txBody>
                    <a:bodyPr/>
                    <a:lstStyle/>
                    <a:p>
                      <a:r>
                        <a:rPr lang="en-US" sz="2000" b="1" dirty="0" smtClean="0"/>
                        <a:t>2015</a:t>
                      </a:r>
                      <a:r>
                        <a:rPr lang="en-US" sz="2000" b="1" baseline="0" dirty="0" smtClean="0"/>
                        <a:t> Payment Acres for PLC/ARC</a:t>
                      </a:r>
                      <a:endParaRPr lang="en-US" sz="2000" b="1" dirty="0"/>
                    </a:p>
                  </a:txBody>
                  <a:tcPr anchor="ctr"/>
                </a:tc>
                <a:tc>
                  <a:txBody>
                    <a:bodyPr/>
                    <a:lstStyle/>
                    <a:p>
                      <a:pPr algn="ctr"/>
                      <a:r>
                        <a:rPr lang="en-US" sz="2000" b="1" dirty="0" smtClean="0"/>
                        <a:t>0</a:t>
                      </a:r>
                      <a:endParaRPr lang="en-US" sz="2000" b="1" dirty="0"/>
                    </a:p>
                  </a:txBody>
                  <a:tcPr anchor="ctr"/>
                </a:tc>
                <a:tc>
                  <a:txBody>
                    <a:bodyPr/>
                    <a:lstStyle/>
                    <a:p>
                      <a:pPr algn="ctr"/>
                      <a:r>
                        <a:rPr lang="en-US" sz="2000" b="1" dirty="0" smtClean="0"/>
                        <a:t>85%*200</a:t>
                      </a:r>
                    </a:p>
                  </a:txBody>
                  <a:tcPr anchor="ctr"/>
                </a:tc>
                <a:tc>
                  <a:txBody>
                    <a:bodyPr/>
                    <a:lstStyle/>
                    <a:p>
                      <a:pPr algn="ctr"/>
                      <a:r>
                        <a:rPr lang="en-US" sz="2000" b="1" dirty="0" smtClean="0"/>
                        <a:t>170</a:t>
                      </a:r>
                      <a:endParaRPr lang="en-US" sz="2000" b="1" dirty="0"/>
                    </a:p>
                  </a:txBody>
                  <a:tcPr anchor="ctr"/>
                </a:tc>
              </a:tr>
            </a:tbl>
          </a:graphicData>
        </a:graphic>
      </p:graphicFrame>
    </p:spTree>
    <p:extLst>
      <p:ext uri="{BB962C8B-B14F-4D97-AF65-F5344CB8AC3E}">
        <p14:creationId xmlns:p14="http://schemas.microsoft.com/office/powerpoint/2010/main" val="63602301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Upland Cotton Marketing Loan</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sz="3200" dirty="0" smtClean="0"/>
              <a:t>Loan </a:t>
            </a:r>
            <a:r>
              <a:rPr lang="en-US" sz="3200" dirty="0"/>
              <a:t>rate </a:t>
            </a:r>
            <a:r>
              <a:rPr lang="en-US" sz="3200" dirty="0" smtClean="0"/>
              <a:t>set </a:t>
            </a:r>
            <a:r>
              <a:rPr lang="en-US" sz="3200" dirty="0"/>
              <a:t>by formula using </a:t>
            </a:r>
            <a:r>
              <a:rPr lang="en-US" sz="3200" dirty="0" smtClean="0"/>
              <a:t>average </a:t>
            </a:r>
            <a:r>
              <a:rPr lang="en-US" sz="3200" dirty="0"/>
              <a:t>of </a:t>
            </a:r>
            <a:r>
              <a:rPr lang="en-US" sz="3200" dirty="0" smtClean="0"/>
              <a:t>AWP </a:t>
            </a:r>
            <a:r>
              <a:rPr lang="en-US" sz="3200" dirty="0"/>
              <a:t>for </a:t>
            </a:r>
            <a:r>
              <a:rPr lang="en-US" sz="3200" dirty="0" smtClean="0"/>
              <a:t>2 </a:t>
            </a:r>
            <a:r>
              <a:rPr lang="en-US" sz="3200" dirty="0"/>
              <a:t>most recently completed marketing years, </a:t>
            </a:r>
            <a:r>
              <a:rPr lang="en-US" sz="3200" dirty="0" smtClean="0"/>
              <a:t>as </a:t>
            </a:r>
            <a:r>
              <a:rPr lang="en-US" sz="3200" dirty="0"/>
              <a:t>of </a:t>
            </a:r>
            <a:r>
              <a:rPr lang="en-US" sz="3200" dirty="0" smtClean="0"/>
              <a:t>Oct </a:t>
            </a:r>
            <a:r>
              <a:rPr lang="en-US" sz="3200" dirty="0"/>
              <a:t>1 in </a:t>
            </a:r>
            <a:r>
              <a:rPr lang="en-US" sz="3200" dirty="0" smtClean="0"/>
              <a:t>year </a:t>
            </a:r>
            <a:r>
              <a:rPr lang="en-US" sz="3200" dirty="0"/>
              <a:t>prior to </a:t>
            </a:r>
            <a:r>
              <a:rPr lang="en-US" sz="3200" dirty="0" smtClean="0"/>
              <a:t>planting</a:t>
            </a:r>
          </a:p>
          <a:p>
            <a:pPr lvl="1"/>
            <a:r>
              <a:rPr lang="en-US" sz="3200" dirty="0" smtClean="0"/>
              <a:t>Loan rate does not change during marketing year</a:t>
            </a:r>
            <a:endParaRPr lang="en-US" sz="3200" dirty="0"/>
          </a:p>
          <a:p>
            <a:pPr lvl="0"/>
            <a:r>
              <a:rPr lang="en-US" sz="3200" dirty="0"/>
              <a:t>Loan rate for base quality </a:t>
            </a:r>
            <a:r>
              <a:rPr lang="en-US" sz="3200" dirty="0" smtClean="0"/>
              <a:t>not less </a:t>
            </a:r>
            <a:r>
              <a:rPr lang="en-US" sz="3200" dirty="0"/>
              <a:t>than 45 </a:t>
            </a:r>
            <a:r>
              <a:rPr lang="en-US" sz="3200" dirty="0" smtClean="0"/>
              <a:t>cents </a:t>
            </a:r>
            <a:r>
              <a:rPr lang="en-US" sz="3200" dirty="0"/>
              <a:t>or greater than 52 </a:t>
            </a:r>
            <a:r>
              <a:rPr lang="en-US" sz="3200" dirty="0" smtClean="0"/>
              <a:t>cents</a:t>
            </a:r>
          </a:p>
          <a:p>
            <a:pPr lvl="0"/>
            <a:r>
              <a:rPr lang="en-US" sz="3200" dirty="0" smtClean="0"/>
              <a:t>For 2015, base loan rate set at 52 cents</a:t>
            </a:r>
          </a:p>
          <a:p>
            <a:pPr lvl="0"/>
            <a:r>
              <a:rPr lang="en-US" sz="3200" dirty="0" smtClean="0"/>
              <a:t>MLGs &amp; LDPs now subject to payment limit</a:t>
            </a:r>
            <a:endParaRPr lang="en-US" sz="3200" dirty="0"/>
          </a:p>
        </p:txBody>
      </p:sp>
    </p:spTree>
    <p:extLst>
      <p:ext uri="{BB962C8B-B14F-4D97-AF65-F5344CB8AC3E}">
        <p14:creationId xmlns:p14="http://schemas.microsoft.com/office/powerpoint/2010/main" val="126910248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4400" b="1" u="sng" dirty="0" smtClean="0"/>
              <a:t>Payment Limits</a:t>
            </a:r>
            <a:endParaRPr lang="en-US" sz="4400" b="1" u="sng" dirty="0"/>
          </a:p>
        </p:txBody>
      </p:sp>
      <p:sp>
        <p:nvSpPr>
          <p:cNvPr id="3" name="Content Placeholder 2"/>
          <p:cNvSpPr>
            <a:spLocks noGrp="1"/>
          </p:cNvSpPr>
          <p:nvPr>
            <p:ph idx="1"/>
          </p:nvPr>
        </p:nvSpPr>
        <p:spPr>
          <a:xfrm>
            <a:off x="457200" y="1066800"/>
            <a:ext cx="8534400" cy="4572000"/>
          </a:xfrm>
        </p:spPr>
        <p:txBody>
          <a:bodyPr>
            <a:noAutofit/>
          </a:bodyPr>
          <a:lstStyle/>
          <a:p>
            <a:r>
              <a:rPr lang="en-US" sz="3200" dirty="0" smtClean="0"/>
              <a:t>$125K limit/entity for PLC, ARC, MLG, LDP</a:t>
            </a:r>
          </a:p>
          <a:p>
            <a:pPr lvl="1"/>
            <a:r>
              <a:rPr lang="en-US" sz="2800" dirty="0" smtClean="0"/>
              <a:t>Separate limit for peanuts</a:t>
            </a:r>
          </a:p>
          <a:p>
            <a:pPr lvl="1"/>
            <a:r>
              <a:rPr lang="en-US" sz="2800" dirty="0" smtClean="0"/>
              <a:t>Does not apply to eligibility for crop insurance premium subsidies</a:t>
            </a:r>
          </a:p>
          <a:p>
            <a:r>
              <a:rPr lang="en-US" sz="3200" dirty="0" smtClean="0"/>
              <a:t>USDA developing interim and longer-term process for applying MLG/LDP to payment limit</a:t>
            </a:r>
          </a:p>
          <a:p>
            <a:r>
              <a:rPr lang="en-US" sz="3200" dirty="0" smtClean="0"/>
              <a:t>Coops or producer responsible for overpayment </a:t>
            </a:r>
          </a:p>
          <a:p>
            <a:r>
              <a:rPr lang="en-US" sz="3200" dirty="0" smtClean="0"/>
              <a:t>NCC Briefing Paper included in handout</a:t>
            </a:r>
            <a:endParaRPr lang="en-US" sz="3200" dirty="0"/>
          </a:p>
        </p:txBody>
      </p:sp>
    </p:spTree>
    <p:extLst>
      <p:ext uri="{BB962C8B-B14F-4D97-AF65-F5344CB8AC3E}">
        <p14:creationId xmlns:p14="http://schemas.microsoft.com/office/powerpoint/2010/main" val="30038699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Stacked Revenue Protection Plan</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STAX – new revenue </a:t>
            </a:r>
            <a:r>
              <a:rPr lang="en-US" sz="3200" dirty="0"/>
              <a:t>insurance product available </a:t>
            </a:r>
            <a:r>
              <a:rPr lang="en-US" sz="3200" dirty="0" smtClean="0"/>
              <a:t>in 2015 for </a:t>
            </a:r>
            <a:r>
              <a:rPr lang="en-US" sz="3200" dirty="0"/>
              <a:t>purchase on all acres planted to upland </a:t>
            </a:r>
            <a:r>
              <a:rPr lang="en-US" sz="3200" dirty="0" smtClean="0"/>
              <a:t>cotton; administered </a:t>
            </a:r>
            <a:r>
              <a:rPr lang="en-US" sz="3200" dirty="0"/>
              <a:t>by USDA’s </a:t>
            </a:r>
            <a:r>
              <a:rPr lang="en-US" sz="3200" dirty="0" smtClean="0"/>
              <a:t>RMA</a:t>
            </a:r>
            <a:endParaRPr lang="en-US" sz="3200" dirty="0"/>
          </a:p>
          <a:p>
            <a:pPr lvl="0"/>
            <a:r>
              <a:rPr lang="en-US" sz="3200" dirty="0" smtClean="0"/>
              <a:t>Indemnities triggered </a:t>
            </a:r>
            <a:r>
              <a:rPr lang="en-US" sz="3200" dirty="0"/>
              <a:t>by revenue experience at </a:t>
            </a:r>
            <a:r>
              <a:rPr lang="en-US" sz="3200" dirty="0" smtClean="0"/>
              <a:t>county </a:t>
            </a:r>
            <a:r>
              <a:rPr lang="en-US" sz="3200" dirty="0"/>
              <a:t>level (or combined counties if necessary for actuarially sound product); STAX indemnities </a:t>
            </a:r>
            <a:r>
              <a:rPr lang="en-US" sz="3200" b="1" dirty="0" smtClean="0"/>
              <a:t>NOT</a:t>
            </a:r>
            <a:r>
              <a:rPr lang="en-US" sz="3200" dirty="0" smtClean="0"/>
              <a:t> </a:t>
            </a:r>
            <a:r>
              <a:rPr lang="en-US" sz="3200" dirty="0"/>
              <a:t>based on individual </a:t>
            </a:r>
            <a:r>
              <a:rPr lang="en-US" sz="3200" dirty="0" smtClean="0"/>
              <a:t>experience</a:t>
            </a:r>
          </a:p>
          <a:p>
            <a:pPr lvl="0"/>
            <a:r>
              <a:rPr lang="en-US" sz="3200" dirty="0" smtClean="0"/>
              <a:t>Offered by irrigated/non-irrigated practice to greatest extent possible</a:t>
            </a:r>
            <a:endParaRPr lang="en-US" sz="3200" dirty="0"/>
          </a:p>
        </p:txBody>
      </p:sp>
    </p:spTree>
    <p:extLst>
      <p:ext uri="{BB962C8B-B14F-4D97-AF65-F5344CB8AC3E}">
        <p14:creationId xmlns:p14="http://schemas.microsoft.com/office/powerpoint/2010/main" val="24495669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AGI Means Test	</a:t>
            </a:r>
            <a:endParaRPr lang="en-US" sz="4400" b="1" u="sng" dirty="0"/>
          </a:p>
        </p:txBody>
      </p:sp>
      <p:sp>
        <p:nvSpPr>
          <p:cNvPr id="3" name="Content Placeholder 2"/>
          <p:cNvSpPr>
            <a:spLocks noGrp="1"/>
          </p:cNvSpPr>
          <p:nvPr>
            <p:ph idx="1"/>
          </p:nvPr>
        </p:nvSpPr>
        <p:spPr>
          <a:xfrm>
            <a:off x="251460" y="868680"/>
            <a:ext cx="8801100" cy="5680710"/>
          </a:xfrm>
        </p:spPr>
        <p:txBody>
          <a:bodyPr>
            <a:noAutofit/>
          </a:bodyPr>
          <a:lstStyle/>
          <a:p>
            <a:r>
              <a:rPr lang="en-US" sz="3200" dirty="0" smtClean="0"/>
              <a:t>If 3-yr </a:t>
            </a:r>
            <a:r>
              <a:rPr lang="en-US" sz="3200" dirty="0" err="1" smtClean="0"/>
              <a:t>avg</a:t>
            </a:r>
            <a:r>
              <a:rPr lang="en-US" sz="3200" dirty="0" smtClean="0"/>
              <a:t> AGI &gt; $900K, then ineligible for PLC, ARC, MLG and LDP</a:t>
            </a:r>
          </a:p>
          <a:p>
            <a:r>
              <a:rPr lang="en-US" sz="3200" dirty="0" smtClean="0"/>
              <a:t>New procedure for AGI certification/verification</a:t>
            </a:r>
          </a:p>
          <a:p>
            <a:pPr lvl="1"/>
            <a:r>
              <a:rPr lang="en-US" sz="2800" dirty="0" smtClean="0"/>
              <a:t>Producer must file CCC-941</a:t>
            </a:r>
          </a:p>
          <a:p>
            <a:pPr lvl="1"/>
            <a:r>
              <a:rPr lang="en-US" sz="2800" dirty="0" smtClean="0"/>
              <a:t>IRS will verify eligibility</a:t>
            </a:r>
          </a:p>
          <a:p>
            <a:pPr lvl="1"/>
            <a:r>
              <a:rPr lang="en-US" sz="2800" dirty="0" smtClean="0"/>
              <a:t>Coops and LSAs can redeem loans at AWP w/o verifying certification/verification</a:t>
            </a:r>
          </a:p>
          <a:p>
            <a:pPr lvl="1"/>
            <a:r>
              <a:rPr lang="en-US" sz="2800" dirty="0" smtClean="0"/>
              <a:t>Producer can redeem loans at AWP/receive LDP if certification on file prior to verification by IRS</a:t>
            </a:r>
          </a:p>
          <a:p>
            <a:pPr lvl="2"/>
            <a:r>
              <a:rPr lang="en-US" sz="2400" dirty="0" smtClean="0"/>
              <a:t>If determined ineligible, repayment required</a:t>
            </a:r>
          </a:p>
          <a:p>
            <a:pPr lvl="2"/>
            <a:endParaRPr lang="en-US" sz="2400" dirty="0"/>
          </a:p>
        </p:txBody>
      </p:sp>
    </p:spTree>
    <p:extLst>
      <p:ext uri="{BB962C8B-B14F-4D97-AF65-F5344CB8AC3E}">
        <p14:creationId xmlns:p14="http://schemas.microsoft.com/office/powerpoint/2010/main" val="413346883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normAutofit/>
          </a:bodyPr>
          <a:lstStyle/>
          <a:p>
            <a:r>
              <a:rPr lang="en-US" sz="4400" b="1" u="sng" dirty="0" smtClean="0"/>
              <a:t>Resources</a:t>
            </a:r>
            <a:endParaRPr lang="en-US" sz="4400" b="1" u="sng" dirty="0"/>
          </a:p>
        </p:txBody>
      </p:sp>
      <p:sp>
        <p:nvSpPr>
          <p:cNvPr id="3" name="Content Placeholder 2"/>
          <p:cNvSpPr>
            <a:spLocks noGrp="1"/>
          </p:cNvSpPr>
          <p:nvPr>
            <p:ph idx="1"/>
          </p:nvPr>
        </p:nvSpPr>
        <p:spPr>
          <a:xfrm>
            <a:off x="457200" y="1143000"/>
            <a:ext cx="8229600" cy="5029200"/>
          </a:xfrm>
        </p:spPr>
        <p:txBody>
          <a:bodyPr>
            <a:normAutofit fontScale="92500"/>
          </a:bodyPr>
          <a:lstStyle/>
          <a:p>
            <a:r>
              <a:rPr lang="en-US" sz="3200" dirty="0" smtClean="0"/>
              <a:t>Texas A&amp;M Ag and Food Policy </a:t>
            </a:r>
            <a:r>
              <a:rPr lang="en-US" sz="3200" dirty="0"/>
              <a:t>Center decision </a:t>
            </a:r>
            <a:r>
              <a:rPr lang="en-US" sz="3200" dirty="0" smtClean="0"/>
              <a:t>tool </a:t>
            </a:r>
            <a:r>
              <a:rPr lang="en-US" sz="3200" dirty="0">
                <a:hlinkClick r:id="rId2"/>
              </a:rPr>
              <a:t>https://decisionaid.afpc.tamu.edu</a:t>
            </a:r>
            <a:r>
              <a:rPr lang="en-US" sz="3200" dirty="0" smtClean="0">
                <a:hlinkClick r:id="rId2"/>
              </a:rPr>
              <a:t>/</a:t>
            </a:r>
            <a:endParaRPr lang="en-US" sz="3200" dirty="0" smtClean="0"/>
          </a:p>
          <a:p>
            <a:r>
              <a:rPr lang="en-US" sz="3200" dirty="0" smtClean="0"/>
              <a:t>University of Illinois farm </a:t>
            </a:r>
            <a:r>
              <a:rPr lang="en-US" sz="3200" dirty="0"/>
              <a:t>bill toolbox </a:t>
            </a:r>
            <a:r>
              <a:rPr lang="en-US" sz="3200" dirty="0">
                <a:hlinkClick r:id="rId3"/>
              </a:rPr>
              <a:t>http://farmbilltoolbox.farmdoc.illinois.edu</a:t>
            </a:r>
            <a:r>
              <a:rPr lang="en-US" sz="3200" dirty="0" smtClean="0">
                <a:hlinkClick r:id="rId3"/>
              </a:rPr>
              <a:t>/</a:t>
            </a:r>
            <a:endParaRPr lang="en-US" sz="3200" dirty="0" smtClean="0"/>
          </a:p>
          <a:p>
            <a:r>
              <a:rPr lang="en-US" sz="3200" dirty="0" smtClean="0"/>
              <a:t>USDA-RMA </a:t>
            </a:r>
            <a:r>
              <a:rPr lang="en-US" sz="3200" dirty="0"/>
              <a:t>Farm Bill page </a:t>
            </a:r>
            <a:r>
              <a:rPr lang="en-US" sz="3200" dirty="0">
                <a:hlinkClick r:id="rId4"/>
              </a:rPr>
              <a:t>http://</a:t>
            </a:r>
            <a:r>
              <a:rPr lang="en-US" sz="3200" dirty="0" smtClean="0">
                <a:hlinkClick r:id="rId4"/>
              </a:rPr>
              <a:t>www.rma.usda.gov/news/currentissues/farmbill/index.html</a:t>
            </a:r>
            <a:endParaRPr lang="en-US" sz="3200" dirty="0" smtClean="0"/>
          </a:p>
          <a:p>
            <a:r>
              <a:rPr lang="en-US" sz="3200" dirty="0"/>
              <a:t>USDA-FSA website </a:t>
            </a:r>
            <a:r>
              <a:rPr lang="en-US" sz="3200" dirty="0">
                <a:hlinkClick r:id="rId5"/>
              </a:rPr>
              <a:t>http://www.fsa.usda.gov/FSA</a:t>
            </a:r>
            <a:r>
              <a:rPr lang="en-US" sz="3200" dirty="0" smtClean="0">
                <a:hlinkClick r:id="rId5"/>
              </a:rPr>
              <a:t>/</a:t>
            </a:r>
            <a:endParaRPr lang="en-US" sz="3200" dirty="0" smtClean="0"/>
          </a:p>
          <a:p>
            <a:r>
              <a:rPr lang="en-US" sz="3200" dirty="0" smtClean="0"/>
              <a:t>Check your state university extension website</a:t>
            </a:r>
            <a:endParaRPr lang="en-US" sz="3200" dirty="0"/>
          </a:p>
          <a:p>
            <a:endParaRPr lang="en-US" dirty="0"/>
          </a:p>
        </p:txBody>
      </p:sp>
    </p:spTree>
    <p:extLst>
      <p:ext uri="{BB962C8B-B14F-4D97-AF65-F5344CB8AC3E}">
        <p14:creationId xmlns:p14="http://schemas.microsoft.com/office/powerpoint/2010/main" val="300345538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905000"/>
            <a:ext cx="8641080" cy="800100"/>
          </a:xfrm>
        </p:spPr>
        <p:txBody>
          <a:bodyPr>
            <a:normAutofit fontScale="90000"/>
          </a:bodyPr>
          <a:lstStyle/>
          <a:p>
            <a:r>
              <a:rPr lang="en-US" b="1" u="sng" dirty="0" smtClean="0"/>
              <a:t>Final Questions?</a:t>
            </a:r>
            <a:br>
              <a:rPr lang="en-US" b="1" u="sng" dirty="0" smtClean="0"/>
            </a:br>
            <a:r>
              <a:rPr lang="en-US" b="1" u="sng" dirty="0" smtClean="0"/>
              <a:t/>
            </a:r>
            <a:br>
              <a:rPr lang="en-US" b="1" u="sng" dirty="0" smtClean="0"/>
            </a:br>
            <a:r>
              <a:rPr lang="en-US" sz="3100" dirty="0" smtClean="0"/>
              <a:t>Presentation and Summary</a:t>
            </a:r>
            <a:br>
              <a:rPr lang="en-US" sz="3100" dirty="0" smtClean="0"/>
            </a:br>
            <a:r>
              <a:rPr lang="en-US" sz="3100" dirty="0" smtClean="0"/>
              <a:t>available for NCC members</a:t>
            </a:r>
            <a:br>
              <a:rPr lang="en-US" sz="3100" dirty="0" smtClean="0"/>
            </a:br>
            <a:r>
              <a:rPr lang="en-US" sz="3100" dirty="0" smtClean="0"/>
              <a:t>at </a:t>
            </a:r>
            <a:r>
              <a:rPr lang="en-US" sz="3100" dirty="0" smtClean="0">
                <a:hlinkClick r:id="rId2"/>
              </a:rPr>
              <a:t>www.cotton.org</a:t>
            </a:r>
            <a:r>
              <a:rPr lang="en-US" sz="3100" dirty="0" smtClean="0"/>
              <a:t/>
            </a:r>
            <a:br>
              <a:rPr lang="en-US" sz="3100" dirty="0" smtClean="0"/>
            </a:br>
            <a:endParaRPr lang="en-US" sz="3100" dirty="0"/>
          </a:p>
        </p:txBody>
      </p:sp>
      <p:sp>
        <p:nvSpPr>
          <p:cNvPr id="3" name="Rectangle 3"/>
          <p:cNvSpPr>
            <a:spLocks noChangeArrowheads="1"/>
          </p:cNvSpPr>
          <p:nvPr/>
        </p:nvSpPr>
        <p:spPr bwMode="auto">
          <a:xfrm>
            <a:off x="5856548" y="4885055"/>
            <a:ext cx="1992052" cy="525145"/>
          </a:xfrm>
          <a:prstGeom prst="rect">
            <a:avLst/>
          </a:prstGeom>
          <a:noFill/>
          <a:ln>
            <a:noFill/>
          </a:ln>
          <a:effectLst/>
          <a:extLst/>
        </p:spPr>
        <p:txBody>
          <a:bodyPr wrap="none" lIns="95012" tIns="46673" rIns="95012" bIns="46673">
            <a:spAutoFit/>
          </a:bodyPr>
          <a:lstStyle/>
          <a:p>
            <a:r>
              <a:rPr lang="en-US" sz="2800" b="1" dirty="0">
                <a:latin typeface="Arial" pitchFamily="34" charset="0"/>
                <a:cs typeface="Arial" pitchFamily="34" charset="0"/>
              </a:rPr>
              <a:t>Merchants</a:t>
            </a:r>
          </a:p>
        </p:txBody>
      </p:sp>
      <p:sp>
        <p:nvSpPr>
          <p:cNvPr id="4" name="Rectangle 4"/>
          <p:cNvSpPr>
            <a:spLocks noChangeArrowheads="1"/>
          </p:cNvSpPr>
          <p:nvPr/>
        </p:nvSpPr>
        <p:spPr bwMode="auto">
          <a:xfrm>
            <a:off x="1650776" y="4885055"/>
            <a:ext cx="1549624" cy="525145"/>
          </a:xfrm>
          <a:prstGeom prst="rect">
            <a:avLst/>
          </a:prstGeom>
          <a:noFill/>
          <a:ln>
            <a:noFill/>
          </a:ln>
          <a:effectLst/>
          <a:extLst/>
        </p:spPr>
        <p:txBody>
          <a:bodyPr wrap="none" lIns="95012" tIns="46673" rIns="95012" bIns="46673">
            <a:spAutoFit/>
          </a:bodyPr>
          <a:lstStyle/>
          <a:p>
            <a:r>
              <a:rPr lang="en-US" sz="2800" b="1" dirty="0" smtClean="0">
                <a:latin typeface="Arial" pitchFamily="34" charset="0"/>
                <a:cs typeface="Arial" pitchFamily="34" charset="0"/>
              </a:rPr>
              <a:t>Ginners</a:t>
            </a:r>
            <a:endParaRPr lang="en-US" sz="2800" b="1" dirty="0">
              <a:latin typeface="Arial" pitchFamily="34" charset="0"/>
              <a:cs typeface="Arial" pitchFamily="34" charset="0"/>
            </a:endParaRPr>
          </a:p>
        </p:txBody>
      </p:sp>
      <p:sp>
        <p:nvSpPr>
          <p:cNvPr id="5" name="Rectangle 5"/>
          <p:cNvSpPr>
            <a:spLocks noChangeArrowheads="1"/>
          </p:cNvSpPr>
          <p:nvPr/>
        </p:nvSpPr>
        <p:spPr bwMode="auto">
          <a:xfrm>
            <a:off x="3453381" y="4885055"/>
            <a:ext cx="2363443" cy="525145"/>
          </a:xfrm>
          <a:prstGeom prst="rect">
            <a:avLst/>
          </a:prstGeom>
          <a:noFill/>
          <a:ln>
            <a:noFill/>
          </a:ln>
          <a:effectLst/>
          <a:extLst/>
        </p:spPr>
        <p:txBody>
          <a:bodyPr wrap="square" lIns="95012" tIns="46673" rIns="95012" bIns="46673">
            <a:spAutoFit/>
          </a:bodyPr>
          <a:lstStyle/>
          <a:p>
            <a:r>
              <a:rPr lang="en-US" sz="2800" b="1" dirty="0" smtClean="0">
                <a:latin typeface="Arial" pitchFamily="34" charset="0"/>
                <a:cs typeface="Arial" pitchFamily="34" charset="0"/>
              </a:rPr>
              <a:t>Cottonseed</a:t>
            </a:r>
            <a:endParaRPr lang="en-US" sz="2800" b="1" dirty="0">
              <a:latin typeface="Arial" pitchFamily="34" charset="0"/>
              <a:cs typeface="Arial" pitchFamily="34" charset="0"/>
            </a:endParaRPr>
          </a:p>
        </p:txBody>
      </p:sp>
      <p:grpSp>
        <p:nvGrpSpPr>
          <p:cNvPr id="13" name="Group 12"/>
          <p:cNvGrpSpPr/>
          <p:nvPr/>
        </p:nvGrpSpPr>
        <p:grpSpPr>
          <a:xfrm>
            <a:off x="2427583" y="4199333"/>
            <a:ext cx="4834449" cy="525067"/>
            <a:chOff x="2427583" y="4199333"/>
            <a:chExt cx="4834449" cy="525067"/>
          </a:xfrm>
        </p:grpSpPr>
        <p:sp>
          <p:nvSpPr>
            <p:cNvPr id="7" name="Rectangle 6"/>
            <p:cNvSpPr>
              <a:spLocks noChangeArrowheads="1"/>
            </p:cNvSpPr>
            <p:nvPr/>
          </p:nvSpPr>
          <p:spPr bwMode="auto">
            <a:xfrm>
              <a:off x="2427583" y="4199333"/>
              <a:ext cx="2144417" cy="525067"/>
            </a:xfrm>
            <a:prstGeom prst="rect">
              <a:avLst/>
            </a:prstGeom>
            <a:noFill/>
            <a:ln>
              <a:noFill/>
            </a:ln>
            <a:effectLst/>
            <a:extLst/>
          </p:spPr>
          <p:style>
            <a:lnRef idx="1">
              <a:schemeClr val="dk1"/>
            </a:lnRef>
            <a:fillRef idx="2">
              <a:schemeClr val="dk1"/>
            </a:fillRef>
            <a:effectRef idx="1">
              <a:schemeClr val="dk1"/>
            </a:effectRef>
            <a:fontRef idx="minor">
              <a:schemeClr val="dk1"/>
            </a:fontRef>
          </p:style>
          <p:txBody>
            <a:bodyPr wrap="square" lIns="95012" tIns="46673" rIns="95012" bIns="46673">
              <a:spAutoFit/>
            </a:bodyPr>
            <a:lstStyle/>
            <a:p>
              <a:r>
                <a:rPr lang="en-US" sz="2800" b="1" dirty="0">
                  <a:solidFill>
                    <a:schemeClr val="tx1"/>
                  </a:solidFill>
                  <a:latin typeface="Arial" pitchFamily="34" charset="0"/>
                  <a:cs typeface="Arial" pitchFamily="34" charset="0"/>
                </a:rPr>
                <a:t>Producers</a:t>
              </a:r>
            </a:p>
          </p:txBody>
        </p:sp>
        <p:sp>
          <p:nvSpPr>
            <p:cNvPr id="8" name="Rectangle 7"/>
            <p:cNvSpPr>
              <a:spLocks noChangeArrowheads="1"/>
            </p:cNvSpPr>
            <p:nvPr/>
          </p:nvSpPr>
          <p:spPr bwMode="auto">
            <a:xfrm>
              <a:off x="4800600" y="4199333"/>
              <a:ext cx="2461432" cy="525067"/>
            </a:xfrm>
            <a:prstGeom prst="rect">
              <a:avLst/>
            </a:prstGeom>
            <a:noFill/>
            <a:ln>
              <a:noFill/>
            </a:ln>
            <a:effectLst/>
            <a:extLst/>
          </p:spPr>
          <p:style>
            <a:lnRef idx="1">
              <a:schemeClr val="dk1"/>
            </a:lnRef>
            <a:fillRef idx="2">
              <a:schemeClr val="dk1"/>
            </a:fillRef>
            <a:effectRef idx="1">
              <a:schemeClr val="dk1"/>
            </a:effectRef>
            <a:fontRef idx="minor">
              <a:schemeClr val="dk1"/>
            </a:fontRef>
          </p:style>
          <p:txBody>
            <a:bodyPr wrap="none" lIns="95012" tIns="46673" rIns="95012" bIns="46673">
              <a:spAutoFit/>
            </a:bodyPr>
            <a:lstStyle/>
            <a:p>
              <a:r>
                <a:rPr lang="en-US" sz="2800" b="1" dirty="0" smtClean="0">
                  <a:solidFill>
                    <a:schemeClr val="tx1"/>
                  </a:solidFill>
                  <a:latin typeface="Arial" pitchFamily="34" charset="0"/>
                  <a:cs typeface="Arial" pitchFamily="34" charset="0"/>
                </a:rPr>
                <a:t>Cooperatives</a:t>
              </a:r>
              <a:endParaRPr lang="en-US" sz="2800" b="1" dirty="0">
                <a:solidFill>
                  <a:schemeClr val="tx1"/>
                </a:solidFill>
                <a:latin typeface="Arial" pitchFamily="34" charset="0"/>
                <a:cs typeface="Arial" pitchFamily="34" charset="0"/>
              </a:endParaRPr>
            </a:p>
          </p:txBody>
        </p:sp>
      </p:grpSp>
      <p:grpSp>
        <p:nvGrpSpPr>
          <p:cNvPr id="12" name="Group 11"/>
          <p:cNvGrpSpPr/>
          <p:nvPr/>
        </p:nvGrpSpPr>
        <p:grpSpPr>
          <a:xfrm>
            <a:off x="2103188" y="5571656"/>
            <a:ext cx="5201757" cy="525067"/>
            <a:chOff x="2103188" y="5571656"/>
            <a:chExt cx="5201757" cy="525067"/>
          </a:xfrm>
        </p:grpSpPr>
        <p:sp>
          <p:nvSpPr>
            <p:cNvPr id="10" name="Rectangle 9"/>
            <p:cNvSpPr>
              <a:spLocks noChangeArrowheads="1"/>
            </p:cNvSpPr>
            <p:nvPr/>
          </p:nvSpPr>
          <p:spPr bwMode="auto">
            <a:xfrm>
              <a:off x="2103188" y="5571656"/>
              <a:ext cx="2316412" cy="525067"/>
            </a:xfrm>
            <a:prstGeom prst="rect">
              <a:avLst/>
            </a:prstGeom>
            <a:noFill/>
            <a:ln>
              <a:noFill/>
            </a:ln>
            <a:effectLst/>
            <a:extLst>
              <a:ext uri="{91240B29-F687-4F45-9708-019B960494DF}">
                <a14:hiddenLine xmlns:a14="http://schemas.microsoft.com/office/drawing/2010/main" w="12700">
                  <a:solidFill>
                    <a:schemeClr val="tx1"/>
                  </a:solidFill>
                  <a:miter lim="800000"/>
                  <a:headEnd/>
                  <a:tailEnd/>
                </a14:hiddenLine>
              </a:ext>
            </a:extLst>
          </p:spPr>
          <p:txBody>
            <a:bodyPr wrap="none" lIns="95012" tIns="46673" rIns="95012" bIns="46673">
              <a:spAutoFit/>
            </a:bodyPr>
            <a:lstStyle/>
            <a:p>
              <a:r>
                <a:rPr lang="en-US" sz="2800" b="1" dirty="0">
                  <a:latin typeface="Arial" pitchFamily="34" charset="0"/>
                  <a:cs typeface="Arial" pitchFamily="34" charset="0"/>
                </a:rPr>
                <a:t>Warehouses</a:t>
              </a:r>
            </a:p>
          </p:txBody>
        </p:sp>
        <p:sp>
          <p:nvSpPr>
            <p:cNvPr id="11" name="Rectangle 10"/>
            <p:cNvSpPr>
              <a:spLocks noChangeArrowheads="1"/>
            </p:cNvSpPr>
            <p:nvPr/>
          </p:nvSpPr>
          <p:spPr bwMode="auto">
            <a:xfrm>
              <a:off x="4632551" y="5571656"/>
              <a:ext cx="2672394" cy="525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5012" tIns="46673" rIns="95012" bIns="46673">
              <a:spAutoFit/>
            </a:bodyPr>
            <a:lstStyle/>
            <a:p>
              <a:r>
                <a:rPr lang="en-US" sz="2800" b="1" dirty="0">
                  <a:latin typeface="Arial" pitchFamily="34" charset="0"/>
                  <a:cs typeface="Arial" pitchFamily="34" charset="0"/>
                </a:rPr>
                <a:t>Manufacturers</a:t>
              </a:r>
            </a:p>
          </p:txBody>
        </p:sp>
      </p:grpSp>
    </p:spTree>
    <p:extLst>
      <p:ext uri="{BB962C8B-B14F-4D97-AF65-F5344CB8AC3E}">
        <p14:creationId xmlns:p14="http://schemas.microsoft.com/office/powerpoint/2010/main" val="27214696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2628"/>
            <a:ext cx="8641080" cy="800100"/>
          </a:xfrm>
        </p:spPr>
        <p:txBody>
          <a:bodyPr>
            <a:normAutofit/>
          </a:bodyPr>
          <a:lstStyle/>
          <a:p>
            <a:r>
              <a:rPr lang="en-US" sz="4400" b="1" u="sng" dirty="0" smtClean="0"/>
              <a:t>Basic STAX Concept</a:t>
            </a:r>
            <a:endParaRPr lang="en-US" sz="4400" u="sng" dirty="0"/>
          </a:p>
        </p:txBody>
      </p:sp>
      <p:sp>
        <p:nvSpPr>
          <p:cNvPr id="6" name="Rectangle 5"/>
          <p:cNvSpPr/>
          <p:nvPr/>
        </p:nvSpPr>
        <p:spPr>
          <a:xfrm>
            <a:off x="4815840" y="2895600"/>
            <a:ext cx="2346960" cy="3200400"/>
          </a:xfrm>
          <a:prstGeom prst="rect">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7" name="Rectangle 6"/>
          <p:cNvSpPr/>
          <p:nvPr/>
        </p:nvSpPr>
        <p:spPr>
          <a:xfrm>
            <a:off x="4815840" y="1748790"/>
            <a:ext cx="2346960" cy="112014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8" name="Rectangle 7"/>
          <p:cNvSpPr/>
          <p:nvPr/>
        </p:nvSpPr>
        <p:spPr>
          <a:xfrm>
            <a:off x="4815840" y="1508760"/>
            <a:ext cx="2346960" cy="24003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3" name="Rectangle 12"/>
          <p:cNvSpPr/>
          <p:nvPr/>
        </p:nvSpPr>
        <p:spPr>
          <a:xfrm>
            <a:off x="4815840" y="1535430"/>
            <a:ext cx="2346960" cy="1360170"/>
          </a:xfrm>
          <a:prstGeom prst="rect">
            <a:avLst/>
          </a:prstGeom>
          <a:solidFill>
            <a:schemeClr val="accent6">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4" name="Rectangle 13"/>
          <p:cNvSpPr/>
          <p:nvPr/>
        </p:nvSpPr>
        <p:spPr>
          <a:xfrm>
            <a:off x="4815840" y="1988820"/>
            <a:ext cx="2346960" cy="88011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7" name="TextBox 16"/>
          <p:cNvSpPr txBox="1"/>
          <p:nvPr/>
        </p:nvSpPr>
        <p:spPr>
          <a:xfrm>
            <a:off x="5044440" y="1519535"/>
            <a:ext cx="1786829" cy="461665"/>
          </a:xfrm>
          <a:prstGeom prst="rect">
            <a:avLst/>
          </a:prstGeom>
          <a:noFill/>
        </p:spPr>
        <p:txBody>
          <a:bodyPr wrap="square" rtlCol="0">
            <a:spAutoFit/>
          </a:bodyPr>
          <a:lstStyle/>
          <a:p>
            <a:pPr algn="ctr"/>
            <a:r>
              <a:rPr lang="en-US" sz="2400" b="1" dirty="0">
                <a:solidFill>
                  <a:prstClr val="black"/>
                </a:solidFill>
              </a:rPr>
              <a:t>Deductible</a:t>
            </a:r>
          </a:p>
        </p:txBody>
      </p:sp>
      <p:sp>
        <p:nvSpPr>
          <p:cNvPr id="19" name="Rectangle 18"/>
          <p:cNvSpPr/>
          <p:nvPr/>
        </p:nvSpPr>
        <p:spPr>
          <a:xfrm>
            <a:off x="4815840" y="1962150"/>
            <a:ext cx="2346960" cy="933450"/>
          </a:xfrm>
          <a:prstGeom prst="rect">
            <a:avLst/>
          </a:prstGeom>
          <a:solidFill>
            <a:schemeClr val="accent6">
              <a:lumMod val="40000"/>
              <a:lumOff val="6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940" b="1" dirty="0">
                <a:solidFill>
                  <a:prstClr val="black"/>
                </a:solidFill>
              </a:rPr>
              <a:t>STAX</a:t>
            </a:r>
          </a:p>
        </p:txBody>
      </p:sp>
      <p:sp>
        <p:nvSpPr>
          <p:cNvPr id="20" name="Right Brace 19"/>
          <p:cNvSpPr/>
          <p:nvPr/>
        </p:nvSpPr>
        <p:spPr>
          <a:xfrm>
            <a:off x="7835052" y="1988820"/>
            <a:ext cx="325967" cy="880110"/>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998">
              <a:solidFill>
                <a:prstClr val="black"/>
              </a:solidFill>
            </a:endParaRPr>
          </a:p>
        </p:txBody>
      </p:sp>
      <p:sp>
        <p:nvSpPr>
          <p:cNvPr id="22" name="TextBox 21"/>
          <p:cNvSpPr txBox="1"/>
          <p:nvPr/>
        </p:nvSpPr>
        <p:spPr>
          <a:xfrm>
            <a:off x="8161020" y="1808734"/>
            <a:ext cx="906780" cy="415498"/>
          </a:xfrm>
          <a:prstGeom prst="rect">
            <a:avLst/>
          </a:prstGeom>
          <a:noFill/>
        </p:spPr>
        <p:txBody>
          <a:bodyPr wrap="square" rtlCol="0">
            <a:spAutoFit/>
          </a:bodyPr>
          <a:lstStyle/>
          <a:p>
            <a:r>
              <a:rPr lang="en-US" sz="2100" b="1" dirty="0">
                <a:solidFill>
                  <a:prstClr val="black"/>
                </a:solidFill>
              </a:rPr>
              <a:t>90%</a:t>
            </a:r>
          </a:p>
        </p:txBody>
      </p:sp>
      <p:sp>
        <p:nvSpPr>
          <p:cNvPr id="23" name="TextBox 22"/>
          <p:cNvSpPr txBox="1"/>
          <p:nvPr/>
        </p:nvSpPr>
        <p:spPr>
          <a:xfrm>
            <a:off x="8184439" y="2608834"/>
            <a:ext cx="906780" cy="415498"/>
          </a:xfrm>
          <a:prstGeom prst="rect">
            <a:avLst/>
          </a:prstGeom>
          <a:noFill/>
        </p:spPr>
        <p:txBody>
          <a:bodyPr wrap="square" rtlCol="0">
            <a:spAutoFit/>
          </a:bodyPr>
          <a:lstStyle/>
          <a:p>
            <a:r>
              <a:rPr lang="en-US" sz="2100" b="1" dirty="0">
                <a:solidFill>
                  <a:prstClr val="black"/>
                </a:solidFill>
              </a:rPr>
              <a:t>70%</a:t>
            </a:r>
          </a:p>
        </p:txBody>
      </p:sp>
      <p:cxnSp>
        <p:nvCxnSpPr>
          <p:cNvPr id="24" name="Straight Connector 23"/>
          <p:cNvCxnSpPr/>
          <p:nvPr/>
        </p:nvCxnSpPr>
        <p:spPr>
          <a:xfrm>
            <a:off x="8469350" y="2148841"/>
            <a:ext cx="0" cy="527753"/>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1371601" y="2895600"/>
            <a:ext cx="2347085" cy="3200400"/>
          </a:xfrm>
          <a:prstGeom prst="rect">
            <a:avLst/>
          </a:prstGeom>
          <a:solidFill>
            <a:schemeClr val="accent6">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prstClr val="black"/>
                </a:solidFill>
              </a:rPr>
              <a:t>Individual Coverage</a:t>
            </a:r>
            <a:endParaRPr lang="en-US" sz="2800" b="1" dirty="0">
              <a:solidFill>
                <a:prstClr val="black"/>
              </a:solidFill>
            </a:endParaRPr>
          </a:p>
        </p:txBody>
      </p:sp>
      <p:sp>
        <p:nvSpPr>
          <p:cNvPr id="31" name="Rectangle 30"/>
          <p:cNvSpPr/>
          <p:nvPr/>
        </p:nvSpPr>
        <p:spPr>
          <a:xfrm>
            <a:off x="1371601" y="1775460"/>
            <a:ext cx="2347085" cy="112014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32" name="Rectangle 31"/>
          <p:cNvSpPr/>
          <p:nvPr/>
        </p:nvSpPr>
        <p:spPr>
          <a:xfrm>
            <a:off x="1371601" y="1535430"/>
            <a:ext cx="2347085" cy="24003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33" name="Rectangle 32"/>
          <p:cNvSpPr/>
          <p:nvPr/>
        </p:nvSpPr>
        <p:spPr>
          <a:xfrm>
            <a:off x="1371600" y="1535430"/>
            <a:ext cx="2333569" cy="1380402"/>
          </a:xfrm>
          <a:prstGeom prst="rect">
            <a:avLst/>
          </a:prstGeom>
          <a:solidFill>
            <a:schemeClr val="accent6">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prstClr val="black"/>
                </a:solidFill>
              </a:rPr>
              <a:t>Deductible</a:t>
            </a:r>
            <a:endParaRPr lang="en-US" sz="2800" b="1" dirty="0">
              <a:solidFill>
                <a:prstClr val="black"/>
              </a:solidFill>
            </a:endParaRPr>
          </a:p>
        </p:txBody>
      </p:sp>
      <p:sp>
        <p:nvSpPr>
          <p:cNvPr id="5" name="TextBox 4"/>
          <p:cNvSpPr txBox="1"/>
          <p:nvPr/>
        </p:nvSpPr>
        <p:spPr>
          <a:xfrm>
            <a:off x="1259391" y="914400"/>
            <a:ext cx="2626809" cy="461665"/>
          </a:xfrm>
          <a:prstGeom prst="rect">
            <a:avLst/>
          </a:prstGeom>
          <a:noFill/>
        </p:spPr>
        <p:txBody>
          <a:bodyPr wrap="none" rtlCol="0">
            <a:spAutoFit/>
          </a:bodyPr>
          <a:lstStyle/>
          <a:p>
            <a:r>
              <a:rPr lang="en-US" sz="2400" b="1" dirty="0" smtClean="0">
                <a:solidFill>
                  <a:prstClr val="black"/>
                </a:solidFill>
              </a:rPr>
              <a:t>Individual Revenue</a:t>
            </a:r>
            <a:endParaRPr lang="en-US" sz="2400" b="1" dirty="0">
              <a:solidFill>
                <a:prstClr val="black"/>
              </a:solidFill>
            </a:endParaRPr>
          </a:p>
        </p:txBody>
      </p:sp>
      <p:sp>
        <p:nvSpPr>
          <p:cNvPr id="43" name="TextBox 42"/>
          <p:cNvSpPr txBox="1"/>
          <p:nvPr/>
        </p:nvSpPr>
        <p:spPr>
          <a:xfrm>
            <a:off x="4893140" y="909935"/>
            <a:ext cx="2269660" cy="461665"/>
          </a:xfrm>
          <a:prstGeom prst="rect">
            <a:avLst/>
          </a:prstGeom>
          <a:noFill/>
        </p:spPr>
        <p:txBody>
          <a:bodyPr wrap="none" rtlCol="0">
            <a:spAutoFit/>
          </a:bodyPr>
          <a:lstStyle/>
          <a:p>
            <a:r>
              <a:rPr lang="en-US" sz="2400" b="1" dirty="0" smtClean="0">
                <a:solidFill>
                  <a:prstClr val="black"/>
                </a:solidFill>
              </a:rPr>
              <a:t>County Revenue</a:t>
            </a:r>
            <a:endParaRPr lang="en-US" sz="2400" b="1" dirty="0">
              <a:solidFill>
                <a:prstClr val="black"/>
              </a:solidFill>
            </a:endParaRPr>
          </a:p>
        </p:txBody>
      </p:sp>
      <p:cxnSp>
        <p:nvCxnSpPr>
          <p:cNvPr id="21" name="Straight Connector 20"/>
          <p:cNvCxnSpPr/>
          <p:nvPr/>
        </p:nvCxnSpPr>
        <p:spPr>
          <a:xfrm flipH="1">
            <a:off x="3962400" y="1905000"/>
            <a:ext cx="3901315" cy="0"/>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7383780" y="981670"/>
            <a:ext cx="1760220" cy="923330"/>
          </a:xfrm>
          <a:prstGeom prst="rect">
            <a:avLst/>
          </a:prstGeom>
          <a:noFill/>
        </p:spPr>
        <p:txBody>
          <a:bodyPr wrap="square" rtlCol="0">
            <a:spAutoFit/>
          </a:bodyPr>
          <a:lstStyle/>
          <a:p>
            <a:r>
              <a:rPr lang="en-US" dirty="0">
                <a:solidFill>
                  <a:prstClr val="black"/>
                </a:solidFill>
              </a:rPr>
              <a:t>County </a:t>
            </a:r>
            <a:r>
              <a:rPr lang="en-US" dirty="0" smtClean="0">
                <a:solidFill>
                  <a:prstClr val="black"/>
                </a:solidFill>
              </a:rPr>
              <a:t>Revenue </a:t>
            </a:r>
            <a:r>
              <a:rPr lang="en-US" dirty="0">
                <a:solidFill>
                  <a:prstClr val="black"/>
                </a:solidFill>
              </a:rPr>
              <a:t>&gt; 90%, then no STAX indemnity</a:t>
            </a:r>
          </a:p>
        </p:txBody>
      </p:sp>
      <p:sp>
        <p:nvSpPr>
          <p:cNvPr id="26" name="TextBox 25"/>
          <p:cNvSpPr txBox="1"/>
          <p:nvPr/>
        </p:nvSpPr>
        <p:spPr>
          <a:xfrm>
            <a:off x="7307580" y="3429000"/>
            <a:ext cx="1760220" cy="1200329"/>
          </a:xfrm>
          <a:prstGeom prst="rect">
            <a:avLst/>
          </a:prstGeom>
          <a:noFill/>
        </p:spPr>
        <p:txBody>
          <a:bodyPr wrap="square" rtlCol="0">
            <a:spAutoFit/>
          </a:bodyPr>
          <a:lstStyle/>
          <a:p>
            <a:r>
              <a:rPr lang="en-US" dirty="0">
                <a:solidFill>
                  <a:prstClr val="black"/>
                </a:solidFill>
              </a:rPr>
              <a:t>County </a:t>
            </a:r>
            <a:r>
              <a:rPr lang="en-US" dirty="0" smtClean="0">
                <a:solidFill>
                  <a:prstClr val="black"/>
                </a:solidFill>
              </a:rPr>
              <a:t>Revenue  </a:t>
            </a:r>
            <a:r>
              <a:rPr lang="en-US" dirty="0">
                <a:solidFill>
                  <a:prstClr val="black"/>
                </a:solidFill>
              </a:rPr>
              <a:t>at or below 70%, STAX indemnity at max</a:t>
            </a:r>
          </a:p>
        </p:txBody>
      </p:sp>
      <p:cxnSp>
        <p:nvCxnSpPr>
          <p:cNvPr id="27" name="Straight Connector 26"/>
          <p:cNvCxnSpPr/>
          <p:nvPr/>
        </p:nvCxnSpPr>
        <p:spPr>
          <a:xfrm flipH="1">
            <a:off x="3947285" y="3276600"/>
            <a:ext cx="3901315" cy="0"/>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95606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85800"/>
          </a:xfrm>
        </p:spPr>
        <p:txBody>
          <a:bodyPr>
            <a:noAutofit/>
          </a:bodyPr>
          <a:lstStyle/>
          <a:p>
            <a:r>
              <a:rPr lang="en-US" sz="4400" b="1" u="sng" dirty="0" smtClean="0"/>
              <a:t>Basic STAX Calculations</a:t>
            </a:r>
            <a:endParaRPr lang="en-US" sz="4400" b="1"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96438058"/>
              </p:ext>
            </p:extLst>
          </p:nvPr>
        </p:nvGraphicFramePr>
        <p:xfrm>
          <a:off x="609600" y="770528"/>
          <a:ext cx="7941015" cy="5325472"/>
        </p:xfrm>
        <a:graphic>
          <a:graphicData uri="http://schemas.openxmlformats.org/drawingml/2006/table">
            <a:tbl>
              <a:tblPr firstRow="1" bandRow="1">
                <a:tableStyleId>{5C22544A-7EE6-4342-B048-85BDC9FD1C3A}</a:tableStyleId>
              </a:tblPr>
              <a:tblGrid>
                <a:gridCol w="3505200"/>
                <a:gridCol w="3124200"/>
                <a:gridCol w="1311615"/>
              </a:tblGrid>
              <a:tr h="536027">
                <a:tc gridSpan="2">
                  <a:txBody>
                    <a:bodyPr/>
                    <a:lstStyle/>
                    <a:p>
                      <a:pPr algn="ctr"/>
                      <a:r>
                        <a:rPr lang="en-US" sz="1800" b="0" i="0" u="none" strike="noStrike" dirty="0" smtClean="0">
                          <a:solidFill>
                            <a:schemeClr val="bg1"/>
                          </a:solidFill>
                          <a:effectLst/>
                          <a:latin typeface="Arial" pitchFamily="34" charset="0"/>
                          <a:cs typeface="Arial" pitchFamily="34" charset="0"/>
                        </a:rPr>
                        <a:t>Description</a:t>
                      </a:r>
                      <a:endParaRPr lang="en-US" sz="1800" b="0" i="0" u="none" strike="noStrike" dirty="0">
                        <a:solidFill>
                          <a:schemeClr val="bg1"/>
                        </a:solidFill>
                        <a:effectLst/>
                        <a:latin typeface="Arial" pitchFamily="34" charset="0"/>
                        <a:cs typeface="Arial" pitchFamily="34" charset="0"/>
                      </a:endParaRPr>
                    </a:p>
                  </a:txBody>
                  <a:tcPr anchor="ctr"/>
                </a:tc>
                <a:tc hMerge="1">
                  <a:txBody>
                    <a:bodyPr/>
                    <a:lstStyle/>
                    <a:p>
                      <a:pPr algn="ctr" fontAlgn="b"/>
                      <a:endParaRPr lang="en-US" sz="1800" b="0" i="0" u="none" strike="noStrike" dirty="0">
                        <a:solidFill>
                          <a:schemeClr val="bg1"/>
                        </a:solidFill>
                        <a:effectLst/>
                        <a:latin typeface="Arial" pitchFamily="34" charset="0"/>
                        <a:cs typeface="Arial" pitchFamily="34" charset="0"/>
                      </a:endParaRPr>
                    </a:p>
                  </a:txBody>
                  <a:tcPr marL="0" marR="0" marT="0" marB="0" anchor="ctr"/>
                </a:tc>
                <a:tc>
                  <a:txBody>
                    <a:bodyPr/>
                    <a:lstStyle/>
                    <a:p>
                      <a:pPr algn="ctr" fontAlgn="b"/>
                      <a:r>
                        <a:rPr lang="en-US" sz="1800" b="0" i="0" u="none" strike="noStrike" dirty="0" smtClean="0">
                          <a:solidFill>
                            <a:schemeClr val="bg1"/>
                          </a:solidFill>
                          <a:effectLst/>
                          <a:latin typeface="Arial" pitchFamily="34" charset="0"/>
                          <a:cs typeface="Arial" pitchFamily="34" charset="0"/>
                        </a:rPr>
                        <a:t>Example</a:t>
                      </a:r>
                      <a:endParaRPr lang="en-US" sz="1800" b="0" i="0" u="none" strike="noStrike" dirty="0">
                        <a:solidFill>
                          <a:schemeClr val="bg1"/>
                        </a:solidFill>
                        <a:effectLst/>
                        <a:latin typeface="Arial" pitchFamily="34" charset="0"/>
                        <a:cs typeface="Arial" pitchFamily="34" charset="0"/>
                      </a:endParaRPr>
                    </a:p>
                  </a:txBody>
                  <a:tcPr marL="0" marR="0" marT="0" marB="0" anchor="ctr"/>
                </a:tc>
              </a:tr>
              <a:tr h="576035">
                <a:tc rowSpan="3">
                  <a:txBody>
                    <a:bodyPr/>
                    <a:lstStyle/>
                    <a:p>
                      <a:pPr marL="0" marR="0" lvl="2" indent="0" algn="l" defTabSz="960120" rtl="0" eaLnBrk="1" fontAlgn="b" latinLnBrk="0" hangingPunct="1">
                        <a:lnSpc>
                          <a:spcPct val="100000"/>
                        </a:lnSpc>
                        <a:spcBef>
                          <a:spcPts val="0"/>
                        </a:spcBef>
                        <a:spcAft>
                          <a:spcPts val="0"/>
                        </a:spcAft>
                        <a:buClrTx/>
                        <a:buSzTx/>
                        <a:buFontTx/>
                        <a:buNone/>
                        <a:tabLst/>
                        <a:defRPr/>
                      </a:pPr>
                      <a:r>
                        <a:rPr lang="en-US" sz="2000" dirty="0" smtClean="0">
                          <a:latin typeface="+mn-lt"/>
                        </a:rPr>
                        <a:t>Expected County Revenue = Insurance Projected Price x Expected County Yield</a:t>
                      </a:r>
                      <a:endParaRPr lang="en-US" sz="2000" b="0" i="0" u="none" strike="noStrike" dirty="0">
                        <a:solidFill>
                          <a:srgbClr val="000000"/>
                        </a:solidFill>
                        <a:effectLst/>
                        <a:latin typeface="+mn-lt"/>
                        <a:cs typeface="Arial" pitchFamily="34" charset="0"/>
                      </a:endParaRPr>
                    </a:p>
                  </a:txBody>
                  <a:tcPr marL="182880" marR="0" marT="0" marB="0" anchor="ctr">
                    <a:solidFill>
                      <a:schemeClr val="accent5">
                        <a:lumMod val="20000"/>
                        <a:lumOff val="80000"/>
                      </a:schemeClr>
                    </a:solidFill>
                  </a:tcPr>
                </a:tc>
                <a:tc>
                  <a:txBody>
                    <a:bodyPr/>
                    <a:lstStyle/>
                    <a:p>
                      <a:pPr algn="ctr" fontAlgn="b"/>
                      <a:r>
                        <a:rPr lang="en-US" sz="2000" b="0" i="0" u="none" strike="noStrike" dirty="0" smtClean="0">
                          <a:solidFill>
                            <a:srgbClr val="000000"/>
                          </a:solidFill>
                          <a:effectLst/>
                          <a:latin typeface="+mn-lt"/>
                          <a:cs typeface="Arial" pitchFamily="34" charset="0"/>
                        </a:rPr>
                        <a:t>Insurance Projected Price</a:t>
                      </a:r>
                      <a:endParaRPr lang="en-US" sz="2000" b="0" i="0" u="none" strike="noStrike" dirty="0">
                        <a:solidFill>
                          <a:srgbClr val="000000"/>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rgbClr val="000000"/>
                          </a:solidFill>
                          <a:effectLst/>
                          <a:latin typeface="+mn-lt"/>
                          <a:cs typeface="Arial" pitchFamily="34" charset="0"/>
                        </a:rPr>
                        <a:t>$0.65</a:t>
                      </a:r>
                      <a:endParaRPr lang="en-US" sz="2000" b="0" i="0" u="none" strike="noStrike" dirty="0">
                        <a:solidFill>
                          <a:srgbClr val="000000"/>
                        </a:solidFill>
                        <a:effectLst/>
                        <a:latin typeface="+mn-lt"/>
                        <a:cs typeface="Arial" pitchFamily="34" charset="0"/>
                      </a:endParaRPr>
                    </a:p>
                  </a:txBody>
                  <a:tcPr marL="0" marR="182880" marT="0" marB="0" anchor="ctr">
                    <a:solidFill>
                      <a:schemeClr val="accent5">
                        <a:lumMod val="20000"/>
                        <a:lumOff val="80000"/>
                      </a:schemeClr>
                    </a:solidFill>
                  </a:tcPr>
                </a:tc>
              </a:tr>
              <a:tr h="512599">
                <a:tc vMerge="1">
                  <a:txBody>
                    <a:bodyPr/>
                    <a:lstStyle/>
                    <a:p>
                      <a:pPr lvl="2" algn="l"/>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Expected County Yield</a:t>
                      </a:r>
                      <a:endParaRPr lang="en-US" sz="2000" b="0" i="0" u="none" strike="noStrike" dirty="0">
                        <a:solidFill>
                          <a:schemeClr val="tx1"/>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1,000 </a:t>
                      </a:r>
                      <a:r>
                        <a:rPr lang="en-US" sz="2000" b="0" i="0" u="none" strike="noStrike" dirty="0" err="1" smtClean="0">
                          <a:solidFill>
                            <a:schemeClr val="tx1"/>
                          </a:solidFill>
                          <a:effectLst/>
                          <a:latin typeface="+mn-lt"/>
                          <a:cs typeface="Arial" pitchFamily="34" charset="0"/>
                        </a:rPr>
                        <a:t>lbs</a:t>
                      </a:r>
                      <a:endParaRPr lang="en-US" sz="2000" b="0" i="0" u="none" strike="noStrike" dirty="0">
                        <a:solidFill>
                          <a:schemeClr val="tx1"/>
                        </a:solidFill>
                        <a:effectLst/>
                        <a:latin typeface="+mn-lt"/>
                        <a:cs typeface="Arial" pitchFamily="34" charset="0"/>
                      </a:endParaRPr>
                    </a:p>
                  </a:txBody>
                  <a:tcPr marL="0" marR="182880" marT="0" marB="0" anchor="ctr">
                    <a:solidFill>
                      <a:schemeClr val="accent5">
                        <a:lumMod val="20000"/>
                        <a:lumOff val="80000"/>
                      </a:schemeClr>
                    </a:solidFill>
                  </a:tcPr>
                </a:tc>
              </a:tr>
              <a:tr h="500411">
                <a:tc vMerge="1">
                  <a:txBody>
                    <a:bodyPr/>
                    <a:lstStyle/>
                    <a:p>
                      <a:pPr lvl="2" algn="l"/>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Expected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$650</a:t>
                      </a:r>
                      <a:endParaRPr lang="en-US" sz="2000" b="0" i="0" u="none" strike="noStrike" dirty="0">
                        <a:solidFill>
                          <a:schemeClr val="tx1"/>
                        </a:solidFill>
                        <a:effectLst/>
                        <a:latin typeface="+mn-lt"/>
                        <a:cs typeface="Arial" pitchFamily="34" charset="0"/>
                      </a:endParaRPr>
                    </a:p>
                  </a:txBody>
                  <a:tcPr marL="0" marR="182880" marT="0" marB="0" anchor="ctr">
                    <a:solidFill>
                      <a:schemeClr val="accent5">
                        <a:lumMod val="20000"/>
                        <a:lumOff val="80000"/>
                      </a:schemeClr>
                    </a:solidFill>
                  </a:tcPr>
                </a:tc>
              </a:tr>
              <a:tr h="425642">
                <a:tc rowSpan="3">
                  <a:txBody>
                    <a:bodyPr/>
                    <a:lstStyle/>
                    <a:p>
                      <a:pPr lvl="0" algn="l"/>
                      <a:r>
                        <a:rPr lang="en-US" sz="2000" dirty="0" smtClean="0">
                          <a:latin typeface="+mn-lt"/>
                        </a:rPr>
                        <a:t>Actual County Revenue = Insurance Harvest Price x Actual County Yield</a:t>
                      </a:r>
                      <a:endParaRPr lang="en-US" sz="2000" dirty="0">
                        <a:latin typeface="+mn-lt"/>
                      </a:endParaRPr>
                    </a:p>
                  </a:txBody>
                  <a:tcPr marL="182880" marR="0" marT="0" marB="0" anchor="ctr">
                    <a:solidFill>
                      <a:schemeClr val="bg1">
                        <a:lumMod val="95000"/>
                      </a:schemeClr>
                    </a:solidFill>
                  </a:tcPr>
                </a:tc>
                <a:tc>
                  <a:txBody>
                    <a:bodyPr/>
                    <a:lstStyle/>
                    <a:p>
                      <a:pPr algn="ctr" fontAlgn="b"/>
                      <a:r>
                        <a:rPr lang="en-US" sz="2000" b="0" i="0" u="none" strike="noStrike" dirty="0" smtClean="0">
                          <a:solidFill>
                            <a:schemeClr val="tx1"/>
                          </a:solidFill>
                          <a:effectLst/>
                          <a:latin typeface="+mn-lt"/>
                          <a:cs typeface="Arial" pitchFamily="34" charset="0"/>
                        </a:rPr>
                        <a:t>Insurance Harvest</a:t>
                      </a:r>
                      <a:r>
                        <a:rPr lang="en-US" sz="2000" b="0" i="0" u="none" strike="noStrike" baseline="0" dirty="0" smtClean="0">
                          <a:solidFill>
                            <a:schemeClr val="tx1"/>
                          </a:solidFill>
                          <a:effectLst/>
                          <a:latin typeface="+mn-lt"/>
                          <a:cs typeface="Arial" pitchFamily="34" charset="0"/>
                        </a:rPr>
                        <a:t> Price</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$0.60</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425642">
                <a:tc vMerge="1">
                  <a:txBody>
                    <a:bodyPr/>
                    <a:lstStyle/>
                    <a:p>
                      <a:pPr lvl="2"/>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Actual County Yield</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850 </a:t>
                      </a:r>
                      <a:r>
                        <a:rPr lang="en-US" sz="2000" b="0" i="0" u="none" strike="noStrike" dirty="0" err="1" smtClean="0">
                          <a:solidFill>
                            <a:schemeClr val="tx1"/>
                          </a:solidFill>
                          <a:effectLst/>
                          <a:latin typeface="+mn-lt"/>
                          <a:cs typeface="Arial" pitchFamily="34" charset="0"/>
                        </a:rPr>
                        <a:t>lbs</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615507">
                <a:tc vMerge="1">
                  <a:txBody>
                    <a:bodyPr/>
                    <a:lstStyle/>
                    <a:p>
                      <a:pPr lvl="2"/>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Actual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$510</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654472">
                <a:tc rowSpan="3">
                  <a:txBody>
                    <a:bodyPr/>
                    <a:lstStyle/>
                    <a:p>
                      <a:pPr lvl="0" algn="l"/>
                      <a:r>
                        <a:rPr lang="en-US" sz="2000" dirty="0" smtClean="0">
                          <a:latin typeface="+mn-lt"/>
                        </a:rPr>
                        <a:t>Indemnity is lesser of amount that 90% of Expected County Revenue exceeds Actual County Revenue or 20% of Expected County Revenue</a:t>
                      </a:r>
                      <a:endParaRPr lang="en-US" sz="2000" dirty="0">
                        <a:latin typeface="+mn-lt"/>
                      </a:endParaRPr>
                    </a:p>
                  </a:txBody>
                  <a:tcPr marL="182880" marR="0" marT="0" marB="0" anchor="ctr">
                    <a:solidFill>
                      <a:schemeClr val="accent1">
                        <a:lumMod val="20000"/>
                        <a:lumOff val="80000"/>
                      </a:schemeClr>
                    </a:solidFill>
                  </a:tcPr>
                </a:tc>
                <a:tc>
                  <a:txBody>
                    <a:bodyPr/>
                    <a:lstStyle/>
                    <a:p>
                      <a:pPr algn="ctr" fontAlgn="b"/>
                      <a:r>
                        <a:rPr lang="en-US" sz="2000" b="0" i="0" u="none" strike="noStrike" dirty="0" smtClean="0">
                          <a:solidFill>
                            <a:schemeClr val="tx1"/>
                          </a:solidFill>
                          <a:effectLst/>
                          <a:latin typeface="+mn-lt"/>
                          <a:cs typeface="Arial" pitchFamily="34" charset="0"/>
                        </a:rPr>
                        <a:t>90% of Exp.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$585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r h="636182">
                <a:tc vMerge="1">
                  <a:txBody>
                    <a:bodyPr/>
                    <a:lstStyle/>
                    <a:p>
                      <a:pPr algn="l" fontAlgn="b"/>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20% of Exp.</a:t>
                      </a:r>
                      <a:r>
                        <a:rPr lang="en-US" sz="2000" b="0" i="0" u="none" strike="noStrike" baseline="0" dirty="0" smtClean="0">
                          <a:solidFill>
                            <a:schemeClr val="tx1"/>
                          </a:solidFill>
                          <a:effectLst/>
                          <a:latin typeface="+mn-lt"/>
                          <a:cs typeface="Arial" pitchFamily="34" charset="0"/>
                        </a:rPr>
                        <a:t>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$135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r h="442955">
                <a:tc vMerge="1">
                  <a:txBody>
                    <a:bodyPr/>
                    <a:lstStyle/>
                    <a:p>
                      <a:pPr algn="l" fontAlgn="b"/>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Indemnity</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$75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bl>
          </a:graphicData>
        </a:graphic>
      </p:graphicFrame>
    </p:spTree>
    <p:extLst>
      <p:ext uri="{BB962C8B-B14F-4D97-AF65-F5344CB8AC3E}">
        <p14:creationId xmlns:p14="http://schemas.microsoft.com/office/powerpoint/2010/main" val="35502571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Availability</a:t>
            </a:r>
            <a:endParaRPr lang="en-US" b="1" dirty="0"/>
          </a:p>
        </p:txBody>
      </p:sp>
    </p:spTree>
    <p:extLst>
      <p:ext uri="{BB962C8B-B14F-4D97-AF65-F5344CB8AC3E}">
        <p14:creationId xmlns:p14="http://schemas.microsoft.com/office/powerpoint/2010/main" val="18806373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4300"/>
            <a:ext cx="9144000" cy="800100"/>
          </a:xfrm>
        </p:spPr>
        <p:txBody>
          <a:bodyPr>
            <a:normAutofit/>
          </a:bodyPr>
          <a:lstStyle/>
          <a:p>
            <a:r>
              <a:rPr lang="en-US" sz="4400" b="1" u="sng" dirty="0" smtClean="0"/>
              <a:t>Availability of STAX</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STAX will be offered in all counties in which underlying cotton crop insurance products are offered – includes more than 700 counties</a:t>
            </a:r>
          </a:p>
          <a:p>
            <a:pPr lvl="0"/>
            <a:endParaRPr lang="en-US" dirty="0" smtClean="0"/>
          </a:p>
          <a:p>
            <a:pPr lvl="0"/>
            <a:r>
              <a:rPr lang="en-US" dirty="0" smtClean="0"/>
              <a:t>Offer at a county-level to the greatest extent possible</a:t>
            </a:r>
          </a:p>
          <a:p>
            <a:pPr lvl="0"/>
            <a:endParaRPr lang="en-US" dirty="0" smtClean="0"/>
          </a:p>
          <a:p>
            <a:pPr lvl="0"/>
            <a:r>
              <a:rPr lang="en-US" dirty="0" smtClean="0"/>
              <a:t>If county does not have enough acres &amp; producers for actuarial soundness, then counties will be combined.</a:t>
            </a:r>
          </a:p>
        </p:txBody>
      </p:sp>
    </p:spTree>
    <p:extLst>
      <p:ext uri="{BB962C8B-B14F-4D97-AF65-F5344CB8AC3E}">
        <p14:creationId xmlns:p14="http://schemas.microsoft.com/office/powerpoint/2010/main" val="117701131"/>
      </p:ext>
    </p:extLst>
  </p:cSld>
  <p:clrMapOvr>
    <a:masterClrMapping/>
  </p:clrMapOvr>
  <p:timing>
    <p:tnLst>
      <p:par>
        <p:cTn id="1" dur="indefinite" restart="never" nodeType="tmRoot"/>
      </p:par>
    </p:tnLst>
  </p:timing>
</p:sld>
</file>

<file path=ppt/theme/_rels/themeOverride1.xml.rels><?xml version="1.0" encoding="UTF-8" standalone="yes"?>
<Relationships xmlns="http://schemas.openxmlformats.org/package/2006/relationships"><Relationship Id="rId1" Type="http://schemas.openxmlformats.org/officeDocument/2006/relationships/image" Target="../media/image7.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Override>
</file>

<file path=docProps/app.xml><?xml version="1.0" encoding="utf-8"?>
<Properties xmlns="http://schemas.openxmlformats.org/officeDocument/2006/extended-properties" xmlns:vt="http://schemas.openxmlformats.org/officeDocument/2006/docPropsVTypes">
  <TotalTime>8211</TotalTime>
  <Words>2685</Words>
  <Application>Microsoft Office PowerPoint</Application>
  <PresentationFormat>On-screen Show (4:3)</PresentationFormat>
  <Paragraphs>403</Paragraphs>
  <Slides>52</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52</vt:i4>
      </vt:variant>
    </vt:vector>
  </HeadingPairs>
  <TitlesOfParts>
    <vt:vector size="56" baseType="lpstr">
      <vt:lpstr>Arial</vt:lpstr>
      <vt:lpstr>Calibri</vt:lpstr>
      <vt:lpstr>Wingdings</vt:lpstr>
      <vt:lpstr>Office Theme</vt:lpstr>
      <vt:lpstr>The Agricultural Act of 2014:  Update on STAX, SCO  &amp; Farm Bill Implementation  Robstown, TX November 2014</vt:lpstr>
      <vt:lpstr>2014 Farm Bill</vt:lpstr>
      <vt:lpstr>2014 Cotton Transition Assistance</vt:lpstr>
      <vt:lpstr>Basic STAX Concept</vt:lpstr>
      <vt:lpstr>Stacked Revenue Protection Plan</vt:lpstr>
      <vt:lpstr>Basic STAX Concept</vt:lpstr>
      <vt:lpstr>Basic STAX Calculations</vt:lpstr>
      <vt:lpstr>STAX Availability</vt:lpstr>
      <vt:lpstr>Availability of STAX</vt:lpstr>
      <vt:lpstr>Stand-alone or Primary County</vt:lpstr>
      <vt:lpstr>Two County Group (or Proxy County)</vt:lpstr>
      <vt:lpstr>Circle Group</vt:lpstr>
      <vt:lpstr>Double Circle and NASS District</vt:lpstr>
      <vt:lpstr>Outliers</vt:lpstr>
      <vt:lpstr>Finding Your Production Area</vt:lpstr>
      <vt:lpstr>STAX Yields</vt:lpstr>
      <vt:lpstr>STAX Expected &amp; Actual Yields</vt:lpstr>
      <vt:lpstr>PowerPoint Presentation</vt:lpstr>
      <vt:lpstr>STAX Choices</vt:lpstr>
      <vt:lpstr>STAX &amp; Harvest Price Option</vt:lpstr>
      <vt:lpstr>STAX &amp; Coverage Band</vt:lpstr>
      <vt:lpstr>STAX &amp; the Protection Factor</vt:lpstr>
      <vt:lpstr>Impact of Protection Factor Assuming Expected County Revenue = $600</vt:lpstr>
      <vt:lpstr>STAX Liability &amp; Premiums</vt:lpstr>
      <vt:lpstr>STAX Yields &amp; Premium Rates</vt:lpstr>
      <vt:lpstr>STAX Premium Subsidy</vt:lpstr>
      <vt:lpstr>Nueces Co, TX STAX Calculations*</vt:lpstr>
      <vt:lpstr>STAX &amp; Underlying Coverage</vt:lpstr>
      <vt:lpstr>STAX &amp; Existing Insurance Coverage</vt:lpstr>
      <vt:lpstr>Insurance Coverage Choices</vt:lpstr>
      <vt:lpstr>Cotton Crop Insurance Usage</vt:lpstr>
      <vt:lpstr>Illustration for Nueces Co, TX Irrigated Practice</vt:lpstr>
      <vt:lpstr>Illustration for Nueces Co, TX Non-Irrigated Practice</vt:lpstr>
      <vt:lpstr>Supplemental Coverage Option</vt:lpstr>
      <vt:lpstr>Supplemental Coverage Option</vt:lpstr>
      <vt:lpstr>Additional SCO Features</vt:lpstr>
      <vt:lpstr>Considerations for STAX or SCO</vt:lpstr>
      <vt:lpstr>Key Questions</vt:lpstr>
      <vt:lpstr>Nueces Co, TX STAX &amp; SCO* Irrigated Practice</vt:lpstr>
      <vt:lpstr>Nueces Co, TX STAX &amp; SCO* Non-Irrigated Practice</vt:lpstr>
      <vt:lpstr>Other Crop Insurance Changes</vt:lpstr>
      <vt:lpstr>Other Crop Insurance Changes</vt:lpstr>
      <vt:lpstr>Other Farm Bill Issues</vt:lpstr>
      <vt:lpstr>Key Decision Dates</vt:lpstr>
      <vt:lpstr>Payment Acres for PLC or ARC-CO</vt:lpstr>
      <vt:lpstr>Understanding Generic Base</vt:lpstr>
      <vt:lpstr>Attributing Generic Base</vt:lpstr>
      <vt:lpstr>Upland Cotton Marketing Loan</vt:lpstr>
      <vt:lpstr>Payment Limits</vt:lpstr>
      <vt:lpstr>AGI Means Test </vt:lpstr>
      <vt:lpstr>Resources</vt:lpstr>
      <vt:lpstr>Final Questions?  Presentation and Summary available for NCC members at www.cotton.org </vt:lpstr>
    </vt:vector>
  </TitlesOfParts>
  <Company>National Cotton Council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2013 Farm Bill Preliminary Basics January 27, 2014</dc:title>
  <dc:creator>John Maguire</dc:creator>
  <cp:lastModifiedBy>Gary Adams</cp:lastModifiedBy>
  <cp:revision>230</cp:revision>
  <cp:lastPrinted>2014-03-07T15:36:52Z</cp:lastPrinted>
  <dcterms:created xsi:type="dcterms:W3CDTF">2014-01-27T16:25:41Z</dcterms:created>
  <dcterms:modified xsi:type="dcterms:W3CDTF">2014-11-11T00:48:42Z</dcterms:modified>
</cp:coreProperties>
</file>