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34" r:id="rId28"/>
    <p:sldId id="415" r:id="rId29"/>
    <p:sldId id="446" r:id="rId30"/>
    <p:sldId id="447" r:id="rId31"/>
    <p:sldId id="535" r:id="rId32"/>
    <p:sldId id="536" r:id="rId33"/>
    <p:sldId id="537" r:id="rId34"/>
    <p:sldId id="426" r:id="rId35"/>
    <p:sldId id="394" r:id="rId36"/>
    <p:sldId id="395" r:id="rId37"/>
    <p:sldId id="467" r:id="rId38"/>
    <p:sldId id="396" r:id="rId39"/>
    <p:sldId id="538" r:id="rId40"/>
    <p:sldId id="539"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 id="540" r:id="rId54"/>
    <p:sldId id="541" r:id="rId55"/>
    <p:sldId id="542" r:id="rId56"/>
    <p:sldId id="543" r:id="rId57"/>
    <p:sldId id="544" r:id="rId58"/>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29579760"/>
        <c:axId val="229580152"/>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29579760"/>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29580152"/>
        <c:crosses val="autoZero"/>
        <c:crossBetween val="midCat"/>
      </c:valAx>
      <c:valAx>
        <c:axId val="2295801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29579760"/>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05834352"/>
        <c:axId val="30583474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05834352"/>
        <c:axId val="305834744"/>
      </c:lineChart>
      <c:catAx>
        <c:axId val="305834352"/>
        <c:scaling>
          <c:orientation val="minMax"/>
        </c:scaling>
        <c:delete val="0"/>
        <c:axPos val="b"/>
        <c:title>
          <c:tx>
            <c:rich>
              <a:bodyPr/>
              <a:lstStyle/>
              <a:p>
                <a:pPr>
                  <a:defRPr b="0"/>
                </a:pPr>
                <a:r>
                  <a:rPr lang="en-US" b="0" dirty="0" smtClean="0"/>
                  <a:t>% Loss in County Revenue</a:t>
                </a:r>
                <a:endParaRPr lang="en-US" b="0" dirty="0"/>
              </a:p>
            </c:rich>
          </c:tx>
          <c:layout/>
          <c:overlay val="0"/>
        </c:title>
        <c:numFmt formatCode="0%" sourceLinked="0"/>
        <c:majorTickMark val="out"/>
        <c:minorTickMark val="none"/>
        <c:tickLblPos val="nextTo"/>
        <c:crossAx val="305834744"/>
        <c:crosses val="autoZero"/>
        <c:auto val="1"/>
        <c:lblAlgn val="ctr"/>
        <c:lblOffset val="100"/>
        <c:noMultiLvlLbl val="0"/>
      </c:catAx>
      <c:valAx>
        <c:axId val="305834744"/>
        <c:scaling>
          <c:orientation val="minMax"/>
        </c:scaling>
        <c:delete val="0"/>
        <c:axPos val="l"/>
        <c:majorGridlines/>
        <c:title>
          <c:tx>
            <c:rich>
              <a:bodyPr/>
              <a:lstStyle/>
              <a:p>
                <a:pPr>
                  <a:defRPr b="0"/>
                </a:pPr>
                <a:r>
                  <a:rPr lang="en-US" b="0" dirty="0" smtClean="0"/>
                  <a:t>Indemnity</a:t>
                </a:r>
                <a:endParaRPr lang="en-US" b="0" dirty="0"/>
              </a:p>
            </c:rich>
          </c:tx>
          <c:layout/>
          <c:overlay val="0"/>
        </c:title>
        <c:numFmt formatCode="&quot;$&quot;#,##0" sourceLinked="0"/>
        <c:majorTickMark val="out"/>
        <c:minorTickMark val="none"/>
        <c:tickLblPos val="nextTo"/>
        <c:crossAx val="30583435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05835528"/>
        <c:axId val="230051744"/>
      </c:barChart>
      <c:catAx>
        <c:axId val="305835528"/>
        <c:scaling>
          <c:orientation val="minMax"/>
        </c:scaling>
        <c:delete val="0"/>
        <c:axPos val="b"/>
        <c:title>
          <c:tx>
            <c:rich>
              <a:bodyPr/>
              <a:lstStyle/>
              <a:p>
                <a:pPr>
                  <a:defRPr b="0"/>
                </a:pPr>
                <a:r>
                  <a:rPr lang="en-US" b="0" dirty="0" smtClean="0"/>
                  <a:t>Underlying Coverage Level</a:t>
                </a:r>
                <a:endParaRPr lang="en-US" b="0" dirty="0"/>
              </a:p>
            </c:rich>
          </c:tx>
          <c:layout/>
          <c:overlay val="0"/>
        </c:title>
        <c:numFmt formatCode="General" sourceLinked="0"/>
        <c:majorTickMark val="out"/>
        <c:minorTickMark val="none"/>
        <c:tickLblPos val="nextTo"/>
        <c:crossAx val="230051744"/>
        <c:crosses val="autoZero"/>
        <c:auto val="1"/>
        <c:lblAlgn val="ctr"/>
        <c:lblOffset val="100"/>
        <c:noMultiLvlLbl val="0"/>
      </c:catAx>
      <c:valAx>
        <c:axId val="230051744"/>
        <c:scaling>
          <c:orientation val="minMax"/>
          <c:max val="1"/>
        </c:scaling>
        <c:delete val="0"/>
        <c:axPos val="l"/>
        <c:majorGridlines/>
        <c:title>
          <c:tx>
            <c:rich>
              <a:bodyPr/>
              <a:lstStyle/>
              <a:p>
                <a:pPr>
                  <a:defRPr b="0"/>
                </a:pPr>
                <a:r>
                  <a:rPr lang="en-US" b="0" dirty="0" smtClean="0"/>
                  <a:t>% of Expected Revenue</a:t>
                </a:r>
                <a:endParaRPr lang="en-US" b="0" dirty="0"/>
              </a:p>
            </c:rich>
          </c:tx>
          <c:layout/>
          <c:overlay val="0"/>
        </c:title>
        <c:numFmt formatCode="0%" sourceLinked="0"/>
        <c:majorTickMark val="out"/>
        <c:minorTickMark val="none"/>
        <c:tickLblPos val="nextTo"/>
        <c:crossAx val="30583552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layout/>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Sheet1!$B$153</c:f>
              <c:strCache>
                <c:ptCount val="1"/>
                <c:pt idx="0">
                  <c:v>LA</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Sheet1!$M$154:$M$160</c:f>
              <c:numCache>
                <c:formatCode>General</c:formatCode>
                <c:ptCount val="7"/>
                <c:pt idx="0">
                  <c:v>0.16548594561065588</c:v>
                </c:pt>
                <c:pt idx="1">
                  <c:v>6.6207436910319606E-2</c:v>
                </c:pt>
                <c:pt idx="2">
                  <c:v>4.5207469556984757E-2</c:v>
                </c:pt>
                <c:pt idx="3">
                  <c:v>3.5682805001469101E-2</c:v>
                </c:pt>
                <c:pt idx="4">
                  <c:v>0.11243511475302798</c:v>
                </c:pt>
                <c:pt idx="5">
                  <c:v>0.2096160752179165</c:v>
                </c:pt>
                <c:pt idx="6">
                  <c:v>0.36536515294962618</c:v>
                </c:pt>
              </c:numCache>
            </c:numRef>
          </c:val>
        </c:ser>
        <c:dLbls>
          <c:showLegendKey val="0"/>
          <c:showVal val="0"/>
          <c:showCatName val="0"/>
          <c:showSerName val="0"/>
          <c:showPercent val="0"/>
          <c:showBubbleSize val="0"/>
        </c:dLbls>
        <c:gapWidth val="150"/>
        <c:axId val="230052528"/>
        <c:axId val="230052920"/>
      </c:barChart>
      <c:catAx>
        <c:axId val="230052528"/>
        <c:scaling>
          <c:orientation val="minMax"/>
        </c:scaling>
        <c:delete val="0"/>
        <c:axPos val="b"/>
        <c:numFmt formatCode="General" sourceLinked="0"/>
        <c:majorTickMark val="out"/>
        <c:minorTickMark val="none"/>
        <c:tickLblPos val="nextTo"/>
        <c:txPr>
          <a:bodyPr/>
          <a:lstStyle/>
          <a:p>
            <a:pPr>
              <a:defRPr sz="1800"/>
            </a:pPr>
            <a:endParaRPr lang="en-US"/>
          </a:p>
        </c:txPr>
        <c:crossAx val="230052920"/>
        <c:crosses val="autoZero"/>
        <c:auto val="1"/>
        <c:lblAlgn val="ctr"/>
        <c:lblOffset val="100"/>
        <c:noMultiLvlLbl val="0"/>
      </c:catAx>
      <c:valAx>
        <c:axId val="230052920"/>
        <c:scaling>
          <c:orientation val="minMax"/>
        </c:scaling>
        <c:delete val="0"/>
        <c:axPos val="l"/>
        <c:majorGridlines/>
        <c:numFmt formatCode="0%" sourceLinked="0"/>
        <c:majorTickMark val="out"/>
        <c:minorTickMark val="none"/>
        <c:tickLblPos val="nextTo"/>
        <c:txPr>
          <a:bodyPr/>
          <a:lstStyle/>
          <a:p>
            <a:pPr>
              <a:defRPr sz="1800"/>
            </a:pPr>
            <a:endParaRPr lang="en-US"/>
          </a:p>
        </c:txPr>
        <c:crossAx val="230052528"/>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11/17/2014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11/17/2014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4180586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11/17/2014</a:t>
            </a:fld>
            <a:endParaRPr lang="en-US"/>
          </a:p>
        </p:txBody>
      </p:sp>
    </p:spTree>
    <p:extLst>
      <p:ext uri="{BB962C8B-B14F-4D97-AF65-F5344CB8AC3E}">
        <p14:creationId xmlns:p14="http://schemas.microsoft.com/office/powerpoint/2010/main" val="2364920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11/17/2014</a:t>
            </a:fld>
            <a:endParaRPr lang="en-US"/>
          </a:p>
        </p:txBody>
      </p:sp>
    </p:spTree>
    <p:extLst>
      <p:ext uri="{BB962C8B-B14F-4D97-AF65-F5344CB8AC3E}">
        <p14:creationId xmlns:p14="http://schemas.microsoft.com/office/powerpoint/2010/main" val="4078145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11/17/2014</a:t>
            </a:fld>
            <a:endParaRPr lang="en-US"/>
          </a:p>
        </p:txBody>
      </p:sp>
    </p:spTree>
    <p:extLst>
      <p:ext uri="{BB962C8B-B14F-4D97-AF65-F5344CB8AC3E}">
        <p14:creationId xmlns:p14="http://schemas.microsoft.com/office/powerpoint/2010/main" val="1488966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3407481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617217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11/17/2014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11/17/2014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11/17/2014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11/17/2014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11/17/2014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11/17/2014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Monroe, LA</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Ouachita Par, LA 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381000" y="841014"/>
            <a:ext cx="8412480" cy="5068601"/>
          </a:xfrm>
          <a:prstGeom prst="rect">
            <a:avLst/>
          </a:prstGeom>
        </p:spPr>
      </p:pic>
    </p:spTree>
    <p:extLst>
      <p:ext uri="{BB962C8B-B14F-4D97-AF65-F5344CB8AC3E}">
        <p14:creationId xmlns:p14="http://schemas.microsoft.com/office/powerpoint/2010/main" val="4862463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13063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Ouachita Par, LA</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182880" y="1371600"/>
            <a:ext cx="8778240" cy="3954367"/>
          </a:xfrm>
          <a:prstGeom prst="rect">
            <a:avLst/>
          </a:prstGeom>
        </p:spPr>
      </p:pic>
    </p:spTree>
    <p:extLst>
      <p:ext uri="{BB962C8B-B14F-4D97-AF65-F5344CB8AC3E}">
        <p14:creationId xmlns:p14="http://schemas.microsoft.com/office/powerpoint/2010/main" val="42596007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Ouachita Par, LA</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182880" y="1371600"/>
            <a:ext cx="8778240" cy="3954367"/>
          </a:xfrm>
          <a:prstGeom prst="rect">
            <a:avLst/>
          </a:prstGeom>
        </p:spPr>
      </p:pic>
    </p:spTree>
    <p:extLst>
      <p:ext uri="{BB962C8B-B14F-4D97-AF65-F5344CB8AC3E}">
        <p14:creationId xmlns:p14="http://schemas.microsoft.com/office/powerpoint/2010/main" val="9874431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Ouachita Par, LA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52248" y="1237284"/>
            <a:ext cx="8595360" cy="4852045"/>
          </a:xfrm>
          <a:prstGeom prst="rect">
            <a:avLst/>
          </a:prstGeom>
        </p:spPr>
      </p:pic>
    </p:spTree>
    <p:extLst>
      <p:ext uri="{BB962C8B-B14F-4D97-AF65-F5344CB8AC3E}">
        <p14:creationId xmlns:p14="http://schemas.microsoft.com/office/powerpoint/2010/main" val="1015365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Ouachita Par, LA 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74320" y="1271443"/>
            <a:ext cx="8595360" cy="4852045"/>
          </a:xfrm>
          <a:prstGeom prst="rect">
            <a:avLst/>
          </a:prstGeom>
        </p:spPr>
      </p:pic>
    </p:spTree>
    <p:extLst>
      <p:ext uri="{BB962C8B-B14F-4D97-AF65-F5344CB8AC3E}">
        <p14:creationId xmlns:p14="http://schemas.microsoft.com/office/powerpoint/2010/main" val="14372218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Covered Commodities: PLC or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Choice between PLC and </a:t>
            </a:r>
            <a:r>
              <a:rPr lang="en-US" dirty="0" smtClean="0"/>
              <a:t>county ARC is 1-time</a:t>
            </a:r>
            <a:r>
              <a:rPr lang="en-US" dirty="0"/>
              <a:t>, irrevocable decision on </a:t>
            </a:r>
            <a:r>
              <a:rPr lang="en-US" dirty="0" smtClean="0"/>
              <a:t>commodity-by-commodity </a:t>
            </a:r>
            <a:r>
              <a:rPr lang="en-US" dirty="0"/>
              <a:t>basis for the </a:t>
            </a:r>
            <a:r>
              <a:rPr lang="en-US" dirty="0" smtClean="0"/>
              <a:t>2014-18 </a:t>
            </a:r>
            <a:r>
              <a:rPr lang="en-US" dirty="0"/>
              <a:t>crops</a:t>
            </a:r>
            <a:endParaRPr lang="en-US" sz="2940" dirty="0"/>
          </a:p>
          <a:p>
            <a:pPr lvl="1"/>
            <a:r>
              <a:rPr lang="en-US" dirty="0"/>
              <a:t>If no choice </a:t>
            </a:r>
            <a:r>
              <a:rPr lang="en-US" dirty="0" smtClean="0"/>
              <a:t>made </a:t>
            </a:r>
            <a:r>
              <a:rPr lang="en-US" dirty="0"/>
              <a:t>for 2014, </a:t>
            </a:r>
            <a:r>
              <a:rPr lang="en-US" dirty="0" smtClean="0"/>
              <a:t>Secretary </a:t>
            </a:r>
            <a:r>
              <a:rPr lang="en-US" dirty="0"/>
              <a:t>may not make payments to the farm for </a:t>
            </a:r>
            <a:r>
              <a:rPr lang="en-US" dirty="0" smtClean="0"/>
              <a:t>2014 crop, </a:t>
            </a:r>
            <a:r>
              <a:rPr lang="en-US" dirty="0"/>
              <a:t>and </a:t>
            </a:r>
            <a:r>
              <a:rPr lang="en-US" dirty="0" smtClean="0"/>
              <a:t>2015-18 </a:t>
            </a:r>
            <a:r>
              <a:rPr lang="en-US" dirty="0"/>
              <a:t>crops are automatically enrolled in PLC</a:t>
            </a:r>
            <a:endParaRPr lang="en-US" sz="2520" dirty="0"/>
          </a:p>
          <a:p>
            <a:pPr lvl="1"/>
            <a:r>
              <a:rPr lang="en-US" dirty="0" smtClean="0"/>
              <a:t>Payments decoupled </a:t>
            </a:r>
            <a:r>
              <a:rPr lang="en-US" dirty="0"/>
              <a:t>from production (except on generic base acres)</a:t>
            </a:r>
            <a:endParaRPr lang="en-US" sz="2520" dirty="0"/>
          </a:p>
          <a:p>
            <a:pPr lvl="1"/>
            <a:r>
              <a:rPr lang="en-US" dirty="0" smtClean="0"/>
              <a:t>Payments made </a:t>
            </a:r>
            <a:r>
              <a:rPr lang="en-US" dirty="0"/>
              <a:t>beginning Oct 1 following the end of the applicable marketing </a:t>
            </a:r>
            <a:r>
              <a:rPr lang="en-US" dirty="0" smtClean="0"/>
              <a:t>year</a:t>
            </a:r>
            <a:endParaRPr lang="en-US" sz="252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2481667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More Features of PLC &amp;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Designate </a:t>
            </a:r>
            <a:r>
              <a:rPr lang="en-US" dirty="0"/>
              <a:t>PLC or ARC for </a:t>
            </a:r>
            <a:r>
              <a:rPr lang="en-US" dirty="0" smtClean="0"/>
              <a:t>any/all </a:t>
            </a:r>
            <a:r>
              <a:rPr lang="en-US" dirty="0"/>
              <a:t>covered commodities </a:t>
            </a:r>
            <a:r>
              <a:rPr lang="en-US" dirty="0" smtClean="0"/>
              <a:t>they could </a:t>
            </a:r>
            <a:r>
              <a:rPr lang="en-US" dirty="0"/>
              <a:t>plant on generic base during </a:t>
            </a:r>
            <a:r>
              <a:rPr lang="en-US" dirty="0" smtClean="0"/>
              <a:t>2014-18</a:t>
            </a:r>
            <a:endParaRPr lang="en-US" dirty="0"/>
          </a:p>
          <a:p>
            <a:r>
              <a:rPr lang="en-US" dirty="0"/>
              <a:t>If </a:t>
            </a:r>
            <a:r>
              <a:rPr lang="en-US" dirty="0" smtClean="0"/>
              <a:t>ARC is chosen, planted </a:t>
            </a:r>
            <a:r>
              <a:rPr lang="en-US" dirty="0"/>
              <a:t>acres of that commodity are ineligible for </a:t>
            </a:r>
            <a:r>
              <a:rPr lang="en-US" dirty="0" smtClean="0"/>
              <a:t>SCO</a:t>
            </a:r>
            <a:endParaRPr lang="en-US" dirty="0"/>
          </a:p>
          <a:p>
            <a:r>
              <a:rPr lang="en-US" dirty="0"/>
              <a:t>In lieu of </a:t>
            </a:r>
            <a:r>
              <a:rPr lang="en-US" dirty="0" smtClean="0"/>
              <a:t>choice </a:t>
            </a:r>
            <a:r>
              <a:rPr lang="en-US" dirty="0"/>
              <a:t>between PLC &amp; ARC (county), producer may enroll all crops under producer’s control in the state in a farm-level ARC</a:t>
            </a:r>
          </a:p>
          <a:p>
            <a:pPr lvl="1"/>
            <a:r>
              <a:rPr lang="en-US" dirty="0"/>
              <a:t>Program is </a:t>
            </a:r>
            <a:r>
              <a:rPr lang="en-US" dirty="0" smtClean="0"/>
              <a:t>whole-farm </a:t>
            </a:r>
            <a:r>
              <a:rPr lang="en-US" dirty="0"/>
              <a:t>revenue program across all covered commodities</a:t>
            </a:r>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242325835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Price Loss Coverage (PLC)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Payment triggered </a:t>
            </a:r>
            <a:r>
              <a:rPr lang="en-US" dirty="0"/>
              <a:t>when </a:t>
            </a:r>
            <a:r>
              <a:rPr lang="en-US" dirty="0" smtClean="0"/>
              <a:t>Effective </a:t>
            </a:r>
            <a:r>
              <a:rPr lang="en-US" dirty="0"/>
              <a:t>Price falls below </a:t>
            </a:r>
            <a:r>
              <a:rPr lang="en-US" dirty="0" smtClean="0"/>
              <a:t>Reference </a:t>
            </a:r>
            <a:r>
              <a:rPr lang="en-US" dirty="0"/>
              <a:t>Price</a:t>
            </a:r>
          </a:p>
          <a:p>
            <a:pPr lvl="1"/>
            <a:r>
              <a:rPr lang="en-US" dirty="0" smtClean="0"/>
              <a:t>Effective </a:t>
            </a:r>
            <a:r>
              <a:rPr lang="en-US" dirty="0"/>
              <a:t>Price is </a:t>
            </a:r>
            <a:r>
              <a:rPr lang="en-US" dirty="0" smtClean="0"/>
              <a:t>higher </a:t>
            </a:r>
            <a:r>
              <a:rPr lang="en-US" dirty="0"/>
              <a:t>of </a:t>
            </a:r>
            <a:r>
              <a:rPr lang="en-US" dirty="0" smtClean="0"/>
              <a:t>loan </a:t>
            </a:r>
            <a:r>
              <a:rPr lang="en-US" dirty="0"/>
              <a:t>rate or </a:t>
            </a:r>
            <a:r>
              <a:rPr lang="en-US" dirty="0" smtClean="0"/>
              <a:t>MYA price</a:t>
            </a:r>
            <a:endParaRPr lang="en-US" dirty="0"/>
          </a:p>
          <a:p>
            <a:endParaRPr lang="en-US" dirty="0" smtClean="0"/>
          </a:p>
          <a:p>
            <a:r>
              <a:rPr lang="en-US" dirty="0" smtClean="0"/>
              <a:t>Reference </a:t>
            </a:r>
            <a:r>
              <a:rPr lang="en-US" dirty="0"/>
              <a:t>Prices, set by statute, </a:t>
            </a:r>
            <a:r>
              <a:rPr lang="en-US" dirty="0" smtClean="0"/>
              <a:t>are:</a:t>
            </a:r>
            <a:endParaRPr lang="en-US" dirty="0"/>
          </a:p>
          <a:p>
            <a:pPr marL="480060" lvl="1" indent="0">
              <a:buNone/>
            </a:pPr>
            <a:r>
              <a:rPr lang="en-US" sz="3150" dirty="0"/>
              <a:t>Peanuts - $535/ton		Rice - $14.00/cwt</a:t>
            </a:r>
          </a:p>
          <a:p>
            <a:pPr marL="480060" lvl="1" indent="0">
              <a:buNone/>
            </a:pPr>
            <a:r>
              <a:rPr lang="en-US" sz="3150" dirty="0"/>
              <a:t>Corn - $3.70/</a:t>
            </a:r>
            <a:r>
              <a:rPr lang="en-US" sz="3150" dirty="0" err="1"/>
              <a:t>bu</a:t>
            </a:r>
            <a:r>
              <a:rPr lang="en-US" sz="3150" dirty="0"/>
              <a:t>		Soybeans - $8.40/</a:t>
            </a:r>
            <a:r>
              <a:rPr lang="en-US" sz="3150" dirty="0" err="1"/>
              <a:t>bu</a:t>
            </a:r>
            <a:endParaRPr lang="en-US" sz="3150" dirty="0"/>
          </a:p>
          <a:p>
            <a:pPr marL="480060" lvl="1" indent="0">
              <a:buNone/>
            </a:pPr>
            <a:r>
              <a:rPr lang="en-US" sz="3150" dirty="0"/>
              <a:t>Wheat - $5.50/</a:t>
            </a:r>
            <a:r>
              <a:rPr lang="en-US" sz="3150" dirty="0" err="1"/>
              <a:t>bu</a:t>
            </a:r>
            <a:r>
              <a:rPr lang="en-US" sz="3150" dirty="0"/>
              <a:t>		Sorghum - $</a:t>
            </a:r>
            <a:r>
              <a:rPr lang="en-US" sz="3150" dirty="0" smtClean="0"/>
              <a:t>3.95/</a:t>
            </a:r>
            <a:r>
              <a:rPr lang="en-US" sz="3150" dirty="0" err="1" smtClean="0"/>
              <a:t>bu</a:t>
            </a:r>
            <a:endParaRPr lang="en-US" sz="3150" dirty="0" smtClean="0"/>
          </a:p>
          <a:p>
            <a:pPr marL="480060" lvl="1" indent="0">
              <a:buNone/>
            </a:pPr>
            <a:r>
              <a:rPr lang="en-US" sz="3150" dirty="0" smtClean="0"/>
              <a:t>Other Oilseeds - $20.15/cwt</a:t>
            </a:r>
            <a:endParaRPr lang="en-US" sz="315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5406901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Agriculture Risk Coverage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Payment triggered </a:t>
            </a:r>
            <a:r>
              <a:rPr lang="en-US" dirty="0"/>
              <a:t>when </a:t>
            </a:r>
            <a:r>
              <a:rPr lang="en-US" dirty="0" smtClean="0"/>
              <a:t>Actual </a:t>
            </a:r>
            <a:r>
              <a:rPr lang="en-US" dirty="0"/>
              <a:t>Crop Revenue falls below </a:t>
            </a:r>
            <a:r>
              <a:rPr lang="en-US" dirty="0" smtClean="0"/>
              <a:t>ARC </a:t>
            </a:r>
            <a:r>
              <a:rPr lang="en-US" dirty="0"/>
              <a:t>Guarantee</a:t>
            </a:r>
          </a:p>
          <a:p>
            <a:pPr lvl="1"/>
            <a:r>
              <a:rPr lang="en-US" dirty="0"/>
              <a:t>Actual Crop Revenue is </a:t>
            </a:r>
            <a:r>
              <a:rPr lang="en-US" dirty="0" smtClean="0"/>
              <a:t>actual </a:t>
            </a:r>
            <a:r>
              <a:rPr lang="en-US" dirty="0"/>
              <a:t>avg. county yield/planted acre x higher of loan rate or </a:t>
            </a:r>
            <a:r>
              <a:rPr lang="en-US" dirty="0" smtClean="0"/>
              <a:t>MYA price</a:t>
            </a:r>
            <a:endParaRPr lang="en-US" dirty="0"/>
          </a:p>
          <a:p>
            <a:pPr lvl="1"/>
            <a:r>
              <a:rPr lang="en-US" dirty="0"/>
              <a:t>ARC Guarantee is 86% of </a:t>
            </a:r>
            <a:r>
              <a:rPr lang="en-US" dirty="0" smtClean="0"/>
              <a:t>Benchmark </a:t>
            </a:r>
            <a:r>
              <a:rPr lang="en-US" dirty="0"/>
              <a:t>Revenue</a:t>
            </a:r>
          </a:p>
          <a:p>
            <a:pPr lvl="1"/>
            <a:r>
              <a:rPr lang="en-US" dirty="0"/>
              <a:t>Benchmark Revenue is 5-year Olympic average county yield x 5-year Olympic average price</a:t>
            </a:r>
          </a:p>
          <a:p>
            <a:pPr lvl="2"/>
            <a:r>
              <a:rPr lang="en-US" sz="2200" dirty="0"/>
              <a:t>Yield </a:t>
            </a:r>
            <a:r>
              <a:rPr lang="en-US" sz="2200" dirty="0" smtClean="0"/>
              <a:t>plug </a:t>
            </a:r>
            <a:r>
              <a:rPr lang="en-US" sz="2200" dirty="0"/>
              <a:t>= 70% </a:t>
            </a:r>
            <a:r>
              <a:rPr lang="en-US" sz="2200" dirty="0" smtClean="0"/>
              <a:t>of transitional yield, as determined by </a:t>
            </a:r>
            <a:r>
              <a:rPr lang="en-US" sz="2200" dirty="0" err="1" smtClean="0"/>
              <a:t>Sec’y</a:t>
            </a:r>
            <a:r>
              <a:rPr lang="en-US" sz="2200" dirty="0" smtClean="0"/>
              <a:t>, in </a:t>
            </a:r>
            <a:r>
              <a:rPr lang="en-US" sz="2200" dirty="0"/>
              <a:t>any year actual yield is below 70% of </a:t>
            </a:r>
            <a:r>
              <a:rPr lang="en-US" sz="2200" dirty="0" smtClean="0"/>
              <a:t>transitional yield</a:t>
            </a:r>
            <a:endParaRPr lang="en-US" sz="2200" dirty="0"/>
          </a:p>
          <a:p>
            <a:pPr lvl="2"/>
            <a:r>
              <a:rPr lang="en-US" sz="2200" dirty="0"/>
              <a:t>Price plug = </a:t>
            </a:r>
            <a:r>
              <a:rPr lang="en-US" sz="2200" dirty="0" smtClean="0"/>
              <a:t>reference price in any </a:t>
            </a:r>
            <a:r>
              <a:rPr lang="en-US" sz="2200" dirty="0"/>
              <a:t>year price is below </a:t>
            </a:r>
            <a:r>
              <a:rPr lang="en-US" sz="2200" dirty="0" smtClean="0"/>
              <a:t>reference price</a:t>
            </a:r>
            <a:endParaRPr lang="en-US" sz="220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19811966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More ARC Features</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ARC </a:t>
            </a:r>
            <a:r>
              <a:rPr lang="en-US" dirty="0"/>
              <a:t>payment rate is lesser of </a:t>
            </a:r>
            <a:r>
              <a:rPr lang="en-US" dirty="0" smtClean="0"/>
              <a:t>amount ARC </a:t>
            </a:r>
            <a:r>
              <a:rPr lang="en-US" dirty="0"/>
              <a:t>Guarantee exceeds Actual Crop </a:t>
            </a:r>
            <a:r>
              <a:rPr lang="en-US" dirty="0" smtClean="0"/>
              <a:t>Revenue </a:t>
            </a:r>
            <a:r>
              <a:rPr lang="en-US" dirty="0"/>
              <a:t>or </a:t>
            </a:r>
            <a:r>
              <a:rPr lang="en-US" dirty="0" smtClean="0"/>
              <a:t>10</a:t>
            </a:r>
            <a:r>
              <a:rPr lang="en-US" dirty="0"/>
              <a:t>% of Benchmark </a:t>
            </a:r>
            <a:r>
              <a:rPr lang="en-US" dirty="0" smtClean="0"/>
              <a:t>Revenue</a:t>
            </a:r>
          </a:p>
          <a:p>
            <a:pPr lvl="0"/>
            <a:endParaRPr lang="en-US" dirty="0" smtClean="0"/>
          </a:p>
          <a:p>
            <a:pPr lvl="0"/>
            <a:r>
              <a:rPr lang="en-US" dirty="0" smtClean="0"/>
              <a:t>If </a:t>
            </a:r>
            <a:r>
              <a:rPr lang="en-US" dirty="0"/>
              <a:t>actual or benchmark county yield cannot be established, Secretary has discretion to use yield history of representative farms in state, region or crop reporting district to assign yield</a:t>
            </a:r>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4108110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8809</TotalTime>
  <Words>3063</Words>
  <Application>Microsoft Office PowerPoint</Application>
  <PresentationFormat>On-screen Show (4:3)</PresentationFormat>
  <Paragraphs>438</Paragraphs>
  <Slides>57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Wingdings</vt:lpstr>
      <vt:lpstr>Office Theme</vt:lpstr>
      <vt:lpstr>The Agricultural Act of 2014:  Update on STAX, SCO  &amp; Farm Bill Implementation  Monroe, LA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Ouachita Par, LA STAX Calculations*</vt:lpstr>
      <vt:lpstr>STAX &amp; Underlying Coverage</vt:lpstr>
      <vt:lpstr>STAX &amp; Existing Insurance Coverage</vt:lpstr>
      <vt:lpstr>Insurance Coverage Choices</vt:lpstr>
      <vt:lpstr>Cotton Crop Insurance Usage</vt:lpstr>
      <vt:lpstr>Illustration for Ouachita Par, LA Irrigated Practice</vt:lpstr>
      <vt:lpstr>Illustration for Ouachita Par, LA Non-Irrigated Practice</vt:lpstr>
      <vt:lpstr>Supplemental Coverage Option</vt:lpstr>
      <vt:lpstr>Supplemental Coverage Option</vt:lpstr>
      <vt:lpstr>Additional SCO Features</vt:lpstr>
      <vt:lpstr>Considerations for STAX or SCO</vt:lpstr>
      <vt:lpstr>Key Questions</vt:lpstr>
      <vt:lpstr>Ouachita Par, LA STAX &amp; SCO* Irrigated Practice</vt:lpstr>
      <vt:lpstr>Ouachita Par, LA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lpstr>Covered Commodities: PLC or ARC</vt:lpstr>
      <vt:lpstr>More Features of PLC &amp; ARC</vt:lpstr>
      <vt:lpstr>Price Loss Coverage (PLC)</vt:lpstr>
      <vt:lpstr>Agriculture Risk Coverage (ARC)</vt:lpstr>
      <vt:lpstr>More ARC Features</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223</cp:revision>
  <cp:lastPrinted>2014-03-07T15:36:52Z</cp:lastPrinted>
  <dcterms:created xsi:type="dcterms:W3CDTF">2014-01-27T16:25:41Z</dcterms:created>
  <dcterms:modified xsi:type="dcterms:W3CDTF">2014-11-18T13:52:55Z</dcterms:modified>
</cp:coreProperties>
</file>