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notesSlides/notesSlide10.xml" ContentType="application/vnd.openxmlformats-officedocument.presentationml.notesSlide+xml"/>
  <Override PartName="/ppt/charts/chart3.xml" ContentType="application/vnd.openxmlformats-officedocument.drawingml.chart+xml"/>
  <Override PartName="/ppt/notesSlides/notesSlide11.xml" ContentType="application/vnd.openxmlformats-officedocument.presentationml.notesSlide+xml"/>
  <Override PartName="/ppt/charts/chart4.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handoutMasterIdLst>
    <p:handoutMasterId r:id="rId55"/>
  </p:handoutMasterIdLst>
  <p:sldIdLst>
    <p:sldId id="256" r:id="rId2"/>
    <p:sldId id="279" r:id="rId3"/>
    <p:sldId id="308" r:id="rId4"/>
    <p:sldId id="407" r:id="rId5"/>
    <p:sldId id="383" r:id="rId6"/>
    <p:sldId id="385" r:id="rId7"/>
    <p:sldId id="397" r:id="rId8"/>
    <p:sldId id="408" r:id="rId9"/>
    <p:sldId id="387" r:id="rId10"/>
    <p:sldId id="399" r:id="rId11"/>
    <p:sldId id="400" r:id="rId12"/>
    <p:sldId id="401" r:id="rId13"/>
    <p:sldId id="402" r:id="rId14"/>
    <p:sldId id="403" r:id="rId15"/>
    <p:sldId id="398" r:id="rId16"/>
    <p:sldId id="409" r:id="rId17"/>
    <p:sldId id="405" r:id="rId18"/>
    <p:sldId id="406" r:id="rId19"/>
    <p:sldId id="410" r:id="rId20"/>
    <p:sldId id="404" r:id="rId21"/>
    <p:sldId id="411" r:id="rId22"/>
    <p:sldId id="390" r:id="rId23"/>
    <p:sldId id="391" r:id="rId24"/>
    <p:sldId id="413" r:id="rId25"/>
    <p:sldId id="414" r:id="rId26"/>
    <p:sldId id="393" r:id="rId27"/>
    <p:sldId id="569" r:id="rId28"/>
    <p:sldId id="415" r:id="rId29"/>
    <p:sldId id="446" r:id="rId30"/>
    <p:sldId id="447" r:id="rId31"/>
    <p:sldId id="570" r:id="rId32"/>
    <p:sldId id="571" r:id="rId33"/>
    <p:sldId id="572" r:id="rId34"/>
    <p:sldId id="426" r:id="rId35"/>
    <p:sldId id="394" r:id="rId36"/>
    <p:sldId id="395" r:id="rId37"/>
    <p:sldId id="467" r:id="rId38"/>
    <p:sldId id="396" r:id="rId39"/>
    <p:sldId id="573" r:id="rId40"/>
    <p:sldId id="574" r:id="rId41"/>
    <p:sldId id="318" r:id="rId42"/>
    <p:sldId id="319" r:id="rId43"/>
    <p:sldId id="445" r:id="rId44"/>
    <p:sldId id="418" r:id="rId45"/>
    <p:sldId id="423" r:id="rId46"/>
    <p:sldId id="419" r:id="rId47"/>
    <p:sldId id="488" r:id="rId48"/>
    <p:sldId id="322" r:id="rId49"/>
    <p:sldId id="421" r:id="rId50"/>
    <p:sldId id="420" r:id="rId51"/>
    <p:sldId id="444" r:id="rId52"/>
    <p:sldId id="422" r:id="rId53"/>
  </p:sldIdLst>
  <p:sldSz cx="9144000" cy="6858000" type="screen4x3"/>
  <p:notesSz cx="7315200" cy="9601200"/>
  <p:defaultText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7" algn="l" defTabSz="914318" rtl="0" eaLnBrk="1" latinLnBrk="0" hangingPunct="1">
      <a:defRPr sz="1800" kern="1200">
        <a:solidFill>
          <a:schemeClr val="tx1"/>
        </a:solidFill>
        <a:latin typeface="+mn-lt"/>
        <a:ea typeface="+mn-ea"/>
        <a:cs typeface="+mn-cs"/>
      </a:defRPr>
    </a:lvl4pPr>
    <a:lvl5pPr marL="1828637" algn="l" defTabSz="914318" rtl="0" eaLnBrk="1" latinLnBrk="0" hangingPunct="1">
      <a:defRPr sz="1800" kern="1200">
        <a:solidFill>
          <a:schemeClr val="tx1"/>
        </a:solidFill>
        <a:latin typeface="+mn-lt"/>
        <a:ea typeface="+mn-ea"/>
        <a:cs typeface="+mn-cs"/>
      </a:defRPr>
    </a:lvl5pPr>
    <a:lvl6pPr marL="2285797" algn="l" defTabSz="914318" rtl="0" eaLnBrk="1" latinLnBrk="0" hangingPunct="1">
      <a:defRPr sz="1800" kern="1200">
        <a:solidFill>
          <a:schemeClr val="tx1"/>
        </a:solidFill>
        <a:latin typeface="+mn-lt"/>
        <a:ea typeface="+mn-ea"/>
        <a:cs typeface="+mn-cs"/>
      </a:defRPr>
    </a:lvl6pPr>
    <a:lvl7pPr marL="2742956" algn="l" defTabSz="914318" rtl="0" eaLnBrk="1" latinLnBrk="0" hangingPunct="1">
      <a:defRPr sz="1800" kern="1200">
        <a:solidFill>
          <a:schemeClr val="tx1"/>
        </a:solidFill>
        <a:latin typeface="+mn-lt"/>
        <a:ea typeface="+mn-ea"/>
        <a:cs typeface="+mn-cs"/>
      </a:defRPr>
    </a:lvl7pPr>
    <a:lvl8pPr marL="3200115" algn="l" defTabSz="914318" rtl="0" eaLnBrk="1" latinLnBrk="0" hangingPunct="1">
      <a:defRPr sz="1800" kern="1200">
        <a:solidFill>
          <a:schemeClr val="tx1"/>
        </a:solidFill>
        <a:latin typeface="+mn-lt"/>
        <a:ea typeface="+mn-ea"/>
        <a:cs typeface="+mn-cs"/>
      </a:defRPr>
    </a:lvl8pPr>
    <a:lvl9pPr marL="3657274" algn="l" defTabSz="914318"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48" d="100"/>
          <a:sy n="48" d="100"/>
        </p:scale>
        <p:origin x="2946" y="4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griffin.schnitzler\Desktop\CottonYieldTrendExampl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r>
              <a:rPr lang="en-US" sz="1600">
                <a:solidFill>
                  <a:schemeClr val="tx1"/>
                </a:solidFill>
              </a:rPr>
              <a:t>Comparison of NASS</a:t>
            </a:r>
            <a:r>
              <a:rPr lang="en-US" sz="1600" baseline="0">
                <a:solidFill>
                  <a:schemeClr val="tx1"/>
                </a:solidFill>
              </a:rPr>
              <a:t> County Yield and Crop Insurance Yield by Practice</a:t>
            </a:r>
            <a:endParaRPr lang="en-US" sz="1600">
              <a:solidFill>
                <a:schemeClr val="tx1"/>
              </a:solidFill>
            </a:endParaRP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8.7403314043575875E-2"/>
          <c:y val="0.14521474588403721"/>
          <c:w val="0.86370110362710684"/>
          <c:h val="0.76335798934224119"/>
        </c:manualLayout>
      </c:layout>
      <c:scatterChart>
        <c:scatterStyle val="lineMarker"/>
        <c:varyColors val="0"/>
        <c:ser>
          <c:idx val="0"/>
          <c:order val="0"/>
          <c:tx>
            <c:strRef>
              <c:f>Sheet4!$G$1</c:f>
              <c:strCache>
                <c:ptCount val="1"/>
                <c:pt idx="0">
                  <c:v>NASS County Yield</c:v>
                </c:pt>
              </c:strCache>
            </c:strRef>
          </c:tx>
          <c:spPr>
            <a:ln w="25400" cap="rnd">
              <a:solidFill>
                <a:srgbClr val="1F497D"/>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Sheet4!$G$2:$G$24</c:f>
              <c:numCache>
                <c:formatCode>General</c:formatCode>
                <c:ptCount val="23"/>
                <c:pt idx="0">
                  <c:v>547</c:v>
                </c:pt>
                <c:pt idx="1">
                  <c:v>691</c:v>
                </c:pt>
                <c:pt idx="2">
                  <c:v>704</c:v>
                </c:pt>
                <c:pt idx="3">
                  <c:v>637</c:v>
                </c:pt>
                <c:pt idx="4">
                  <c:v>703</c:v>
                </c:pt>
                <c:pt idx="5">
                  <c:v>454</c:v>
                </c:pt>
                <c:pt idx="6">
                  <c:v>532</c:v>
                </c:pt>
                <c:pt idx="7">
                  <c:v>505</c:v>
                </c:pt>
                <c:pt idx="8">
                  <c:v>728</c:v>
                </c:pt>
                <c:pt idx="9">
                  <c:v>619</c:v>
                </c:pt>
                <c:pt idx="10">
                  <c:v>851</c:v>
                </c:pt>
                <c:pt idx="11">
                  <c:v>579</c:v>
                </c:pt>
                <c:pt idx="12">
                  <c:v>926</c:v>
                </c:pt>
                <c:pt idx="13">
                  <c:v>804</c:v>
                </c:pt>
                <c:pt idx="14">
                  <c:v>847</c:v>
                </c:pt>
                <c:pt idx="15">
                  <c:v>832</c:v>
                </c:pt>
                <c:pt idx="16">
                  <c:v>974</c:v>
                </c:pt>
                <c:pt idx="17">
                  <c:v>853</c:v>
                </c:pt>
                <c:pt idx="18">
                  <c:v>1025</c:v>
                </c:pt>
                <c:pt idx="19">
                  <c:v>1082</c:v>
                </c:pt>
              </c:numCache>
            </c:numRef>
          </c:yVal>
          <c:smooth val="0"/>
        </c:ser>
        <c:ser>
          <c:idx val="1"/>
          <c:order val="1"/>
          <c:tx>
            <c:strRef>
              <c:f>Sheet4!$H$1</c:f>
              <c:strCache>
                <c:ptCount val="1"/>
                <c:pt idx="0">
                  <c:v>Irrigated Yield (Crop Ins.)</c:v>
                </c:pt>
              </c:strCache>
            </c:strRef>
          </c:tx>
          <c:spPr>
            <a:ln w="25400" cap="rnd">
              <a:solidFill>
                <a:srgbClr val="00B0F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Sheet4!$H$2:$H$24</c:f>
              <c:numCache>
                <c:formatCode>General</c:formatCode>
                <c:ptCount val="23"/>
                <c:pt idx="0">
                  <c:v>826</c:v>
                </c:pt>
                <c:pt idx="1">
                  <c:v>966</c:v>
                </c:pt>
                <c:pt idx="2">
                  <c:v>840</c:v>
                </c:pt>
                <c:pt idx="3">
                  <c:v>783</c:v>
                </c:pt>
                <c:pt idx="4">
                  <c:v>772</c:v>
                </c:pt>
                <c:pt idx="5">
                  <c:v>628</c:v>
                </c:pt>
                <c:pt idx="6">
                  <c:v>576</c:v>
                </c:pt>
                <c:pt idx="7">
                  <c:v>645</c:v>
                </c:pt>
                <c:pt idx="8">
                  <c:v>895</c:v>
                </c:pt>
                <c:pt idx="9">
                  <c:v>733</c:v>
                </c:pt>
                <c:pt idx="10">
                  <c:v>1000</c:v>
                </c:pt>
                <c:pt idx="11">
                  <c:v>714</c:v>
                </c:pt>
                <c:pt idx="12">
                  <c:v>1051</c:v>
                </c:pt>
                <c:pt idx="13">
                  <c:v>1119</c:v>
                </c:pt>
                <c:pt idx="14">
                  <c:v>943</c:v>
                </c:pt>
                <c:pt idx="15">
                  <c:v>999</c:v>
                </c:pt>
                <c:pt idx="16">
                  <c:v>1120</c:v>
                </c:pt>
                <c:pt idx="17">
                  <c:v>1114</c:v>
                </c:pt>
                <c:pt idx="18">
                  <c:v>1197</c:v>
                </c:pt>
                <c:pt idx="19">
                  <c:v>1181</c:v>
                </c:pt>
                <c:pt idx="20">
                  <c:v>1144</c:v>
                </c:pt>
              </c:numCache>
            </c:numRef>
          </c:yVal>
          <c:smooth val="0"/>
        </c:ser>
        <c:ser>
          <c:idx val="2"/>
          <c:order val="2"/>
          <c:tx>
            <c:strRef>
              <c:f>Sheet4!$I$1</c:f>
              <c:strCache>
                <c:ptCount val="1"/>
                <c:pt idx="0">
                  <c:v>Non-Irrigated Yield (Crop Ins.)</c:v>
                </c:pt>
              </c:strCache>
            </c:strRef>
          </c:tx>
          <c:spPr>
            <a:ln w="25400" cap="rnd">
              <a:solidFill>
                <a:srgbClr val="FFC000"/>
              </a:solidFill>
              <a:round/>
            </a:ln>
            <a:effectLst/>
          </c:spPr>
          <c:marker>
            <c:symbol val="circle"/>
            <c:size val="5"/>
            <c:spPr>
              <a:noFill/>
              <a:ln w="9525">
                <a:noFill/>
              </a:ln>
              <a:effectLst/>
            </c:spPr>
          </c:marker>
          <c:xVal>
            <c:numRef>
              <c:f>Sheet4!$F$2:$F$24</c:f>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f>Sheet4!$I$2:$I$24</c:f>
              <c:numCache>
                <c:formatCode>General</c:formatCode>
                <c:ptCount val="23"/>
                <c:pt idx="0">
                  <c:v>647</c:v>
                </c:pt>
                <c:pt idx="1">
                  <c:v>826.28223762000005</c:v>
                </c:pt>
                <c:pt idx="2">
                  <c:v>727.01497553000002</c:v>
                </c:pt>
                <c:pt idx="3">
                  <c:v>739.56582156000002</c:v>
                </c:pt>
                <c:pt idx="4">
                  <c:v>809.19878414000004</c:v>
                </c:pt>
                <c:pt idx="5">
                  <c:v>463.20797178999999</c:v>
                </c:pt>
                <c:pt idx="6">
                  <c:v>573.73233554000001</c:v>
                </c:pt>
                <c:pt idx="7">
                  <c:v>532.84746106</c:v>
                </c:pt>
                <c:pt idx="8">
                  <c:v>773.70606594000003</c:v>
                </c:pt>
                <c:pt idx="9">
                  <c:v>566.19348220999996</c:v>
                </c:pt>
                <c:pt idx="10">
                  <c:v>904.87688494999998</c:v>
                </c:pt>
                <c:pt idx="11">
                  <c:v>677.81455755000002</c:v>
                </c:pt>
                <c:pt idx="12">
                  <c:v>954.99401920000003</c:v>
                </c:pt>
                <c:pt idx="13">
                  <c:v>885.03014298000005</c:v>
                </c:pt>
                <c:pt idx="14">
                  <c:v>808.83874920000005</c:v>
                </c:pt>
                <c:pt idx="15">
                  <c:v>802.61009611999998</c:v>
                </c:pt>
                <c:pt idx="16">
                  <c:v>965.06326493999995</c:v>
                </c:pt>
                <c:pt idx="17">
                  <c:v>818.71602060999999</c:v>
                </c:pt>
                <c:pt idx="18">
                  <c:v>989.55264106000004</c:v>
                </c:pt>
                <c:pt idx="19">
                  <c:v>1025.9136755</c:v>
                </c:pt>
                <c:pt idx="20">
                  <c:v>972.30250388000002</c:v>
                </c:pt>
              </c:numCache>
            </c:numRef>
          </c:yVal>
          <c:smooth val="0"/>
        </c:ser>
        <c:dLbls>
          <c:showLegendKey val="0"/>
          <c:showVal val="0"/>
          <c:showCatName val="0"/>
          <c:showSerName val="0"/>
          <c:showPercent val="0"/>
          <c:showBubbleSize val="0"/>
        </c:dLbls>
        <c:axId val="273492080"/>
        <c:axId val="273492472"/>
        <c:extLst>
          <c:ext xmlns:c15="http://schemas.microsoft.com/office/drawing/2012/chart" uri="{02D57815-91ED-43cb-92C2-25804820EDAC}">
            <c15:filteredScatterSeries>
              <c15:ser>
                <c:idx val="3"/>
                <c:order val="3"/>
                <c:tx>
                  <c:strRef>
                    <c:extLst>
                      <c:ext uri="{02D57815-91ED-43cb-92C2-25804820EDAC}">
                        <c15:formulaRef>
                          <c15:sqref>Sheet4!$J$1</c15:sqref>
                        </c15:formulaRef>
                      </c:ext>
                    </c:extLst>
                    <c:strCache>
                      <c:ptCount val="1"/>
                      <c:pt idx="0">
                        <c:v>Irr. Trend Yield</c:v>
                      </c:pt>
                    </c:strCache>
                  </c:strRef>
                </c:tx>
                <c:spPr>
                  <a:ln w="19050" cap="rnd">
                    <a:solidFill>
                      <a:schemeClr val="accent4"/>
                    </a:solidFill>
                    <a:round/>
                  </a:ln>
                  <a:effectLst/>
                </c:spPr>
                <c:marker>
                  <c:symbol val="circle"/>
                  <c:size val="5"/>
                  <c:spPr>
                    <a:solidFill>
                      <a:schemeClr val="accent4"/>
                    </a:solidFill>
                    <a:ln w="9525">
                      <a:solidFill>
                        <a:schemeClr val="accent4"/>
                      </a:solidFill>
                    </a:ln>
                    <a:effectLst/>
                  </c:spPr>
                </c:marker>
                <c:dPt>
                  <c:idx val="22"/>
                  <c:marker>
                    <c:symbol val="circle"/>
                    <c:size val="5"/>
                    <c:spPr>
                      <a:solidFill>
                        <a:srgbClr val="00B0F0"/>
                      </a:solidFill>
                      <a:ln w="9525">
                        <a:noFill/>
                      </a:ln>
                      <a:effectLst/>
                    </c:spPr>
                  </c:marker>
                  <c:bubble3D val="0"/>
                  <c:spPr>
                    <a:ln w="19050" cap="rnd">
                      <a:noFill/>
                      <a:round/>
                    </a:ln>
                    <a:effectLst/>
                  </c:spPr>
                </c:dPt>
                <c:xVal>
                  <c:numRef>
                    <c:extLst>
                      <c:ex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c:ext uri="{02D57815-91ED-43cb-92C2-25804820EDAC}">
                        <c15:formulaRef>
                          <c15:sqref>Sheet4!$J$2:$J$24</c15:sqref>
                        </c15:formulaRef>
                      </c:ext>
                    </c:extLst>
                    <c:numCache>
                      <c:formatCode>General</c:formatCode>
                      <c:ptCount val="23"/>
                      <c:pt idx="22">
                        <c:v>1187.8632034632028</c:v>
                      </c:pt>
                    </c:numCache>
                  </c:numRef>
                </c:yVal>
                <c:smooth val="0"/>
              </c15:ser>
            </c15:filteredScatterSeries>
            <c15:filteredScatterSeries>
              <c15:ser>
                <c:idx val="4"/>
                <c:order val="4"/>
                <c:tx>
                  <c:strRef>
                    <c:extLst xmlns:c15="http://schemas.microsoft.com/office/drawing/2012/chart">
                      <c:ext xmlns:c15="http://schemas.microsoft.com/office/drawing/2012/chart" uri="{02D57815-91ED-43cb-92C2-25804820EDAC}">
                        <c15:formulaRef>
                          <c15:sqref>Sheet4!$K$1</c15:sqref>
                        </c15:formulaRef>
                      </c:ext>
                    </c:extLst>
                    <c:strCache>
                      <c:ptCount val="1"/>
                      <c:pt idx="0">
                        <c:v>Non-Irr. Trend Yield</c:v>
                      </c:pt>
                    </c:strCache>
                  </c:strRef>
                </c:tx>
                <c:spPr>
                  <a:ln w="19050" cap="rnd">
                    <a:solidFill>
                      <a:schemeClr val="accent5"/>
                    </a:solidFill>
                    <a:round/>
                  </a:ln>
                  <a:effectLst/>
                </c:spPr>
                <c:marker>
                  <c:symbol val="circle"/>
                  <c:size val="5"/>
                  <c:spPr>
                    <a:solidFill>
                      <a:schemeClr val="accent5"/>
                    </a:solidFill>
                    <a:ln w="9525">
                      <a:solidFill>
                        <a:schemeClr val="accent5"/>
                      </a:solidFill>
                    </a:ln>
                    <a:effectLst/>
                  </c:spPr>
                </c:marker>
                <c:dPt>
                  <c:idx val="22"/>
                  <c:marker>
                    <c:symbol val="circle"/>
                    <c:size val="5"/>
                    <c:spPr>
                      <a:solidFill>
                        <a:srgbClr val="FFC000"/>
                      </a:solidFill>
                      <a:ln w="9525">
                        <a:noFill/>
                      </a:ln>
                      <a:effectLst/>
                    </c:spPr>
                  </c:marker>
                  <c:bubble3D val="0"/>
                  <c:spPr>
                    <a:ln w="19050" cap="rnd">
                      <a:noFill/>
                      <a:round/>
                    </a:ln>
                    <a:effectLst/>
                  </c:spPr>
                </c:dPt>
                <c:xVal>
                  <c:numRef>
                    <c:extLst xmlns:c15="http://schemas.microsoft.com/office/drawing/2012/chart">
                      <c:ext xmlns:c15="http://schemas.microsoft.com/office/drawing/2012/chart" uri="{02D57815-91ED-43cb-92C2-25804820EDAC}">
                        <c15:formulaRef>
                          <c15:sqref>Sheet4!$F$2:$F$24</c15:sqref>
                        </c15:formulaRef>
                      </c:ext>
                    </c:extLst>
                    <c:numCache>
                      <c:formatCode>General</c:formatCode>
                      <c:ptCount val="23"/>
                      <c:pt idx="0">
                        <c:v>1993</c:v>
                      </c:pt>
                      <c:pt idx="1">
                        <c:v>1994</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xVal>
                <c:yVal>
                  <c:numRef>
                    <c:extLst xmlns:c15="http://schemas.microsoft.com/office/drawing/2012/chart">
                      <c:ext xmlns:c15="http://schemas.microsoft.com/office/drawing/2012/chart" uri="{02D57815-91ED-43cb-92C2-25804820EDAC}">
                        <c15:formulaRef>
                          <c15:sqref>Sheet4!$K$2:$K$24</c15:sqref>
                        </c15:formulaRef>
                      </c:ext>
                    </c:extLst>
                    <c:numCache>
                      <c:formatCode>General</c:formatCode>
                      <c:ptCount val="23"/>
                      <c:pt idx="22">
                        <c:v>983.61827963139876</c:v>
                      </c:pt>
                    </c:numCache>
                  </c:numRef>
                </c:yVal>
                <c:smooth val="0"/>
              </c15:ser>
            </c15:filteredScatterSeries>
          </c:ext>
        </c:extLst>
      </c:scatterChart>
      <c:valAx>
        <c:axId val="273492080"/>
        <c:scaling>
          <c:orientation val="minMax"/>
          <c:max val="2015"/>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73492472"/>
        <c:crosses val="autoZero"/>
        <c:crossBetween val="midCat"/>
      </c:valAx>
      <c:valAx>
        <c:axId val="2734924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73492080"/>
        <c:crosses val="autoZero"/>
        <c:crossBetween val="midCat"/>
      </c:valAx>
      <c:spPr>
        <a:solidFill>
          <a:sysClr val="window" lastClr="FFFFFF">
            <a:lumMod val="95000"/>
          </a:sysClr>
        </a:solidFill>
        <a:ln>
          <a:noFill/>
        </a:ln>
        <a:effectLst/>
      </c:spPr>
    </c:plotArea>
    <c:legend>
      <c:legendPos val="b"/>
      <c:layout>
        <c:manualLayout>
          <c:xMode val="edge"/>
          <c:yMode val="edge"/>
          <c:x val="0.15648357208361002"/>
          <c:y val="0.6816873458999444"/>
          <c:w val="0.7392416911741454"/>
          <c:h val="0.16679750258490414"/>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clustered"/>
        <c:varyColors val="0"/>
        <c:ser>
          <c:idx val="0"/>
          <c:order val="0"/>
          <c:spPr>
            <a:solidFill>
              <a:schemeClr val="accent1">
                <a:lumMod val="40000"/>
                <a:lumOff val="60000"/>
              </a:schemeClr>
            </a:solidFill>
          </c:spPr>
          <c:invertIfNegative val="0"/>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Sheet1!$F$10:$F$30</c:f>
              <c:numCache>
                <c:formatCode>General</c:formatCode>
                <c:ptCount val="21"/>
                <c:pt idx="0">
                  <c:v>0</c:v>
                </c:pt>
                <c:pt idx="1">
                  <c:v>0</c:v>
                </c:pt>
                <c:pt idx="2">
                  <c:v>0</c:v>
                </c:pt>
                <c:pt idx="3">
                  <c:v>30</c:v>
                </c:pt>
                <c:pt idx="4">
                  <c:v>60</c:v>
                </c:pt>
                <c:pt idx="5">
                  <c:v>90</c:v>
                </c:pt>
                <c:pt idx="6">
                  <c:v>120</c:v>
                </c:pt>
                <c:pt idx="7">
                  <c:v>120</c:v>
                </c:pt>
                <c:pt idx="8">
                  <c:v>120</c:v>
                </c:pt>
                <c:pt idx="9">
                  <c:v>120</c:v>
                </c:pt>
                <c:pt idx="10">
                  <c:v>120</c:v>
                </c:pt>
                <c:pt idx="11">
                  <c:v>120</c:v>
                </c:pt>
                <c:pt idx="12">
                  <c:v>120</c:v>
                </c:pt>
                <c:pt idx="13">
                  <c:v>120</c:v>
                </c:pt>
                <c:pt idx="14">
                  <c:v>120</c:v>
                </c:pt>
                <c:pt idx="15">
                  <c:v>120</c:v>
                </c:pt>
                <c:pt idx="16">
                  <c:v>120</c:v>
                </c:pt>
                <c:pt idx="17">
                  <c:v>120</c:v>
                </c:pt>
                <c:pt idx="18">
                  <c:v>120</c:v>
                </c:pt>
                <c:pt idx="19">
                  <c:v>120</c:v>
                </c:pt>
                <c:pt idx="20">
                  <c:v>120</c:v>
                </c:pt>
              </c:numCache>
            </c:numRef>
          </c:val>
        </c:ser>
        <c:dLbls>
          <c:showLegendKey val="0"/>
          <c:showVal val="0"/>
          <c:showCatName val="0"/>
          <c:showSerName val="0"/>
          <c:showPercent val="0"/>
          <c:showBubbleSize val="0"/>
        </c:dLbls>
        <c:gapWidth val="13"/>
        <c:axId val="273493648"/>
        <c:axId val="273494040"/>
      </c:barChart>
      <c:lineChart>
        <c:grouping val="standard"/>
        <c:varyColors val="0"/>
        <c:ser>
          <c:idx val="1"/>
          <c:order val="1"/>
          <c:tx>
            <c:strRef>
              <c:f>Sheet1!$K$25</c:f>
              <c:strCache>
                <c:ptCount val="1"/>
              </c:strCache>
            </c:strRef>
          </c:tx>
          <c:spPr>
            <a:ln w="44450">
              <a:solidFill>
                <a:schemeClr val="accent2">
                  <a:lumMod val="75000"/>
                </a:schemeClr>
              </a:solidFill>
            </a:ln>
          </c:spPr>
          <c:marker>
            <c:symbol val="square"/>
            <c:size val="9"/>
            <c:spPr>
              <a:solidFill>
                <a:schemeClr val="accent2">
                  <a:lumMod val="75000"/>
                </a:schemeClr>
              </a:solidFill>
              <a:ln>
                <a:solidFill>
                  <a:schemeClr val="accent2">
                    <a:lumMod val="75000"/>
                  </a:schemeClr>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Sheet1!$G$10:$G$30</c:f>
              <c:numCache>
                <c:formatCode>General</c:formatCode>
                <c:ptCount val="21"/>
                <c:pt idx="0">
                  <c:v>0</c:v>
                </c:pt>
                <c:pt idx="1">
                  <c:v>0</c:v>
                </c:pt>
                <c:pt idx="2">
                  <c:v>0</c:v>
                </c:pt>
                <c:pt idx="3">
                  <c:v>24</c:v>
                </c:pt>
                <c:pt idx="4">
                  <c:v>48</c:v>
                </c:pt>
                <c:pt idx="5">
                  <c:v>72</c:v>
                </c:pt>
                <c:pt idx="6">
                  <c:v>96</c:v>
                </c:pt>
                <c:pt idx="7">
                  <c:v>96</c:v>
                </c:pt>
                <c:pt idx="8">
                  <c:v>96</c:v>
                </c:pt>
                <c:pt idx="9">
                  <c:v>96</c:v>
                </c:pt>
                <c:pt idx="10">
                  <c:v>96</c:v>
                </c:pt>
                <c:pt idx="11">
                  <c:v>96</c:v>
                </c:pt>
                <c:pt idx="12">
                  <c:v>96</c:v>
                </c:pt>
                <c:pt idx="13">
                  <c:v>96</c:v>
                </c:pt>
                <c:pt idx="14">
                  <c:v>96</c:v>
                </c:pt>
                <c:pt idx="15">
                  <c:v>96</c:v>
                </c:pt>
                <c:pt idx="16">
                  <c:v>96</c:v>
                </c:pt>
                <c:pt idx="17">
                  <c:v>96</c:v>
                </c:pt>
                <c:pt idx="18">
                  <c:v>96</c:v>
                </c:pt>
                <c:pt idx="19">
                  <c:v>96</c:v>
                </c:pt>
                <c:pt idx="20">
                  <c:v>96</c:v>
                </c:pt>
              </c:numCache>
            </c:numRef>
          </c:val>
          <c:smooth val="0"/>
        </c:ser>
        <c:ser>
          <c:idx val="2"/>
          <c:order val="2"/>
          <c:spPr>
            <a:ln w="41275">
              <a:solidFill>
                <a:schemeClr val="tx1"/>
              </a:solidFill>
            </a:ln>
          </c:spPr>
          <c:marker>
            <c:symbol val="square"/>
            <c:size val="9"/>
            <c:spPr>
              <a:solidFill>
                <a:schemeClr val="tx1"/>
              </a:solidFill>
              <a:ln>
                <a:solidFill>
                  <a:schemeClr val="tx1"/>
                </a:solidFill>
              </a:ln>
            </c:spPr>
          </c:marker>
          <c:cat>
            <c:numRef>
              <c:f>Sheet1!$C$10:$C$30</c:f>
              <c:numCache>
                <c:formatCode>General</c:formatCode>
                <c:ptCount val="21"/>
                <c:pt idx="0">
                  <c:v>0</c:v>
                </c:pt>
                <c:pt idx="1">
                  <c:v>0.05</c:v>
                </c:pt>
                <c:pt idx="2">
                  <c:v>0.1</c:v>
                </c:pt>
                <c:pt idx="3">
                  <c:v>0.15000000000000002</c:v>
                </c:pt>
                <c:pt idx="4">
                  <c:v>0.2</c:v>
                </c:pt>
                <c:pt idx="5">
                  <c:v>0.25</c:v>
                </c:pt>
                <c:pt idx="6">
                  <c:v>0.3</c:v>
                </c:pt>
                <c:pt idx="7">
                  <c:v>0.35</c:v>
                </c:pt>
                <c:pt idx="8">
                  <c:v>0.39999999999999997</c:v>
                </c:pt>
                <c:pt idx="9">
                  <c:v>0.44999999999999996</c:v>
                </c:pt>
                <c:pt idx="10">
                  <c:v>0.49999999999999994</c:v>
                </c:pt>
                <c:pt idx="11">
                  <c:v>0.54999999999999993</c:v>
                </c:pt>
                <c:pt idx="12">
                  <c:v>0.6</c:v>
                </c:pt>
                <c:pt idx="13">
                  <c:v>0.65</c:v>
                </c:pt>
                <c:pt idx="14">
                  <c:v>0.70000000000000007</c:v>
                </c:pt>
                <c:pt idx="15">
                  <c:v>0.75000000000000011</c:v>
                </c:pt>
                <c:pt idx="16">
                  <c:v>0.80000000000000016</c:v>
                </c:pt>
                <c:pt idx="17">
                  <c:v>0.8500000000000002</c:v>
                </c:pt>
                <c:pt idx="18">
                  <c:v>0.90000000000000024</c:v>
                </c:pt>
                <c:pt idx="19">
                  <c:v>0.95000000000000029</c:v>
                </c:pt>
                <c:pt idx="20">
                  <c:v>1.0000000000000002</c:v>
                </c:pt>
              </c:numCache>
            </c:numRef>
          </c:cat>
          <c:val>
            <c:numRef>
              <c:f>Sheet1!$H$10:$H$30</c:f>
              <c:numCache>
                <c:formatCode>General</c:formatCode>
                <c:ptCount val="21"/>
                <c:pt idx="0">
                  <c:v>0</c:v>
                </c:pt>
                <c:pt idx="1">
                  <c:v>0</c:v>
                </c:pt>
                <c:pt idx="2">
                  <c:v>0</c:v>
                </c:pt>
                <c:pt idx="3">
                  <c:v>36</c:v>
                </c:pt>
                <c:pt idx="4">
                  <c:v>72</c:v>
                </c:pt>
                <c:pt idx="5">
                  <c:v>108</c:v>
                </c:pt>
                <c:pt idx="6">
                  <c:v>144</c:v>
                </c:pt>
                <c:pt idx="7">
                  <c:v>144</c:v>
                </c:pt>
                <c:pt idx="8">
                  <c:v>144</c:v>
                </c:pt>
                <c:pt idx="9">
                  <c:v>144</c:v>
                </c:pt>
                <c:pt idx="10">
                  <c:v>144</c:v>
                </c:pt>
                <c:pt idx="11">
                  <c:v>144</c:v>
                </c:pt>
                <c:pt idx="12">
                  <c:v>144</c:v>
                </c:pt>
                <c:pt idx="13">
                  <c:v>144</c:v>
                </c:pt>
                <c:pt idx="14">
                  <c:v>144</c:v>
                </c:pt>
                <c:pt idx="15">
                  <c:v>144</c:v>
                </c:pt>
                <c:pt idx="16">
                  <c:v>144</c:v>
                </c:pt>
                <c:pt idx="17">
                  <c:v>144</c:v>
                </c:pt>
                <c:pt idx="18">
                  <c:v>144</c:v>
                </c:pt>
                <c:pt idx="19">
                  <c:v>144</c:v>
                </c:pt>
                <c:pt idx="20">
                  <c:v>144</c:v>
                </c:pt>
              </c:numCache>
            </c:numRef>
          </c:val>
          <c:smooth val="0"/>
        </c:ser>
        <c:dLbls>
          <c:showLegendKey val="0"/>
          <c:showVal val="0"/>
          <c:showCatName val="0"/>
          <c:showSerName val="0"/>
          <c:showPercent val="0"/>
          <c:showBubbleSize val="0"/>
        </c:dLbls>
        <c:marker val="1"/>
        <c:smooth val="0"/>
        <c:axId val="273493648"/>
        <c:axId val="273494040"/>
      </c:lineChart>
      <c:catAx>
        <c:axId val="273493648"/>
        <c:scaling>
          <c:orientation val="minMax"/>
        </c:scaling>
        <c:delete val="0"/>
        <c:axPos val="b"/>
        <c:title>
          <c:tx>
            <c:rich>
              <a:bodyPr/>
              <a:lstStyle/>
              <a:p>
                <a:pPr>
                  <a:defRPr b="0"/>
                </a:pPr>
                <a:r>
                  <a:rPr lang="en-US" b="0" dirty="0" smtClean="0"/>
                  <a:t>% Loss in County Revenue</a:t>
                </a:r>
                <a:endParaRPr lang="en-US" b="0" dirty="0"/>
              </a:p>
            </c:rich>
          </c:tx>
          <c:overlay val="0"/>
        </c:title>
        <c:numFmt formatCode="0%" sourceLinked="0"/>
        <c:majorTickMark val="out"/>
        <c:minorTickMark val="none"/>
        <c:tickLblPos val="nextTo"/>
        <c:crossAx val="273494040"/>
        <c:crosses val="autoZero"/>
        <c:auto val="1"/>
        <c:lblAlgn val="ctr"/>
        <c:lblOffset val="100"/>
        <c:noMultiLvlLbl val="0"/>
      </c:catAx>
      <c:valAx>
        <c:axId val="273494040"/>
        <c:scaling>
          <c:orientation val="minMax"/>
        </c:scaling>
        <c:delete val="0"/>
        <c:axPos val="l"/>
        <c:majorGridlines/>
        <c:title>
          <c:tx>
            <c:rich>
              <a:bodyPr/>
              <a:lstStyle/>
              <a:p>
                <a:pPr>
                  <a:defRPr b="0"/>
                </a:pPr>
                <a:r>
                  <a:rPr lang="en-US" b="0" dirty="0" smtClean="0"/>
                  <a:t>Indemnity</a:t>
                </a:r>
                <a:endParaRPr lang="en-US" b="0" dirty="0"/>
              </a:p>
            </c:rich>
          </c:tx>
          <c:overlay val="0"/>
        </c:title>
        <c:numFmt formatCode="&quot;$&quot;#,##0" sourceLinked="0"/>
        <c:majorTickMark val="out"/>
        <c:minorTickMark val="none"/>
        <c:tickLblPos val="nextTo"/>
        <c:crossAx val="27349364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330881337201269"/>
          <c:y val="5.6224482356372119E-2"/>
          <c:w val="0.87277513008242402"/>
          <c:h val="0.76341735928842225"/>
        </c:manualLayout>
      </c:layout>
      <c:barChart>
        <c:barDir val="col"/>
        <c:grouping val="stacked"/>
        <c:varyColors val="0"/>
        <c:ser>
          <c:idx val="0"/>
          <c:order val="0"/>
          <c:tx>
            <c:strRef>
              <c:f>Sheet1!$A$2</c:f>
              <c:strCache>
                <c:ptCount val="1"/>
                <c:pt idx="0">
                  <c:v>Underlying Choice</c:v>
                </c:pt>
              </c:strCache>
            </c:strRef>
          </c:tx>
          <c:spPr>
            <a:solidFill>
              <a:schemeClr val="tx2">
                <a:lumMod val="60000"/>
                <a:lumOff val="40000"/>
              </a:schemeClr>
            </a:solidFill>
          </c:spPr>
          <c:invertIfNegative val="0"/>
          <c:dPt>
            <c:idx val="0"/>
            <c:invertIfNegative val="0"/>
            <c:bubble3D val="0"/>
          </c:dPt>
          <c:dPt>
            <c:idx val="1"/>
            <c:invertIfNegative val="0"/>
            <c:bubble3D val="0"/>
          </c:dPt>
          <c:dPt>
            <c:idx val="2"/>
            <c:invertIfNegative val="0"/>
            <c:bubble3D val="0"/>
          </c:dPt>
          <c:dPt>
            <c:idx val="3"/>
            <c:invertIfNegative val="0"/>
            <c:bubble3D val="0"/>
          </c:dPt>
          <c:dPt>
            <c:idx val="4"/>
            <c:invertIfNegative val="0"/>
            <c:bubble3D val="0"/>
          </c:dPt>
          <c:dPt>
            <c:idx val="5"/>
            <c:invertIfNegative val="0"/>
            <c:bubble3D val="0"/>
          </c:dPt>
          <c:dPt>
            <c:idx val="6"/>
            <c:invertIfNegative val="0"/>
            <c:bubble3D val="0"/>
          </c:dPt>
          <c:dPt>
            <c:idx val="7"/>
            <c:invertIfNegative val="0"/>
            <c:bubble3D val="0"/>
          </c:dPt>
          <c:dPt>
            <c:idx val="8"/>
            <c:invertIfNegative val="0"/>
            <c:bubble3D val="0"/>
          </c:dPt>
          <c:dPt>
            <c:idx val="9"/>
            <c:invertIfNegative val="0"/>
            <c:bubble3D val="0"/>
          </c:dPt>
          <c:dPt>
            <c:idx val="10"/>
            <c:invertIfNegative val="0"/>
            <c:bubble3D val="0"/>
          </c:dPt>
          <c:dPt>
            <c:idx val="12"/>
            <c:invertIfNegative val="0"/>
            <c:bubble3D val="0"/>
          </c:dPt>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Sheet1!$B$2:$J$2</c:f>
              <c:numCache>
                <c:formatCode>0.000000</c:formatCode>
                <c:ptCount val="9"/>
                <c:pt idx="0">
                  <c:v>0</c:v>
                </c:pt>
                <c:pt idx="1">
                  <c:v>0.5</c:v>
                </c:pt>
                <c:pt idx="2">
                  <c:v>0.55000000000000004</c:v>
                </c:pt>
                <c:pt idx="3">
                  <c:v>0.6</c:v>
                </c:pt>
                <c:pt idx="4">
                  <c:v>0.65</c:v>
                </c:pt>
                <c:pt idx="5">
                  <c:v>0.7</c:v>
                </c:pt>
                <c:pt idx="6">
                  <c:v>0.75</c:v>
                </c:pt>
                <c:pt idx="7">
                  <c:v>0.8</c:v>
                </c:pt>
                <c:pt idx="8">
                  <c:v>0.85</c:v>
                </c:pt>
              </c:numCache>
            </c:numRef>
          </c:val>
        </c:ser>
        <c:ser>
          <c:idx val="1"/>
          <c:order val="1"/>
          <c:tx>
            <c:strRef>
              <c:f>Sheet1!$A$3</c:f>
              <c:strCache>
                <c:ptCount val="1"/>
                <c:pt idx="0">
                  <c:v>Uncovered Range</c:v>
                </c:pt>
              </c:strCache>
            </c:strRef>
          </c:tx>
          <c:spPr>
            <a:solidFill>
              <a:schemeClr val="accent2">
                <a:lumMod val="60000"/>
                <a:lumOff val="40000"/>
              </a:schemeClr>
            </a:solidFill>
            <a:ln w="6350">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Sheet1!$B$3:$J$3</c:f>
              <c:numCache>
                <c:formatCode>0.000000</c:formatCode>
                <c:ptCount val="9"/>
                <c:pt idx="0">
                  <c:v>0.7</c:v>
                </c:pt>
                <c:pt idx="1">
                  <c:v>0.2</c:v>
                </c:pt>
                <c:pt idx="2">
                  <c:v>0.15</c:v>
                </c:pt>
                <c:pt idx="3">
                  <c:v>0.1</c:v>
                </c:pt>
                <c:pt idx="4">
                  <c:v>0.05</c:v>
                </c:pt>
                <c:pt idx="5">
                  <c:v>0</c:v>
                </c:pt>
                <c:pt idx="6">
                  <c:v>0</c:v>
                </c:pt>
                <c:pt idx="7">
                  <c:v>0</c:v>
                </c:pt>
                <c:pt idx="8">
                  <c:v>0</c:v>
                </c:pt>
              </c:numCache>
            </c:numRef>
          </c:val>
        </c:ser>
        <c:ser>
          <c:idx val="2"/>
          <c:order val="2"/>
          <c:tx>
            <c:strRef>
              <c:f>Sheet1!$A$4</c:f>
              <c:strCache>
                <c:ptCount val="1"/>
                <c:pt idx="0">
                  <c:v>STAX</c:v>
                </c:pt>
              </c:strCache>
            </c:strRef>
          </c:tx>
          <c:spPr>
            <a:solidFill>
              <a:schemeClr val="accent3">
                <a:lumMod val="75000"/>
              </a:schemeClr>
            </a:solidFill>
            <a:ln>
              <a:noFill/>
            </a:ln>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Sheet1!$B$4:$J$4</c:f>
              <c:numCache>
                <c:formatCode>0.000000</c:formatCode>
                <c:ptCount val="9"/>
                <c:pt idx="0">
                  <c:v>0.2</c:v>
                </c:pt>
                <c:pt idx="1">
                  <c:v>0.2</c:v>
                </c:pt>
                <c:pt idx="2">
                  <c:v>0.2</c:v>
                </c:pt>
                <c:pt idx="3">
                  <c:v>0.2</c:v>
                </c:pt>
                <c:pt idx="4">
                  <c:v>0.2</c:v>
                </c:pt>
                <c:pt idx="5">
                  <c:v>0.2</c:v>
                </c:pt>
                <c:pt idx="6">
                  <c:v>0.15</c:v>
                </c:pt>
                <c:pt idx="7">
                  <c:v>0.1</c:v>
                </c:pt>
                <c:pt idx="8">
                  <c:v>0.05</c:v>
                </c:pt>
              </c:numCache>
            </c:numRef>
          </c:val>
        </c:ser>
        <c:ser>
          <c:idx val="3"/>
          <c:order val="3"/>
          <c:tx>
            <c:strRef>
              <c:f>Sheet1!$A$5</c:f>
              <c:strCache>
                <c:ptCount val="1"/>
                <c:pt idx="0">
                  <c:v>No Coverage Available</c:v>
                </c:pt>
              </c:strCache>
            </c:strRef>
          </c:tx>
          <c:spPr>
            <a:solidFill>
              <a:schemeClr val="accent4">
                <a:lumMod val="40000"/>
                <a:lumOff val="60000"/>
              </a:schemeClr>
            </a:solidFill>
          </c:spPr>
          <c:invertIfNegative val="0"/>
          <c:cat>
            <c:strRef>
              <c:f>Sheet1!$B$1:$J$1</c:f>
              <c:strCache>
                <c:ptCount val="9"/>
                <c:pt idx="0">
                  <c:v>None</c:v>
                </c:pt>
                <c:pt idx="1">
                  <c:v>50%</c:v>
                </c:pt>
                <c:pt idx="2">
                  <c:v>55%</c:v>
                </c:pt>
                <c:pt idx="3">
                  <c:v>60%</c:v>
                </c:pt>
                <c:pt idx="4">
                  <c:v>65%</c:v>
                </c:pt>
                <c:pt idx="5">
                  <c:v>70%</c:v>
                </c:pt>
                <c:pt idx="6">
                  <c:v>75%</c:v>
                </c:pt>
                <c:pt idx="7">
                  <c:v>80%</c:v>
                </c:pt>
                <c:pt idx="8">
                  <c:v>85%</c:v>
                </c:pt>
              </c:strCache>
            </c:strRef>
          </c:cat>
          <c:val>
            <c:numRef>
              <c:f>Sheet1!$B$5:$J$5</c:f>
              <c:numCache>
                <c:formatCode>0.000000</c:formatCode>
                <c:ptCount val="9"/>
                <c:pt idx="0">
                  <c:v>0.1</c:v>
                </c:pt>
                <c:pt idx="1">
                  <c:v>0.1</c:v>
                </c:pt>
                <c:pt idx="2">
                  <c:v>0.1</c:v>
                </c:pt>
                <c:pt idx="3">
                  <c:v>0.1</c:v>
                </c:pt>
                <c:pt idx="4">
                  <c:v>0.1</c:v>
                </c:pt>
                <c:pt idx="5">
                  <c:v>0.1</c:v>
                </c:pt>
                <c:pt idx="6">
                  <c:v>0.1</c:v>
                </c:pt>
                <c:pt idx="7">
                  <c:v>0.1</c:v>
                </c:pt>
                <c:pt idx="8">
                  <c:v>0.1</c:v>
                </c:pt>
              </c:numCache>
            </c:numRef>
          </c:val>
        </c:ser>
        <c:dLbls>
          <c:showLegendKey val="0"/>
          <c:showVal val="0"/>
          <c:showCatName val="0"/>
          <c:showSerName val="0"/>
          <c:showPercent val="0"/>
          <c:showBubbleSize val="0"/>
        </c:dLbls>
        <c:gapWidth val="13"/>
        <c:overlap val="100"/>
        <c:axId val="278168808"/>
        <c:axId val="278169200"/>
      </c:barChart>
      <c:catAx>
        <c:axId val="278168808"/>
        <c:scaling>
          <c:orientation val="minMax"/>
        </c:scaling>
        <c:delete val="0"/>
        <c:axPos val="b"/>
        <c:title>
          <c:tx>
            <c:rich>
              <a:bodyPr/>
              <a:lstStyle/>
              <a:p>
                <a:pPr>
                  <a:defRPr b="0"/>
                </a:pPr>
                <a:r>
                  <a:rPr lang="en-US" b="0" dirty="0" smtClean="0"/>
                  <a:t>Underlying Coverage Level</a:t>
                </a:r>
                <a:endParaRPr lang="en-US" b="0" dirty="0"/>
              </a:p>
            </c:rich>
          </c:tx>
          <c:overlay val="0"/>
        </c:title>
        <c:numFmt formatCode="General" sourceLinked="0"/>
        <c:majorTickMark val="out"/>
        <c:minorTickMark val="none"/>
        <c:tickLblPos val="nextTo"/>
        <c:crossAx val="278169200"/>
        <c:crosses val="autoZero"/>
        <c:auto val="1"/>
        <c:lblAlgn val="ctr"/>
        <c:lblOffset val="100"/>
        <c:noMultiLvlLbl val="0"/>
      </c:catAx>
      <c:valAx>
        <c:axId val="278169200"/>
        <c:scaling>
          <c:orientation val="minMax"/>
          <c:max val="1"/>
        </c:scaling>
        <c:delete val="0"/>
        <c:axPos val="l"/>
        <c:majorGridlines/>
        <c:title>
          <c:tx>
            <c:rich>
              <a:bodyPr/>
              <a:lstStyle/>
              <a:p>
                <a:pPr>
                  <a:defRPr b="0"/>
                </a:pPr>
                <a:r>
                  <a:rPr lang="en-US" b="0" dirty="0" smtClean="0"/>
                  <a:t>% of Expected Revenue</a:t>
                </a:r>
                <a:endParaRPr lang="en-US" b="0" dirty="0"/>
              </a:p>
            </c:rich>
          </c:tx>
          <c:overlay val="0"/>
        </c:title>
        <c:numFmt formatCode="0%" sourceLinked="0"/>
        <c:majorTickMark val="out"/>
        <c:minorTickMark val="none"/>
        <c:tickLblPos val="nextTo"/>
        <c:crossAx val="278168808"/>
        <c:crosses val="autoZero"/>
        <c:crossBetween val="between"/>
      </c:valAx>
      <c:spPr>
        <a:pattFill prst="pct5">
          <a:fgClr>
            <a:srgbClr val="000000">
              <a:alpha val="0"/>
            </a:srgbClr>
          </a:fgClr>
          <a:bgClr>
            <a:srgbClr val="FFFFFF"/>
          </a:bgClr>
        </a:pattFill>
        <a:ln w="25400">
          <a:noFill/>
        </a:ln>
      </c:spPr>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0" b="0"/>
            </a:pPr>
            <a:r>
              <a:rPr lang="en-US" sz="2000" b="0" dirty="0" smtClean="0"/>
              <a:t>% of 2013 </a:t>
            </a:r>
            <a:r>
              <a:rPr lang="en-US" sz="2000" b="0" i="0" dirty="0" smtClean="0"/>
              <a:t>Insured Acres</a:t>
            </a:r>
            <a:endParaRPr lang="en-US" sz="2000" b="0" i="0" dirty="0"/>
          </a:p>
        </c:rich>
      </c:tx>
      <c:overlay val="1"/>
    </c:title>
    <c:autoTitleDeleted val="0"/>
    <c:plotArea>
      <c:layout>
        <c:manualLayout>
          <c:layoutTarget val="inner"/>
          <c:xMode val="edge"/>
          <c:yMode val="edge"/>
          <c:x val="0.1001509186351706"/>
          <c:y val="0.10715044142209497"/>
          <c:w val="0.88593307086614159"/>
          <c:h val="0.7495284703995333"/>
        </c:manualLayout>
      </c:layout>
      <c:barChart>
        <c:barDir val="col"/>
        <c:grouping val="clustered"/>
        <c:varyColors val="0"/>
        <c:ser>
          <c:idx val="0"/>
          <c:order val="0"/>
          <c:tx>
            <c:strRef>
              <c:f>Sheet1!$B$353</c:f>
              <c:strCache>
                <c:ptCount val="1"/>
                <c:pt idx="0">
                  <c:v>US</c:v>
                </c:pt>
              </c:strCache>
            </c:strRef>
          </c:tx>
          <c:spPr>
            <a:solidFill>
              <a:schemeClr val="accent1">
                <a:lumMod val="75000"/>
              </a:schemeClr>
            </a:solidFill>
          </c:spPr>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Sheet1!$M$354:$M$360</c:f>
              <c:numCache>
                <c:formatCode>General</c:formatCode>
                <c:ptCount val="7"/>
                <c:pt idx="0">
                  <c:v>8.6059527105809761E-2</c:v>
                </c:pt>
                <c:pt idx="1">
                  <c:v>6.0065029922534992E-2</c:v>
                </c:pt>
                <c:pt idx="2">
                  <c:v>2.0487167865994065E-2</c:v>
                </c:pt>
                <c:pt idx="3">
                  <c:v>2.517748660888312E-2</c:v>
                </c:pt>
                <c:pt idx="4">
                  <c:v>0.34315473921094203</c:v>
                </c:pt>
                <c:pt idx="5">
                  <c:v>0.23536395732568985</c:v>
                </c:pt>
                <c:pt idx="6">
                  <c:v>0.22969209196014617</c:v>
                </c:pt>
              </c:numCache>
            </c:numRef>
          </c:val>
        </c:ser>
        <c:ser>
          <c:idx val="1"/>
          <c:order val="1"/>
          <c:tx>
            <c:strRef>
              <c:f>Sheet1!$B$313</c:f>
              <c:strCache>
                <c:ptCount val="1"/>
                <c:pt idx="0">
                  <c:v>TX</c:v>
                </c:pt>
              </c:strCache>
            </c:strRef>
          </c:tx>
          <c:invertIfNegative val="0"/>
          <c:cat>
            <c:strRef>
              <c:f>Sheet1!$L$4:$L$10</c:f>
              <c:strCache>
                <c:ptCount val="7"/>
                <c:pt idx="0">
                  <c:v>CAT</c:v>
                </c:pt>
                <c:pt idx="1">
                  <c:v>YLD&lt;=65%</c:v>
                </c:pt>
                <c:pt idx="2">
                  <c:v>YLD=70%</c:v>
                </c:pt>
                <c:pt idx="3">
                  <c:v>YLD&gt;=75%</c:v>
                </c:pt>
                <c:pt idx="4">
                  <c:v>REV&lt;=65%</c:v>
                </c:pt>
                <c:pt idx="5">
                  <c:v>REV=70%</c:v>
                </c:pt>
                <c:pt idx="6">
                  <c:v>REV&gt;=75%</c:v>
                </c:pt>
              </c:strCache>
            </c:strRef>
          </c:cat>
          <c:val>
            <c:numRef>
              <c:f>Sheet1!$M$314:$M$320</c:f>
              <c:numCache>
                <c:formatCode>General</c:formatCode>
                <c:ptCount val="7"/>
                <c:pt idx="0">
                  <c:v>1.2563658090703355E-2</c:v>
                </c:pt>
                <c:pt idx="1">
                  <c:v>5.5351326849201438E-2</c:v>
                </c:pt>
                <c:pt idx="2">
                  <c:v>1.5570574103111809E-2</c:v>
                </c:pt>
                <c:pt idx="3">
                  <c:v>1.9886505109452061E-2</c:v>
                </c:pt>
                <c:pt idx="4">
                  <c:v>0.46082976311914042</c:v>
                </c:pt>
                <c:pt idx="5">
                  <c:v>0.25034493838444077</c:v>
                </c:pt>
                <c:pt idx="6">
                  <c:v>0.18545323434395017</c:v>
                </c:pt>
              </c:numCache>
            </c:numRef>
          </c:val>
        </c:ser>
        <c:dLbls>
          <c:showLegendKey val="0"/>
          <c:showVal val="0"/>
          <c:showCatName val="0"/>
          <c:showSerName val="0"/>
          <c:showPercent val="0"/>
          <c:showBubbleSize val="0"/>
        </c:dLbls>
        <c:gapWidth val="150"/>
        <c:axId val="282280920"/>
        <c:axId val="282281312"/>
      </c:barChart>
      <c:catAx>
        <c:axId val="282280920"/>
        <c:scaling>
          <c:orientation val="minMax"/>
        </c:scaling>
        <c:delete val="0"/>
        <c:axPos val="b"/>
        <c:numFmt formatCode="General" sourceLinked="0"/>
        <c:majorTickMark val="out"/>
        <c:minorTickMark val="none"/>
        <c:tickLblPos val="nextTo"/>
        <c:txPr>
          <a:bodyPr/>
          <a:lstStyle/>
          <a:p>
            <a:pPr>
              <a:defRPr sz="1800"/>
            </a:pPr>
            <a:endParaRPr lang="en-US"/>
          </a:p>
        </c:txPr>
        <c:crossAx val="282281312"/>
        <c:crosses val="autoZero"/>
        <c:auto val="1"/>
        <c:lblAlgn val="ctr"/>
        <c:lblOffset val="100"/>
        <c:noMultiLvlLbl val="0"/>
      </c:catAx>
      <c:valAx>
        <c:axId val="282281312"/>
        <c:scaling>
          <c:orientation val="minMax"/>
        </c:scaling>
        <c:delete val="0"/>
        <c:axPos val="l"/>
        <c:majorGridlines/>
        <c:numFmt formatCode="0%" sourceLinked="0"/>
        <c:majorTickMark val="out"/>
        <c:minorTickMark val="none"/>
        <c:tickLblPos val="nextTo"/>
        <c:txPr>
          <a:bodyPr/>
          <a:lstStyle/>
          <a:p>
            <a:pPr>
              <a:defRPr sz="1800"/>
            </a:pPr>
            <a:endParaRPr lang="en-US"/>
          </a:p>
        </c:txPr>
        <c:crossAx val="282280920"/>
        <c:crosses val="autoZero"/>
        <c:crossBetween val="between"/>
      </c:valAx>
      <c:spPr>
        <a:solidFill>
          <a:schemeClr val="bg1">
            <a:lumMod val="85000"/>
          </a:schemeClr>
        </a:solidFill>
        <a:ln w="12700">
          <a:solidFill>
            <a:schemeClr val="tx1"/>
          </a:solidFill>
          <a:prstDash val="solid"/>
        </a:ln>
      </c:spPr>
    </c:plotArea>
    <c:legend>
      <c:legendPos val="r"/>
      <c:layout>
        <c:manualLayout>
          <c:xMode val="edge"/>
          <c:yMode val="edge"/>
          <c:x val="0.26959432702491132"/>
          <c:y val="0.10704815543890348"/>
          <c:w val="0.49794953262421154"/>
          <c:h val="0.10997776319626713"/>
        </c:manualLayout>
      </c:layout>
      <c:overlay val="0"/>
      <c:txPr>
        <a:bodyPr/>
        <a:lstStyle/>
        <a:p>
          <a:pPr>
            <a:defRPr sz="20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7949563"/>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2027"/>
          </a:xfrm>
          <a:prstGeom prst="rect">
            <a:avLst/>
          </a:prstGeom>
        </p:spPr>
        <p:txBody>
          <a:bodyPr vert="horz" lIns="94851" tIns="47425" rIns="94851" bIns="47425" rtlCol="0"/>
          <a:lstStyle>
            <a:lvl1pPr algn="l">
              <a:defRPr sz="1200"/>
            </a:lvl1pPr>
          </a:lstStyle>
          <a:p>
            <a:endParaRPr lang="en-US"/>
          </a:p>
        </p:txBody>
      </p:sp>
      <p:sp>
        <p:nvSpPr>
          <p:cNvPr id="3" name="Date Placeholder 2"/>
          <p:cNvSpPr>
            <a:spLocks noGrp="1"/>
          </p:cNvSpPr>
          <p:nvPr>
            <p:ph type="dt" idx="1"/>
          </p:nvPr>
        </p:nvSpPr>
        <p:spPr>
          <a:xfrm>
            <a:off x="4143587" y="2"/>
            <a:ext cx="3169920" cy="482027"/>
          </a:xfrm>
          <a:prstGeom prst="rect">
            <a:avLst/>
          </a:prstGeom>
        </p:spPr>
        <p:txBody>
          <a:bodyPr vert="horz" lIns="94851" tIns="47425" rIns="94851" bIns="47425" rtlCol="0"/>
          <a:lstStyle>
            <a:lvl1pPr algn="r">
              <a:defRPr sz="1200"/>
            </a:lvl1pPr>
          </a:lstStyle>
          <a:p>
            <a:fld id="{2CD835C0-C3FD-4CFE-991B-B15CBEE0D460}" type="datetime1">
              <a:rPr lang="en-US" smtClean="0"/>
              <a:t>11/10/2014</a:t>
            </a:fld>
            <a:endParaRPr lang="en-US"/>
          </a:p>
        </p:txBody>
      </p:sp>
      <p:sp>
        <p:nvSpPr>
          <p:cNvPr id="4" name="Slide Image Placeholder 3"/>
          <p:cNvSpPr>
            <a:spLocks noGrp="1" noRot="1" noChangeAspect="1"/>
          </p:cNvSpPr>
          <p:nvPr>
            <p:ph type="sldImg" idx="2"/>
          </p:nvPr>
        </p:nvSpPr>
        <p:spPr>
          <a:xfrm>
            <a:off x="1498600" y="1200150"/>
            <a:ext cx="4318000" cy="3240088"/>
          </a:xfrm>
          <a:prstGeom prst="rect">
            <a:avLst/>
          </a:prstGeom>
          <a:noFill/>
          <a:ln w="12700">
            <a:solidFill>
              <a:prstClr val="black"/>
            </a:solidFill>
          </a:ln>
        </p:spPr>
        <p:txBody>
          <a:bodyPr vert="horz" lIns="94851" tIns="47425" rIns="94851" bIns="47425" rtlCol="0" anchor="ctr"/>
          <a:lstStyle/>
          <a:p>
            <a:endParaRPr lang="en-US"/>
          </a:p>
        </p:txBody>
      </p:sp>
      <p:sp>
        <p:nvSpPr>
          <p:cNvPr id="5" name="Notes Placeholder 4"/>
          <p:cNvSpPr>
            <a:spLocks noGrp="1"/>
          </p:cNvSpPr>
          <p:nvPr>
            <p:ph type="body" sz="quarter" idx="3"/>
          </p:nvPr>
        </p:nvSpPr>
        <p:spPr>
          <a:xfrm>
            <a:off x="731520" y="4620251"/>
            <a:ext cx="5852160" cy="3780800"/>
          </a:xfrm>
          <a:prstGeom prst="rect">
            <a:avLst/>
          </a:prstGeom>
        </p:spPr>
        <p:txBody>
          <a:bodyPr vert="horz" lIns="94851" tIns="47425" rIns="94851" bIns="4742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174"/>
            <a:ext cx="3169920" cy="482027"/>
          </a:xfrm>
          <a:prstGeom prst="rect">
            <a:avLst/>
          </a:prstGeom>
        </p:spPr>
        <p:txBody>
          <a:bodyPr vert="horz" lIns="94851" tIns="47425" rIns="94851" bIns="47425"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174"/>
            <a:ext cx="3169920" cy="482027"/>
          </a:xfrm>
          <a:prstGeom prst="rect">
            <a:avLst/>
          </a:prstGeom>
        </p:spPr>
        <p:txBody>
          <a:bodyPr vert="horz" lIns="94851" tIns="47425" rIns="94851" bIns="47425" rtlCol="0" anchor="b"/>
          <a:lstStyle>
            <a:lvl1pPr algn="r">
              <a:defRPr sz="1200"/>
            </a:lvl1pPr>
          </a:lstStyle>
          <a:p>
            <a:fld id="{F5F28404-4211-4DE6-85F7-394928ECE904}" type="slidenum">
              <a:rPr lang="en-US" smtClean="0"/>
              <a:t>‹#›</a:t>
            </a:fld>
            <a:endParaRPr lang="en-US"/>
          </a:p>
        </p:txBody>
      </p:sp>
    </p:spTree>
    <p:extLst>
      <p:ext uri="{BB962C8B-B14F-4D97-AF65-F5344CB8AC3E}">
        <p14:creationId xmlns:p14="http://schemas.microsoft.com/office/powerpoint/2010/main" val="2211863301"/>
      </p:ext>
    </p:extLst>
  </p:cSld>
  <p:clrMap bg1="lt1" tx1="dk1" bg2="lt2" tx2="dk2" accent1="accent1" accent2="accent2" accent3="accent3" accent4="accent4" accent5="accent5" accent6="accent6" hlink="hlink" folHlink="folHlink"/>
  <p:hf sldNum="0" hdr="0" ftr="0"/>
  <p:notesStyle>
    <a:lvl1pPr marL="0" algn="l" defTabSz="914318" rtl="0" eaLnBrk="1" latinLnBrk="0" hangingPunct="1">
      <a:defRPr sz="1200" kern="1200">
        <a:solidFill>
          <a:schemeClr val="tx1"/>
        </a:solidFill>
        <a:latin typeface="+mn-lt"/>
        <a:ea typeface="+mn-ea"/>
        <a:cs typeface="+mn-cs"/>
      </a:defRPr>
    </a:lvl1pPr>
    <a:lvl2pPr marL="457159" algn="l" defTabSz="914318" rtl="0" eaLnBrk="1" latinLnBrk="0" hangingPunct="1">
      <a:defRPr sz="1200" kern="1200">
        <a:solidFill>
          <a:schemeClr val="tx1"/>
        </a:solidFill>
        <a:latin typeface="+mn-lt"/>
        <a:ea typeface="+mn-ea"/>
        <a:cs typeface="+mn-cs"/>
      </a:defRPr>
    </a:lvl2pPr>
    <a:lvl3pPr marL="914318" algn="l" defTabSz="914318" rtl="0" eaLnBrk="1" latinLnBrk="0" hangingPunct="1">
      <a:defRPr sz="1200" kern="1200">
        <a:solidFill>
          <a:schemeClr val="tx1"/>
        </a:solidFill>
        <a:latin typeface="+mn-lt"/>
        <a:ea typeface="+mn-ea"/>
        <a:cs typeface="+mn-cs"/>
      </a:defRPr>
    </a:lvl3pPr>
    <a:lvl4pPr marL="1371477" algn="l" defTabSz="914318" rtl="0" eaLnBrk="1" latinLnBrk="0" hangingPunct="1">
      <a:defRPr sz="1200" kern="1200">
        <a:solidFill>
          <a:schemeClr val="tx1"/>
        </a:solidFill>
        <a:latin typeface="+mn-lt"/>
        <a:ea typeface="+mn-ea"/>
        <a:cs typeface="+mn-cs"/>
      </a:defRPr>
    </a:lvl4pPr>
    <a:lvl5pPr marL="1828637" algn="l" defTabSz="914318" rtl="0" eaLnBrk="1" latinLnBrk="0" hangingPunct="1">
      <a:defRPr sz="1200" kern="1200">
        <a:solidFill>
          <a:schemeClr val="tx1"/>
        </a:solidFill>
        <a:latin typeface="+mn-lt"/>
        <a:ea typeface="+mn-ea"/>
        <a:cs typeface="+mn-cs"/>
      </a:defRPr>
    </a:lvl5pPr>
    <a:lvl6pPr marL="2285797" algn="l" defTabSz="914318" rtl="0" eaLnBrk="1" latinLnBrk="0" hangingPunct="1">
      <a:defRPr sz="1200" kern="1200">
        <a:solidFill>
          <a:schemeClr val="tx1"/>
        </a:solidFill>
        <a:latin typeface="+mn-lt"/>
        <a:ea typeface="+mn-ea"/>
        <a:cs typeface="+mn-cs"/>
      </a:defRPr>
    </a:lvl6pPr>
    <a:lvl7pPr marL="2742956" algn="l" defTabSz="914318" rtl="0" eaLnBrk="1" latinLnBrk="0" hangingPunct="1">
      <a:defRPr sz="1200" kern="1200">
        <a:solidFill>
          <a:schemeClr val="tx1"/>
        </a:solidFill>
        <a:latin typeface="+mn-lt"/>
        <a:ea typeface="+mn-ea"/>
        <a:cs typeface="+mn-cs"/>
      </a:defRPr>
    </a:lvl7pPr>
    <a:lvl8pPr marL="3200115" algn="l" defTabSz="914318" rtl="0" eaLnBrk="1" latinLnBrk="0" hangingPunct="1">
      <a:defRPr sz="1200" kern="1200">
        <a:solidFill>
          <a:schemeClr val="tx1"/>
        </a:solidFill>
        <a:latin typeface="+mn-lt"/>
        <a:ea typeface="+mn-ea"/>
        <a:cs typeface="+mn-cs"/>
      </a:defRPr>
    </a:lvl8pPr>
    <a:lvl9pPr marL="3657274" algn="l" defTabSz="914318"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169CDA0E-4848-4C54-AA90-1164439AB83C}" type="datetime1">
              <a:rPr lang="en-US" smtClean="0"/>
              <a:t>11/10/2014</a:t>
            </a:fld>
            <a:endParaRPr lang="en-US"/>
          </a:p>
        </p:txBody>
      </p:sp>
    </p:spTree>
    <p:extLst>
      <p:ext uri="{BB962C8B-B14F-4D97-AF65-F5344CB8AC3E}">
        <p14:creationId xmlns:p14="http://schemas.microsoft.com/office/powerpoint/2010/main" val="1773221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27</a:t>
            </a:fld>
            <a:endParaRPr lang="en-US">
              <a:solidFill>
                <a:prstClr val="black"/>
              </a:solidFill>
            </a:endParaRPr>
          </a:p>
        </p:txBody>
      </p:sp>
    </p:spTree>
    <p:extLst>
      <p:ext uri="{BB962C8B-B14F-4D97-AF65-F5344CB8AC3E}">
        <p14:creationId xmlns:p14="http://schemas.microsoft.com/office/powerpoint/2010/main" val="1506221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23529892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2999913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fld id="{2CD835C0-C3FD-4CFE-991B-B15CBEE0D460}" type="datetime1">
              <a:rPr lang="en-US" smtClean="0"/>
              <a:t>11/10/2014</a:t>
            </a:fld>
            <a:endParaRPr lang="en-US"/>
          </a:p>
        </p:txBody>
      </p:sp>
    </p:spTree>
    <p:extLst>
      <p:ext uri="{BB962C8B-B14F-4D97-AF65-F5344CB8AC3E}">
        <p14:creationId xmlns:p14="http://schemas.microsoft.com/office/powerpoint/2010/main" val="36832011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39</a:t>
            </a:fld>
            <a:endParaRPr lang="en-US">
              <a:solidFill>
                <a:prstClr val="black"/>
              </a:solidFill>
            </a:endParaRPr>
          </a:p>
        </p:txBody>
      </p:sp>
    </p:spTree>
    <p:extLst>
      <p:ext uri="{BB962C8B-B14F-4D97-AF65-F5344CB8AC3E}">
        <p14:creationId xmlns:p14="http://schemas.microsoft.com/office/powerpoint/2010/main" val="30149943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40</a:t>
            </a:fld>
            <a:endParaRPr lang="en-US">
              <a:solidFill>
                <a:prstClr val="black"/>
              </a:solidFill>
            </a:endParaRPr>
          </a:p>
        </p:txBody>
      </p:sp>
    </p:spTree>
    <p:extLst>
      <p:ext uri="{BB962C8B-B14F-4D97-AF65-F5344CB8AC3E}">
        <p14:creationId xmlns:p14="http://schemas.microsoft.com/office/powerpoint/2010/main" val="2163847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2442043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8600" y="1200150"/>
            <a:ext cx="4318000" cy="3240088"/>
          </a:xfrm>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idx="10"/>
          </p:nvPr>
        </p:nvSpPr>
        <p:spPr/>
        <p:txBody>
          <a:bodyPr/>
          <a:lstStyle/>
          <a:p>
            <a:fld id="{BC663903-0ECF-4335-B280-D264128A8205}" type="datetime1">
              <a:rPr lang="en-US" smtClean="0"/>
              <a:t>11/10/2014</a:t>
            </a:fld>
            <a:endParaRPr lang="en-US"/>
          </a:p>
        </p:txBody>
      </p:sp>
    </p:spTree>
    <p:extLst>
      <p:ext uri="{BB962C8B-B14F-4D97-AF65-F5344CB8AC3E}">
        <p14:creationId xmlns:p14="http://schemas.microsoft.com/office/powerpoint/2010/main" val="372056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latin typeface="Arial" pitchFamily="34" charset="0"/>
                <a:cs typeface="Arial" pitchFamily="34" charset="0"/>
              </a:rPr>
              <a:t>The table shows a basic illustration of the STAX concept and how the program would have in past years.</a:t>
            </a:r>
          </a:p>
          <a:p>
            <a:endParaRPr lang="en-US" sz="1400" dirty="0" smtClean="0">
              <a:latin typeface="Arial" pitchFamily="34" charset="0"/>
              <a:cs typeface="Arial" pitchFamily="34" charset="0"/>
            </a:endParaRPr>
          </a:p>
          <a:p>
            <a:r>
              <a:rPr lang="en-US" sz="1400" dirty="0" smtClean="0">
                <a:latin typeface="Arial" pitchFamily="34" charset="0"/>
                <a:cs typeface="Arial" pitchFamily="34" charset="0"/>
              </a:rPr>
              <a:t>In 2008, an indemnity would have been triggered based on a sharp price decline between the beginning of the year and the end of the year.</a:t>
            </a:r>
          </a:p>
          <a:p>
            <a:endParaRPr lang="en-US" sz="1400" dirty="0">
              <a:latin typeface="Arial" pitchFamily="34" charset="0"/>
              <a:cs typeface="Arial" pitchFamily="34" charset="0"/>
            </a:endParaRPr>
          </a:p>
          <a:p>
            <a:r>
              <a:rPr lang="en-US" sz="1400" dirty="0" smtClean="0">
                <a:latin typeface="Arial" pitchFamily="34" charset="0"/>
                <a:cs typeface="Arial" pitchFamily="34" charset="0"/>
              </a:rPr>
              <a:t>In 2009, prices increased during the year and county yields exceeded expectations, so no indemnity was triggered. Even though at the beginning of the year, the futures prices was below the reference price, prices increased by harvest and yields came in above average. As a result, no indemnities were triggered.</a:t>
            </a:r>
            <a:endParaRPr lang="en-US" sz="1400" dirty="0">
              <a:latin typeface="Arial" pitchFamily="34" charset="0"/>
              <a:cs typeface="Arial" pitchFamily="34" charset="0"/>
            </a:endParaRPr>
          </a:p>
          <a:p>
            <a:endParaRPr lang="en-US" sz="1400"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4E396C6D-E3A1-4831-B9CA-73C327BFB69E}"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1265289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7BA0BCE7-1F6F-4DA8-8B90-C80DC53CE6B2}" type="slidenum">
              <a:rPr lang="en-US" altLang="en-US">
                <a:latin typeface="Calibri" panose="020F0502020204030204" pitchFamily="34" charset="0"/>
              </a:rPr>
              <a:pPr fontAlgn="base">
                <a:spcBef>
                  <a:spcPct val="0"/>
                </a:spcBef>
                <a:spcAft>
                  <a:spcPct val="0"/>
                </a:spcAft>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841212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074B977F-5DDB-4B19-857B-15A0F4CC64CE}" type="slidenum">
              <a:rPr lang="en-US" altLang="en-US">
                <a:latin typeface="Calibri" panose="020F0502020204030204" pitchFamily="34" charset="0"/>
              </a:rPr>
              <a:pPr fontAlgn="base">
                <a:spcBef>
                  <a:spcPct val="0"/>
                </a:spcBef>
                <a:spcAft>
                  <a:spcPct val="0"/>
                </a:spcAft>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1222864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6A43353F-BEB3-4563-AD78-41C5D1215354}" type="slidenum">
              <a:rPr lang="en-US" altLang="en-US">
                <a:latin typeface="Calibri" panose="020F0502020204030204" pitchFamily="34" charset="0"/>
              </a:rPr>
              <a:pPr fontAlgn="base">
                <a:spcBef>
                  <a:spcPct val="0"/>
                </a:spcBef>
                <a:spcAft>
                  <a:spcPct val="0"/>
                </a:spcAft>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9253272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8EC719F3-B7D0-4C6E-B68E-EA77BB78CDA1}" type="slidenum">
              <a:rPr lang="en-US" altLang="en-US">
                <a:latin typeface="Calibri" panose="020F0502020204030204" pitchFamily="34" charset="0"/>
              </a:rPr>
              <a:pPr fontAlgn="base">
                <a:spcBef>
                  <a:spcPct val="0"/>
                </a:spcBef>
                <a:spcAft>
                  <a:spcPct val="0"/>
                </a:spcAft>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17928703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A2106695-D51A-459F-9475-C01869AE3349}" type="slidenum">
              <a:rPr lang="en-US" altLang="en-US">
                <a:latin typeface="Calibri" panose="020F0502020204030204" pitchFamily="34" charset="0"/>
              </a:rPr>
              <a:pPr fontAlgn="base">
                <a:spcBef>
                  <a:spcPct val="0"/>
                </a:spcBef>
                <a:spcAft>
                  <a:spcPct val="0"/>
                </a:spcAft>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162084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EB0EE3A8-71E8-4782-92EB-6458E41A2CDE}" type="slidenum">
              <a:rPr lang="en-US" altLang="en-US">
                <a:latin typeface="Calibri" panose="020F0502020204030204" pitchFamily="34" charset="0"/>
              </a:rPr>
              <a:pPr fontAlgn="base">
                <a:spcBef>
                  <a:spcPct val="0"/>
                </a:spcBef>
                <a:spcAft>
                  <a:spcPct val="0"/>
                </a:spcAft>
              </a:pPr>
              <a:t>17</a:t>
            </a:fld>
            <a:endParaRPr lang="en-US" altLang="en-US">
              <a:latin typeface="Calibri" panose="020F0502020204030204" pitchFamily="34" charset="0"/>
            </a:endParaRPr>
          </a:p>
        </p:txBody>
      </p:sp>
    </p:spTree>
    <p:extLst>
      <p:ext uri="{BB962C8B-B14F-4D97-AF65-F5344CB8AC3E}">
        <p14:creationId xmlns:p14="http://schemas.microsoft.com/office/powerpoint/2010/main" val="39204145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fontAlgn="base">
              <a:spcBef>
                <a:spcPct val="0"/>
              </a:spcBef>
              <a:spcAft>
                <a:spcPct val="0"/>
              </a:spcAft>
            </a:pPr>
            <a:fld id="{445FB033-5023-4711-9EC1-5383EE6A30BA}" type="slidenum">
              <a:rPr lang="en-US" altLang="en-US">
                <a:latin typeface="Calibri" panose="020F0502020204030204" pitchFamily="34" charset="0"/>
              </a:rPr>
              <a:pPr fontAlgn="base">
                <a:spcBef>
                  <a:spcPct val="0"/>
                </a:spcBef>
                <a:spcAft>
                  <a:spcPct val="0"/>
                </a:spcAft>
              </a:pPr>
              <a:t>18</a:t>
            </a:fld>
            <a:endParaRPr lang="en-US" altLang="en-US">
              <a:latin typeface="Calibri" panose="020F0502020204030204" pitchFamily="34" charset="0"/>
            </a:endParaRPr>
          </a:p>
        </p:txBody>
      </p:sp>
    </p:spTree>
    <p:extLst>
      <p:ext uri="{BB962C8B-B14F-4D97-AF65-F5344CB8AC3E}">
        <p14:creationId xmlns:p14="http://schemas.microsoft.com/office/powerpoint/2010/main" val="960830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80060" indent="0" algn="ctr">
              <a:buNone/>
              <a:defRPr>
                <a:solidFill>
                  <a:schemeClr val="tx1">
                    <a:tint val="75000"/>
                  </a:schemeClr>
                </a:solidFill>
              </a:defRPr>
            </a:lvl2pPr>
            <a:lvl3pPr marL="960120" indent="0" algn="ctr">
              <a:buNone/>
              <a:defRPr>
                <a:solidFill>
                  <a:schemeClr val="tx1">
                    <a:tint val="75000"/>
                  </a:schemeClr>
                </a:solidFill>
              </a:defRPr>
            </a:lvl3pPr>
            <a:lvl4pPr marL="1440180" indent="0" algn="ctr">
              <a:buNone/>
              <a:defRPr>
                <a:solidFill>
                  <a:schemeClr val="tx1">
                    <a:tint val="75000"/>
                  </a:schemeClr>
                </a:solidFill>
              </a:defRPr>
            </a:lvl4pPr>
            <a:lvl5pPr marL="1920240" indent="0" algn="ctr">
              <a:buNone/>
              <a:defRPr>
                <a:solidFill>
                  <a:schemeClr val="tx1">
                    <a:tint val="75000"/>
                  </a:schemeClr>
                </a:solidFill>
              </a:defRPr>
            </a:lvl5pPr>
            <a:lvl6pPr marL="2400300" indent="0" algn="ctr">
              <a:buNone/>
              <a:defRPr>
                <a:solidFill>
                  <a:schemeClr val="tx1">
                    <a:tint val="75000"/>
                  </a:schemeClr>
                </a:solidFill>
              </a:defRPr>
            </a:lvl6pPr>
            <a:lvl7pPr marL="2880360" indent="0" algn="ctr">
              <a:buNone/>
              <a:defRPr>
                <a:solidFill>
                  <a:schemeClr val="tx1">
                    <a:tint val="75000"/>
                  </a:schemeClr>
                </a:solidFill>
              </a:defRPr>
            </a:lvl7pPr>
            <a:lvl8pPr marL="3360420" indent="0" algn="ctr">
              <a:buNone/>
              <a:defRPr>
                <a:solidFill>
                  <a:schemeClr val="tx1">
                    <a:tint val="75000"/>
                  </a:schemeClr>
                </a:solidFill>
              </a:defRPr>
            </a:lvl8pPr>
            <a:lvl9pPr marL="38404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388B67-46EC-4241-A04D-5AE79D344493}" type="datetime1">
              <a:rPr lang="en-US" smtClean="0"/>
              <a:t>11/10/2014</a:t>
            </a:fld>
            <a:endParaRPr lang="en-US"/>
          </a:p>
        </p:txBody>
      </p:sp>
      <p:sp>
        <p:nvSpPr>
          <p:cNvPr id="5" name="Footer Placeholder 4"/>
          <p:cNvSpPr>
            <a:spLocks noGrp="1"/>
          </p:cNvSpPr>
          <p:nvPr>
            <p:ph type="ftr" sz="quarter" idx="11"/>
          </p:nvPr>
        </p:nvSpPr>
        <p:spPr>
          <a:xfrm>
            <a:off x="3124200" y="6340475"/>
            <a:ext cx="2895600" cy="365125"/>
          </a:xfrm>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276265413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B8CF4-B180-4D8E-BB6D-10B088DBEFF1}"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86809694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D6A02B-4E16-468F-B816-A0CBCC6E1ADE}"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3467636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72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0"/>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636841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3"/>
            <a:ext cx="7772400" cy="1362075"/>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100">
                <a:solidFill>
                  <a:schemeClr val="tx1">
                    <a:tint val="75000"/>
                  </a:schemeClr>
                </a:solidFill>
              </a:defRPr>
            </a:lvl1pPr>
            <a:lvl2pPr marL="480060" indent="0">
              <a:buNone/>
              <a:defRPr sz="1890">
                <a:solidFill>
                  <a:schemeClr val="tx1">
                    <a:tint val="75000"/>
                  </a:schemeClr>
                </a:solidFill>
              </a:defRPr>
            </a:lvl2pPr>
            <a:lvl3pPr marL="960120" indent="0">
              <a:buNone/>
              <a:defRPr sz="1680">
                <a:solidFill>
                  <a:schemeClr val="tx1">
                    <a:tint val="75000"/>
                  </a:schemeClr>
                </a:solidFill>
              </a:defRPr>
            </a:lvl3pPr>
            <a:lvl4pPr marL="1440180" indent="0">
              <a:buNone/>
              <a:defRPr sz="1470">
                <a:solidFill>
                  <a:schemeClr val="tx1">
                    <a:tint val="75000"/>
                  </a:schemeClr>
                </a:solidFill>
              </a:defRPr>
            </a:lvl4pPr>
            <a:lvl5pPr marL="1920240" indent="0">
              <a:buNone/>
              <a:defRPr sz="1470">
                <a:solidFill>
                  <a:schemeClr val="tx1">
                    <a:tint val="75000"/>
                  </a:schemeClr>
                </a:solidFill>
              </a:defRPr>
            </a:lvl5pPr>
            <a:lvl6pPr marL="2400300" indent="0">
              <a:buNone/>
              <a:defRPr sz="1470">
                <a:solidFill>
                  <a:schemeClr val="tx1">
                    <a:tint val="75000"/>
                  </a:schemeClr>
                </a:solidFill>
              </a:defRPr>
            </a:lvl6pPr>
            <a:lvl7pPr marL="2880360" indent="0">
              <a:buNone/>
              <a:defRPr sz="1470">
                <a:solidFill>
                  <a:schemeClr val="tx1">
                    <a:tint val="75000"/>
                  </a:schemeClr>
                </a:solidFill>
              </a:defRPr>
            </a:lvl7pPr>
            <a:lvl8pPr marL="3360420" indent="0">
              <a:buNone/>
              <a:defRPr sz="1470">
                <a:solidFill>
                  <a:schemeClr val="tx1">
                    <a:tint val="75000"/>
                  </a:schemeClr>
                </a:solidFill>
              </a:defRPr>
            </a:lvl8pPr>
            <a:lvl9pPr marL="3840480" indent="0">
              <a:buNone/>
              <a:defRPr sz="147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0C1698-8584-408F-8873-31CED1674B89}" type="datetime1">
              <a:rPr lang="en-US" smtClean="0"/>
              <a:t>11/10/2014</a:t>
            </a:fld>
            <a:endParaRPr lang="en-US"/>
          </a:p>
        </p:txBody>
      </p:sp>
      <p:sp>
        <p:nvSpPr>
          <p:cNvPr id="5" name="Footer Placeholder 4"/>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5235635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3"/>
            <a:ext cx="4038600" cy="4525963"/>
          </a:xfrm>
        </p:spPr>
        <p:txBody>
          <a:bodyPr/>
          <a:lstStyle>
            <a:lvl1pPr>
              <a:defRPr sz="2940"/>
            </a:lvl1pPr>
            <a:lvl2pPr>
              <a:defRPr sz="2520"/>
            </a:lvl2pPr>
            <a:lvl3pPr>
              <a:defRPr sz="2100"/>
            </a:lvl3pPr>
            <a:lvl4pPr>
              <a:defRPr sz="1890"/>
            </a:lvl4pPr>
            <a:lvl5pPr>
              <a:defRPr sz="1890"/>
            </a:lvl5pPr>
            <a:lvl6pPr>
              <a:defRPr sz="1890"/>
            </a:lvl6pPr>
            <a:lvl7pPr>
              <a:defRPr sz="1890"/>
            </a:lvl7pPr>
            <a:lvl8pPr>
              <a:defRPr sz="1890"/>
            </a:lvl8pPr>
            <a:lvl9pPr>
              <a:defRPr sz="189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4B5EDC-DD82-4AF5-A351-3226F463DDF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58901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4"/>
            <a:ext cx="4041775" cy="639762"/>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smtClean="0"/>
              <a:t>Click to edit Master text styles</a:t>
            </a:r>
          </a:p>
        </p:txBody>
      </p:sp>
      <p:sp>
        <p:nvSpPr>
          <p:cNvPr id="6" name="Content Placeholder 5"/>
          <p:cNvSpPr>
            <a:spLocks noGrp="1"/>
          </p:cNvSpPr>
          <p:nvPr>
            <p:ph sz="quarter" idx="4"/>
          </p:nvPr>
        </p:nvSpPr>
        <p:spPr>
          <a:xfrm>
            <a:off x="4645027" y="2174876"/>
            <a:ext cx="4041775" cy="3951288"/>
          </a:xfrm>
        </p:spPr>
        <p:txBody>
          <a:bodyPr/>
          <a:lstStyle>
            <a:lvl1pPr>
              <a:defRPr sz="2520"/>
            </a:lvl1pPr>
            <a:lvl2pPr>
              <a:defRPr sz="2100"/>
            </a:lvl2pPr>
            <a:lvl3pPr>
              <a:defRPr sz="1890"/>
            </a:lvl3pPr>
            <a:lvl4pPr>
              <a:defRPr sz="1680"/>
            </a:lvl4pPr>
            <a:lvl5pPr>
              <a:defRPr sz="1680"/>
            </a:lvl5pPr>
            <a:lvl6pPr>
              <a:defRPr sz="1680"/>
            </a:lvl6pPr>
            <a:lvl7pPr>
              <a:defRPr sz="1680"/>
            </a:lvl7pPr>
            <a:lvl8pPr>
              <a:defRPr sz="1680"/>
            </a:lvl8pPr>
            <a:lvl9pPr>
              <a:defRPr sz="168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D43D1E5-28F6-4876-867B-770909FB10A6}" type="datetime1">
              <a:rPr lang="en-US" smtClean="0"/>
              <a:t>11/10/2014</a:t>
            </a:fld>
            <a:endParaRPr lang="en-US"/>
          </a:p>
        </p:txBody>
      </p:sp>
      <p:sp>
        <p:nvSpPr>
          <p:cNvPr id="8" name="Footer Placeholder 7"/>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9" name="Slide Number Placeholder 8"/>
          <p:cNvSpPr>
            <a:spLocks noGrp="1"/>
          </p:cNvSpPr>
          <p:nvPr>
            <p:ph type="sldNum" sz="quarter" idx="12"/>
          </p:nvPr>
        </p:nvSpPr>
        <p:spPr/>
        <p:txBody>
          <a:bodyPr/>
          <a:lstStyle/>
          <a:p>
            <a:fld id="{A713A680-EC6B-4620-A610-6D1259897427}" type="slidenum">
              <a:rPr lang="en-US" smtClean="0"/>
              <a:t>‹#›</a:t>
            </a:fld>
            <a:endParaRPr lang="en-US"/>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8338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E1BE54-399C-417E-925A-C4D228966A60}" type="datetime1">
              <a:rPr lang="en-US" smtClean="0"/>
              <a:t>11/10/2014</a:t>
            </a:fld>
            <a:endParaRPr lang="en-US"/>
          </a:p>
        </p:txBody>
      </p:sp>
      <p:sp>
        <p:nvSpPr>
          <p:cNvPr id="4" name="Footer Placeholder 3"/>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5" name="Slide Number Placeholder 4"/>
          <p:cNvSpPr>
            <a:spLocks noGrp="1"/>
          </p:cNvSpPr>
          <p:nvPr>
            <p:ph type="sldNum" sz="quarter" idx="12"/>
          </p:nvPr>
        </p:nvSpPr>
        <p:spPr/>
        <p:txBody>
          <a:bodyPr/>
          <a:lstStyle/>
          <a:p>
            <a:fld id="{A713A680-EC6B-4620-A610-6D1259897427}" type="slidenum">
              <a:rPr lang="en-US" smtClean="0"/>
              <a:t>‹#›</a:t>
            </a:fld>
            <a:endParaRPr lang="en-US"/>
          </a:p>
        </p:txBody>
      </p:sp>
      <p:pic>
        <p:nvPicPr>
          <p:cNvPr id="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2555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1981200" y="6356353"/>
            <a:ext cx="5562600" cy="273047"/>
          </a:xfrm>
        </p:spPr>
        <p:txBody>
          <a:bodyPr/>
          <a:lstStyle/>
          <a:p>
            <a:r>
              <a:rPr lang="en-US" dirty="0" smtClean="0"/>
              <a:t>* Assessment based on interpretation of legislative language and ongoing implementation.</a:t>
            </a:r>
            <a:endParaRPr lang="en-US" dirty="0"/>
          </a:p>
        </p:txBody>
      </p:sp>
    </p:spTree>
    <p:extLst>
      <p:ext uri="{BB962C8B-B14F-4D97-AF65-F5344CB8AC3E}">
        <p14:creationId xmlns:p14="http://schemas.microsoft.com/office/powerpoint/2010/main" val="347555999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3575050" y="273053"/>
            <a:ext cx="5111750" cy="585311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73D260-A667-4D92-AC06-B54AA096B860}"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404913913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70"/>
            </a:lvl1pPr>
            <a:lvl2pPr marL="480060" indent="0">
              <a:buNone/>
              <a:defRPr sz="1260"/>
            </a:lvl2pPr>
            <a:lvl3pPr marL="960120" indent="0">
              <a:buNone/>
              <a:defRPr sz="1050"/>
            </a:lvl3pPr>
            <a:lvl4pPr marL="1440180" indent="0">
              <a:buNone/>
              <a:defRPr sz="945"/>
            </a:lvl4pPr>
            <a:lvl5pPr marL="1920240" indent="0">
              <a:buNone/>
              <a:defRPr sz="945"/>
            </a:lvl5pPr>
            <a:lvl6pPr marL="2400300" indent="0">
              <a:buNone/>
              <a:defRPr sz="945"/>
            </a:lvl6pPr>
            <a:lvl7pPr marL="2880360" indent="0">
              <a:buNone/>
              <a:defRPr sz="945"/>
            </a:lvl7pPr>
            <a:lvl8pPr marL="3360420" indent="0">
              <a:buNone/>
              <a:defRPr sz="945"/>
            </a:lvl8pPr>
            <a:lvl9pPr marL="3840480" indent="0">
              <a:buNone/>
              <a:defRPr sz="94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B7E51A-8695-45D8-AA71-ED466EB6382A}" type="datetime1">
              <a:rPr lang="en-US" smtClean="0"/>
              <a:t>11/10/2014</a:t>
            </a:fld>
            <a:endParaRPr lang="en-US"/>
          </a:p>
        </p:txBody>
      </p:sp>
      <p:sp>
        <p:nvSpPr>
          <p:cNvPr id="6" name="Footer Placeholder 5"/>
          <p:cNvSpPr>
            <a:spLocks noGrp="1"/>
          </p:cNvSpPr>
          <p:nvPr>
            <p:ph type="ftr" sz="quarter" idx="11"/>
          </p:nvPr>
        </p:nvSpPr>
        <p:spPr/>
        <p:txBody>
          <a:bodyPr/>
          <a:lstStyle/>
          <a:p>
            <a:r>
              <a:rPr lang="en-US" dirty="0" smtClean="0"/>
              <a:t>* Assessment based on interpretation of legislative language and ongoing implementation.</a:t>
            </a:r>
            <a:endParaRPr lang="en-US" dirty="0"/>
          </a:p>
        </p:txBody>
      </p:sp>
      <p:sp>
        <p:nvSpPr>
          <p:cNvPr id="7" name="Slide Number Placeholder 6"/>
          <p:cNvSpPr>
            <a:spLocks noGrp="1"/>
          </p:cNvSpPr>
          <p:nvPr>
            <p:ph type="sldNum" sz="quarter" idx="12"/>
          </p:nvPr>
        </p:nvSpPr>
        <p:spPr/>
        <p:txBody>
          <a:bodyPr/>
          <a:lstStyle/>
          <a:p>
            <a:fld id="{A713A680-EC6B-4620-A610-6D1259897427}" type="slidenum">
              <a:rPr lang="en-US" smtClean="0"/>
              <a:t>‹#›</a:t>
            </a:fld>
            <a:endParaRPr lang="en-US"/>
          </a:p>
        </p:txBody>
      </p:sp>
    </p:spTree>
    <p:extLst>
      <p:ext uri="{BB962C8B-B14F-4D97-AF65-F5344CB8AC3E}">
        <p14:creationId xmlns:p14="http://schemas.microsoft.com/office/powerpoint/2010/main" val="140121648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3"/>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3"/>
            <a:ext cx="2133600" cy="365125"/>
          </a:xfrm>
          <a:prstGeom prst="rect">
            <a:avLst/>
          </a:prstGeom>
        </p:spPr>
        <p:txBody>
          <a:bodyPr vert="horz" lIns="91440" tIns="45720" rIns="91440" bIns="45720" rtlCol="0" anchor="ctr"/>
          <a:lstStyle>
            <a:lvl1pPr algn="l">
              <a:defRPr sz="1260">
                <a:solidFill>
                  <a:schemeClr val="tx1">
                    <a:tint val="75000"/>
                  </a:schemeClr>
                </a:solidFill>
              </a:defRPr>
            </a:lvl1pPr>
          </a:lstStyle>
          <a:p>
            <a:fld id="{0B90DAE1-40B3-4BEE-83C0-62F90B2A9A19}" type="datetime1">
              <a:rPr lang="en-US" smtClean="0"/>
              <a:t>11/10/2014</a:t>
            </a:fld>
            <a:endParaRPr lang="en-US"/>
          </a:p>
        </p:txBody>
      </p:sp>
      <p:sp>
        <p:nvSpPr>
          <p:cNvPr id="5" name="Footer Placeholder 4"/>
          <p:cNvSpPr>
            <a:spLocks noGrp="1"/>
          </p:cNvSpPr>
          <p:nvPr>
            <p:ph type="ftr" sz="quarter" idx="3"/>
          </p:nvPr>
        </p:nvSpPr>
        <p:spPr>
          <a:xfrm>
            <a:off x="3124200" y="6356353"/>
            <a:ext cx="2895600" cy="365125"/>
          </a:xfrm>
          <a:prstGeom prst="rect">
            <a:avLst/>
          </a:prstGeom>
        </p:spPr>
        <p:txBody>
          <a:bodyPr vert="horz" lIns="91440" tIns="45720" rIns="91440" bIns="45720" rtlCol="0" anchor="ctr"/>
          <a:lstStyle>
            <a:lvl1pPr algn="ctr">
              <a:defRPr sz="1260">
                <a:solidFill>
                  <a:schemeClr val="tx1">
                    <a:tint val="75000"/>
                  </a:schemeClr>
                </a:solidFill>
              </a:defRPr>
            </a:lvl1pPr>
          </a:lstStyle>
          <a:p>
            <a:r>
              <a:rPr lang="en-US" dirty="0" smtClean="0"/>
              <a:t>* Assessment based on interpretation of legislative language and ongoing implementation.</a:t>
            </a:r>
            <a:endParaRPr lang="en-US" dirty="0"/>
          </a:p>
        </p:txBody>
      </p:sp>
      <p:sp>
        <p:nvSpPr>
          <p:cNvPr id="6" name="Slide Number Placeholder 5"/>
          <p:cNvSpPr>
            <a:spLocks noGrp="1"/>
          </p:cNvSpPr>
          <p:nvPr>
            <p:ph type="sldNum" sz="quarter" idx="4"/>
          </p:nvPr>
        </p:nvSpPr>
        <p:spPr>
          <a:xfrm>
            <a:off x="6553200" y="6356353"/>
            <a:ext cx="2133600" cy="365125"/>
          </a:xfrm>
          <a:prstGeom prst="rect">
            <a:avLst/>
          </a:prstGeom>
        </p:spPr>
        <p:txBody>
          <a:bodyPr vert="horz" lIns="91440" tIns="45720" rIns="91440" bIns="45720" rtlCol="0" anchor="ctr"/>
          <a:lstStyle>
            <a:lvl1pPr algn="r">
              <a:defRPr sz="1260">
                <a:solidFill>
                  <a:schemeClr val="tx1">
                    <a:tint val="75000"/>
                  </a:schemeClr>
                </a:solidFill>
              </a:defRPr>
            </a:lvl1pPr>
          </a:lstStyle>
          <a:p>
            <a:fld id="{A713A680-EC6B-4620-A610-6D1259897427}" type="slidenum">
              <a:rPr lang="en-US" smtClean="0"/>
              <a:t>‹#›</a:t>
            </a:fld>
            <a:endParaRPr lang="en-US"/>
          </a:p>
        </p:txBody>
      </p:sp>
    </p:spTree>
    <p:extLst>
      <p:ext uri="{BB962C8B-B14F-4D97-AF65-F5344CB8AC3E}">
        <p14:creationId xmlns:p14="http://schemas.microsoft.com/office/powerpoint/2010/main" val="3241536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dt="0"/>
  <p:txStyles>
    <p:titleStyle>
      <a:lvl1pPr algn="ctr" defTabSz="960120" rtl="0" eaLnBrk="1" latinLnBrk="0" hangingPunct="1">
        <a:spcBef>
          <a:spcPct val="0"/>
        </a:spcBef>
        <a:buNone/>
        <a:defRPr sz="4620" kern="1200">
          <a:solidFill>
            <a:schemeClr val="tx1"/>
          </a:solidFill>
          <a:latin typeface="+mj-lt"/>
          <a:ea typeface="+mj-ea"/>
          <a:cs typeface="+mj-cs"/>
        </a:defRPr>
      </a:lvl1pPr>
    </p:titleStyle>
    <p:body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rma.usda.gov/news/currentissues/staxsc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8.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webapp.rma.usda.gov/apps/actuarialinformationbrowser2015/CropCriteria.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farmbilltoolbox.farmdoc.illinois.edu/" TargetMode="External"/><Relationship Id="rId2" Type="http://schemas.openxmlformats.org/officeDocument/2006/relationships/hyperlink" Target="https://decisionaid.afpc.tamu.edu/" TargetMode="External"/><Relationship Id="rId1" Type="http://schemas.openxmlformats.org/officeDocument/2006/relationships/slideLayout" Target="../slideLayouts/slideLayout2.xml"/><Relationship Id="rId5" Type="http://schemas.openxmlformats.org/officeDocument/2006/relationships/hyperlink" Target="http://www.fsa.usda.gov/FSA/" TargetMode="External"/><Relationship Id="rId4" Type="http://schemas.openxmlformats.org/officeDocument/2006/relationships/hyperlink" Target="http://www.rma.usda.gov/news/currentissues/farmbill/index.html"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www.cotton.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152400" y="304800"/>
            <a:ext cx="8839200" cy="3810000"/>
          </a:xfrm>
        </p:spPr>
        <p:txBody>
          <a:bodyPr>
            <a:normAutofit fontScale="90000"/>
          </a:bodyPr>
          <a:lstStyle/>
          <a:p>
            <a:r>
              <a:rPr lang="en-US" sz="5565" b="1" dirty="0" smtClean="0"/>
              <a:t>The Agricultural </a:t>
            </a:r>
            <a:r>
              <a:rPr lang="en-US" sz="5565" b="1" dirty="0"/>
              <a:t>Act of </a:t>
            </a:r>
            <a:r>
              <a:rPr lang="en-US" sz="5565" b="1" dirty="0" smtClean="0"/>
              <a:t>2014: </a:t>
            </a:r>
            <a:r>
              <a:rPr lang="en-US" sz="5565" b="1" dirty="0"/>
              <a:t/>
            </a:r>
            <a:br>
              <a:rPr lang="en-US" sz="5565" b="1" dirty="0"/>
            </a:br>
            <a:r>
              <a:rPr lang="en-US" sz="4700" b="1" dirty="0" smtClean="0"/>
              <a:t>Update on STAX, SCO </a:t>
            </a:r>
            <a:br>
              <a:rPr lang="en-US" sz="4700" b="1" dirty="0" smtClean="0"/>
            </a:br>
            <a:r>
              <a:rPr lang="en-US" sz="4700" b="1" dirty="0" smtClean="0"/>
              <a:t>&amp; Farm Bill Implementation</a:t>
            </a:r>
            <a:r>
              <a:rPr lang="en-US" b="1" dirty="0" smtClean="0"/>
              <a:t/>
            </a:r>
            <a:br>
              <a:rPr lang="en-US" b="1" dirty="0" smtClean="0"/>
            </a:br>
            <a:r>
              <a:rPr lang="en-US" b="1" dirty="0" smtClean="0"/>
              <a:t/>
            </a:r>
            <a:br>
              <a:rPr lang="en-US" b="1" dirty="0" smtClean="0"/>
            </a:br>
            <a:r>
              <a:rPr lang="en-US" sz="2800" b="1" dirty="0" smtClean="0"/>
              <a:t>El Campo</a:t>
            </a:r>
            <a:r>
              <a:rPr lang="en-US" sz="2800" b="1" dirty="0" smtClean="0"/>
              <a:t>, TX</a:t>
            </a:r>
            <a:r>
              <a:rPr lang="en-US" sz="2800" b="1" dirty="0" smtClean="0"/>
              <a:t/>
            </a:r>
            <a:br>
              <a:rPr lang="en-US" sz="2800" b="1" dirty="0" smtClean="0"/>
            </a:br>
            <a:r>
              <a:rPr lang="en-US" sz="2800" b="1" dirty="0" smtClean="0"/>
              <a:t>November 2014</a:t>
            </a:r>
            <a:endParaRPr lang="en-US" sz="2835"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2338" y="4420428"/>
            <a:ext cx="3819330" cy="1904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12524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Autofit/>
          </a:bodyPr>
          <a:lstStyle/>
          <a:p>
            <a:pPr>
              <a:defRPr/>
            </a:pPr>
            <a:r>
              <a:rPr lang="en-US" sz="4400" b="1" u="sng" dirty="0" smtClean="0"/>
              <a:t>Stand-alone or Primary County</a:t>
            </a:r>
            <a:endParaRPr lang="en-US" sz="4400" b="1" u="sng" dirty="0"/>
          </a:p>
        </p:txBody>
      </p:sp>
      <p:sp>
        <p:nvSpPr>
          <p:cNvPr id="4" name="Content Placeholder 3"/>
          <p:cNvSpPr>
            <a:spLocks noGrp="1"/>
          </p:cNvSpPr>
          <p:nvPr>
            <p:ph sz="half" idx="1"/>
          </p:nvPr>
        </p:nvSpPr>
        <p:spPr>
          <a:xfrm>
            <a:off x="228600" y="1219200"/>
            <a:ext cx="4038600" cy="4800600"/>
          </a:xfrm>
        </p:spPr>
        <p:txBody>
          <a:bodyPr rtlCol="0">
            <a:normAutofit fontScale="77500" lnSpcReduction="20000"/>
          </a:bodyPr>
          <a:lstStyle/>
          <a:p>
            <a:pPr marL="0" indent="0">
              <a:buClr>
                <a:srgbClr val="00B050"/>
              </a:buClr>
              <a:buNone/>
              <a:defRPr/>
            </a:pPr>
            <a:r>
              <a:rPr lang="en-US" dirty="0" smtClean="0"/>
              <a:t>County has (by practice) </a:t>
            </a:r>
          </a:p>
          <a:p>
            <a:pPr marL="205740" indent="-205740">
              <a:buClr>
                <a:srgbClr val="00B050"/>
              </a:buClr>
              <a:buFont typeface="Wingdings" panose="05000000000000000000" pitchFamily="2" charset="2"/>
              <a:buChar char="ü"/>
              <a:defRPr/>
            </a:pPr>
            <a:r>
              <a:rPr lang="en-US" dirty="0" smtClean="0"/>
              <a:t>10+ years of history</a:t>
            </a:r>
          </a:p>
          <a:p>
            <a:pPr marL="205740" indent="-205740">
              <a:buClr>
                <a:srgbClr val="00B050"/>
              </a:buClr>
              <a:buFont typeface="Wingdings" panose="05000000000000000000" pitchFamily="2" charset="2"/>
              <a:buChar char="ü"/>
              <a:defRPr/>
            </a:pPr>
            <a:r>
              <a:rPr lang="en-US" dirty="0" smtClean="0"/>
              <a:t>10,000+ acres in past 5 years</a:t>
            </a:r>
          </a:p>
          <a:p>
            <a:pPr marL="205740" indent="-205740">
              <a:buClr>
                <a:srgbClr val="00B050"/>
              </a:buClr>
              <a:buFont typeface="Wingdings" panose="05000000000000000000" pitchFamily="2" charset="2"/>
              <a:buChar char="ü"/>
              <a:defRPr/>
            </a:pPr>
            <a:r>
              <a:rPr lang="en-US" dirty="0" smtClean="0"/>
              <a:t>20+ producers in past 5 years</a:t>
            </a:r>
          </a:p>
          <a:p>
            <a:pPr marL="137160" indent="-137160">
              <a:buClr>
                <a:srgbClr val="00B050"/>
              </a:buClr>
              <a:buFont typeface="Wingdings" panose="05000000000000000000" pitchFamily="2" charset="2"/>
              <a:buChar char="ü"/>
              <a:defRPr/>
            </a:pPr>
            <a:endParaRPr lang="en-US" dirty="0"/>
          </a:p>
          <a:p>
            <a:pPr marL="137160" indent="-137160">
              <a:defRPr/>
            </a:pPr>
            <a:r>
              <a:rPr lang="en-US" dirty="0" smtClean="0"/>
              <a:t>Actuarial offer will include yield history and final yield of only that county (by practice)</a:t>
            </a:r>
          </a:p>
          <a:p>
            <a:pPr marL="137160" indent="-137160">
              <a:defRPr/>
            </a:pPr>
            <a:endParaRPr lang="en-US" dirty="0"/>
          </a:p>
          <a:p>
            <a:pPr marL="137160" indent="-137160">
              <a:defRPr/>
            </a:pPr>
            <a:r>
              <a:rPr lang="en-US" dirty="0" smtClean="0"/>
              <a:t>Some room for judgment for counties that miss criteria by a small amount</a:t>
            </a:r>
          </a:p>
          <a:p>
            <a:pPr marL="137160" indent="-137160">
              <a:defRPr/>
            </a:pPr>
            <a:endParaRPr lang="en-US" dirty="0"/>
          </a:p>
          <a:p>
            <a:pPr marL="137160" indent="-137160">
              <a:defRPr/>
            </a:pPr>
            <a:r>
              <a:rPr lang="en-US" dirty="0" smtClean="0"/>
              <a:t>Accounts for 80% of acres</a:t>
            </a:r>
            <a:endParaRPr lang="en-US" dirty="0"/>
          </a:p>
        </p:txBody>
      </p:sp>
      <p:pic>
        <p:nvPicPr>
          <p:cNvPr id="35844" name="Content Placeholder 2"/>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339243" y="1295400"/>
            <a:ext cx="4576157" cy="3537348"/>
          </a:xfrm>
          <a:ln w="38100">
            <a:solidFill>
              <a:schemeClr val="accent1"/>
            </a:solidFill>
            <a:miter lim="800000"/>
            <a:headEnd/>
            <a:tailEnd/>
          </a:ln>
        </p:spPr>
      </p:pic>
    </p:spTree>
    <p:extLst>
      <p:ext uri="{BB962C8B-B14F-4D97-AF65-F5344CB8AC3E}">
        <p14:creationId xmlns:p14="http://schemas.microsoft.com/office/powerpoint/2010/main" val="3628528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143000"/>
          </a:xfrm>
        </p:spPr>
        <p:txBody>
          <a:bodyPr>
            <a:noAutofit/>
          </a:bodyPr>
          <a:lstStyle/>
          <a:p>
            <a:pPr>
              <a:defRPr/>
            </a:pPr>
            <a:r>
              <a:rPr lang="en-US" sz="4400" b="1" u="sng" dirty="0" smtClean="0"/>
              <a:t>Two County Group (or Proxy County)</a:t>
            </a:r>
            <a:endParaRPr lang="en-US" sz="4400" b="1" u="sng" dirty="0"/>
          </a:p>
        </p:txBody>
      </p:sp>
      <p:sp>
        <p:nvSpPr>
          <p:cNvPr id="4" name="Content Placeholder 3"/>
          <p:cNvSpPr>
            <a:spLocks noGrp="1"/>
          </p:cNvSpPr>
          <p:nvPr>
            <p:ph sz="half" idx="1"/>
          </p:nvPr>
        </p:nvSpPr>
        <p:spPr>
          <a:xfrm>
            <a:off x="228600" y="1143000"/>
            <a:ext cx="4267200" cy="4267200"/>
          </a:xfrm>
        </p:spPr>
        <p:txBody>
          <a:bodyPr rtlCol="0">
            <a:noAutofit/>
          </a:bodyPr>
          <a:lstStyle/>
          <a:p>
            <a:pPr marL="0" indent="0">
              <a:buNone/>
              <a:defRPr/>
            </a:pPr>
            <a:r>
              <a:rPr lang="en-US" sz="2000" dirty="0" smtClean="0"/>
              <a:t>County missing one (+) criteria and:</a:t>
            </a:r>
          </a:p>
          <a:p>
            <a:pPr marL="137160" indent="-137160">
              <a:buClr>
                <a:srgbClr val="00B050"/>
              </a:buClr>
              <a:buFont typeface="Wingdings" panose="05000000000000000000" pitchFamily="2" charset="2"/>
              <a:buChar char="ü"/>
              <a:defRPr/>
            </a:pPr>
            <a:r>
              <a:rPr lang="en-US" sz="2000" dirty="0" smtClean="0"/>
              <a:t> Is adjacent to a stand-alone</a:t>
            </a:r>
          </a:p>
          <a:p>
            <a:pPr marL="137160" indent="-137160">
              <a:defRPr/>
            </a:pPr>
            <a:endParaRPr lang="en-US" sz="2000" dirty="0"/>
          </a:p>
          <a:p>
            <a:pPr marL="137160" indent="-137160">
              <a:defRPr/>
            </a:pPr>
            <a:r>
              <a:rPr lang="en-US" sz="2000" dirty="0"/>
              <a:t>Actuarial offer will include yield history and final yield of </a:t>
            </a:r>
            <a:r>
              <a:rPr lang="en-US" sz="2000" dirty="0" smtClean="0"/>
              <a:t>that county and the adjacent county</a:t>
            </a:r>
          </a:p>
          <a:p>
            <a:pPr marL="137160" indent="-137160">
              <a:defRPr/>
            </a:pPr>
            <a:r>
              <a:rPr lang="en-US" sz="2000" dirty="0" smtClean="0"/>
              <a:t>If more than one adjacent county qualifies one is picked considering:</a:t>
            </a:r>
          </a:p>
          <a:p>
            <a:pPr marL="548640" lvl="1" indent="-342900">
              <a:buFont typeface="+mj-lt"/>
              <a:buAutoNum type="alphaUcPeriod"/>
              <a:defRPr/>
            </a:pPr>
            <a:r>
              <a:rPr lang="en-US" sz="1800" dirty="0" smtClean="0"/>
              <a:t>Yield correlation</a:t>
            </a:r>
          </a:p>
          <a:p>
            <a:pPr marL="548640" lvl="1" indent="-342900">
              <a:buFont typeface="+mj-lt"/>
              <a:buAutoNum type="alphaUcPeriod"/>
              <a:defRPr/>
            </a:pPr>
            <a:r>
              <a:rPr lang="en-US" sz="1800" dirty="0" smtClean="0"/>
              <a:t>Acreage of stand-alone county</a:t>
            </a:r>
          </a:p>
          <a:p>
            <a:pPr marL="0" indent="0">
              <a:buNone/>
              <a:defRPr/>
            </a:pPr>
            <a:endParaRPr lang="en-US" sz="2000" dirty="0" smtClean="0"/>
          </a:p>
          <a:p>
            <a:pPr marL="0" indent="0">
              <a:buNone/>
              <a:defRPr/>
            </a:pPr>
            <a:r>
              <a:rPr lang="en-US" sz="2000" dirty="0" smtClean="0"/>
              <a:t>Primary county continues to stand on its own.</a:t>
            </a:r>
          </a:p>
          <a:p>
            <a:pPr marL="0" indent="0">
              <a:buNone/>
              <a:defRPr/>
            </a:pPr>
            <a:r>
              <a:rPr lang="en-US" sz="2000" dirty="0" smtClean="0"/>
              <a:t>Accounts for another 7-8% of acres.</a:t>
            </a:r>
          </a:p>
        </p:txBody>
      </p:sp>
      <p:pic>
        <p:nvPicPr>
          <p:cNvPr id="37892"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495800" y="1491852"/>
            <a:ext cx="4379002" cy="3384948"/>
          </a:xfrm>
          <a:ln w="38100">
            <a:solidFill>
              <a:schemeClr val="accent1"/>
            </a:solidFill>
            <a:miter lim="800000"/>
            <a:headEnd/>
            <a:tailEnd/>
          </a:ln>
        </p:spPr>
      </p:pic>
    </p:spTree>
    <p:extLst>
      <p:ext uri="{BB962C8B-B14F-4D97-AF65-F5344CB8AC3E}">
        <p14:creationId xmlns:p14="http://schemas.microsoft.com/office/powerpoint/2010/main" val="46819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038"/>
            <a:ext cx="8229600" cy="868362"/>
          </a:xfrm>
        </p:spPr>
        <p:txBody>
          <a:bodyPr>
            <a:normAutofit/>
          </a:bodyPr>
          <a:lstStyle/>
          <a:p>
            <a:pPr>
              <a:defRPr/>
            </a:pPr>
            <a:r>
              <a:rPr lang="en-US" sz="4400" b="1" u="sng" dirty="0" smtClean="0"/>
              <a:t>Circle Group</a:t>
            </a:r>
            <a:endParaRPr lang="en-US" sz="4400" b="1" u="sng" dirty="0"/>
          </a:p>
        </p:txBody>
      </p:sp>
      <p:sp>
        <p:nvSpPr>
          <p:cNvPr id="4" name="Content Placeholder 3"/>
          <p:cNvSpPr>
            <a:spLocks noGrp="1"/>
          </p:cNvSpPr>
          <p:nvPr>
            <p:ph sz="half" idx="1"/>
          </p:nvPr>
        </p:nvSpPr>
        <p:spPr>
          <a:xfrm>
            <a:off x="152400" y="1447800"/>
            <a:ext cx="4191000" cy="4495800"/>
          </a:xfrm>
        </p:spPr>
        <p:txBody>
          <a:bodyPr rtlCol="0">
            <a:normAutofit lnSpcReduction="10000"/>
          </a:bodyPr>
          <a:lstStyle/>
          <a:p>
            <a:pPr marL="0" indent="0">
              <a:buNone/>
              <a:defRPr/>
            </a:pPr>
            <a:r>
              <a:rPr lang="en-US" sz="2400" dirty="0"/>
              <a:t>County missing </a:t>
            </a:r>
            <a:r>
              <a:rPr lang="en-US" sz="2400" dirty="0" smtClean="0"/>
              <a:t>criteria and:</a:t>
            </a:r>
            <a:endParaRPr lang="en-US" sz="2400" dirty="0"/>
          </a:p>
          <a:p>
            <a:pPr>
              <a:defRPr/>
            </a:pPr>
            <a:r>
              <a:rPr lang="en-US" sz="2400" dirty="0" smtClean="0"/>
              <a:t>Is adjacent </a:t>
            </a:r>
            <a:r>
              <a:rPr lang="en-US" sz="2400" dirty="0"/>
              <a:t>to a </a:t>
            </a:r>
            <a:r>
              <a:rPr lang="en-US" sz="2400" dirty="0" smtClean="0"/>
              <a:t>stand-alone</a:t>
            </a:r>
          </a:p>
          <a:p>
            <a:pPr marL="205740" indent="-205740">
              <a:buClr>
                <a:srgbClr val="00B050"/>
              </a:buClr>
              <a:buFont typeface="Wingdings" panose="05000000000000000000" pitchFamily="2" charset="2"/>
              <a:buChar char="ü"/>
              <a:defRPr/>
            </a:pPr>
            <a:r>
              <a:rPr lang="en-US" sz="2400" dirty="0" smtClean="0"/>
              <a:t>Can meet criteria when combined with surrounding adjacent counties?</a:t>
            </a:r>
            <a:endParaRPr lang="en-US" sz="2400" dirty="0"/>
          </a:p>
          <a:p>
            <a:pPr marL="137160" indent="-137160">
              <a:defRPr/>
            </a:pPr>
            <a:endParaRPr lang="en-US" sz="2400" dirty="0"/>
          </a:p>
          <a:p>
            <a:pPr marL="137160" indent="-137160">
              <a:defRPr/>
            </a:pPr>
            <a:r>
              <a:rPr lang="en-US" sz="2400" dirty="0"/>
              <a:t>Actuarial offer will include yield history and final yield of that county </a:t>
            </a:r>
            <a:r>
              <a:rPr lang="en-US" sz="2400" dirty="0" smtClean="0"/>
              <a:t>and all of </a:t>
            </a:r>
            <a:r>
              <a:rPr lang="en-US" sz="2400" dirty="0"/>
              <a:t>the </a:t>
            </a:r>
            <a:r>
              <a:rPr lang="en-US" sz="2400" dirty="0" smtClean="0"/>
              <a:t>adjacent counties</a:t>
            </a:r>
          </a:p>
          <a:p>
            <a:pPr marL="137160" indent="-137160">
              <a:defRPr/>
            </a:pPr>
            <a:endParaRPr lang="en-US" sz="2400" dirty="0"/>
          </a:p>
          <a:p>
            <a:pPr marL="137160" indent="-137160">
              <a:defRPr/>
            </a:pPr>
            <a:r>
              <a:rPr lang="en-US" sz="2400" dirty="0" smtClean="0"/>
              <a:t>Covers another 7-8% of acres.</a:t>
            </a:r>
            <a:endParaRPr lang="en-US" sz="2400" dirty="0"/>
          </a:p>
          <a:p>
            <a:pPr marL="137160" indent="-137160">
              <a:defRPr/>
            </a:pPr>
            <a:endParaRPr lang="en-US" sz="2400" dirty="0"/>
          </a:p>
        </p:txBody>
      </p:sp>
      <p:pic>
        <p:nvPicPr>
          <p:cNvPr id="39940"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110643" y="1524000"/>
            <a:ext cx="4830300" cy="3733799"/>
          </a:xfrm>
          <a:ln w="38100">
            <a:solidFill>
              <a:schemeClr val="accent1"/>
            </a:solidFill>
            <a:miter lim="800000"/>
            <a:headEnd/>
            <a:tailEnd/>
          </a:ln>
        </p:spPr>
      </p:pic>
    </p:spTree>
    <p:extLst>
      <p:ext uri="{BB962C8B-B14F-4D97-AF65-F5344CB8AC3E}">
        <p14:creationId xmlns:p14="http://schemas.microsoft.com/office/powerpoint/2010/main" val="151306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20762"/>
          </a:xfrm>
        </p:spPr>
        <p:txBody>
          <a:bodyPr>
            <a:normAutofit/>
          </a:bodyPr>
          <a:lstStyle/>
          <a:p>
            <a:pPr>
              <a:defRPr/>
            </a:pPr>
            <a:r>
              <a:rPr lang="en-US" sz="4400" b="1" u="sng" dirty="0" smtClean="0"/>
              <a:t>Double Circle and NASS District</a:t>
            </a:r>
            <a:endParaRPr lang="en-US" sz="4400" b="1" u="sng" dirty="0"/>
          </a:p>
        </p:txBody>
      </p:sp>
      <p:sp>
        <p:nvSpPr>
          <p:cNvPr id="4" name="Content Placeholder 3"/>
          <p:cNvSpPr>
            <a:spLocks noGrp="1"/>
          </p:cNvSpPr>
          <p:nvPr>
            <p:ph sz="half" idx="1"/>
          </p:nvPr>
        </p:nvSpPr>
        <p:spPr>
          <a:xfrm>
            <a:off x="152400" y="1371600"/>
            <a:ext cx="4114800" cy="4419600"/>
          </a:xfrm>
        </p:spPr>
        <p:txBody>
          <a:bodyPr rtlCol="0">
            <a:noAutofit/>
          </a:bodyPr>
          <a:lstStyle/>
          <a:p>
            <a:pPr marL="0" indent="0">
              <a:buNone/>
              <a:defRPr/>
            </a:pPr>
            <a:r>
              <a:rPr lang="en-US" sz="2000" dirty="0"/>
              <a:t>County missing </a:t>
            </a:r>
            <a:r>
              <a:rPr lang="en-US" sz="2000" dirty="0" smtClean="0"/>
              <a:t>criteria </a:t>
            </a:r>
            <a:r>
              <a:rPr lang="en-US" sz="2000" dirty="0"/>
              <a:t>and:</a:t>
            </a:r>
          </a:p>
          <a:p>
            <a:pPr>
              <a:defRPr/>
            </a:pPr>
            <a:r>
              <a:rPr lang="en-US" sz="2000" dirty="0" smtClean="0"/>
              <a:t>Is </a:t>
            </a:r>
            <a:r>
              <a:rPr lang="en-US" sz="2000" dirty="0"/>
              <a:t>adjacent to a </a:t>
            </a:r>
            <a:r>
              <a:rPr lang="en-US" sz="2000" dirty="0" smtClean="0"/>
              <a:t>stand-alone</a:t>
            </a:r>
            <a:endParaRPr lang="en-US" sz="2000" dirty="0"/>
          </a:p>
          <a:p>
            <a:pPr>
              <a:defRPr/>
            </a:pPr>
            <a:r>
              <a:rPr lang="en-US" sz="2000" dirty="0" smtClean="0"/>
              <a:t>Can </a:t>
            </a:r>
            <a:r>
              <a:rPr lang="en-US" sz="2000" dirty="0"/>
              <a:t>meet criteria when combined with </a:t>
            </a:r>
            <a:r>
              <a:rPr lang="en-US" sz="2000" dirty="0" smtClean="0"/>
              <a:t>adjacent counties</a:t>
            </a:r>
          </a:p>
          <a:p>
            <a:pPr marL="205740" indent="-205740">
              <a:buClr>
                <a:srgbClr val="00B050"/>
              </a:buClr>
              <a:buFont typeface="Wingdings" panose="05000000000000000000" pitchFamily="2" charset="2"/>
              <a:buChar char="ü"/>
              <a:defRPr/>
            </a:pPr>
            <a:r>
              <a:rPr lang="en-US" sz="2000" dirty="0" smtClean="0"/>
              <a:t>Can meet criteria when combined with counties at double circle or NASS crop reporting district level</a:t>
            </a:r>
            <a:endParaRPr lang="en-US" sz="2000" dirty="0"/>
          </a:p>
          <a:p>
            <a:pPr marL="137160" indent="-137160">
              <a:defRPr/>
            </a:pPr>
            <a:endParaRPr lang="en-US" sz="2000" dirty="0"/>
          </a:p>
          <a:p>
            <a:pPr marL="137160" indent="-137160">
              <a:defRPr/>
            </a:pPr>
            <a:r>
              <a:rPr lang="en-US" sz="2000" dirty="0"/>
              <a:t>Actuarial offer will include yield history and final yield of that county </a:t>
            </a:r>
            <a:r>
              <a:rPr lang="en-US" sz="2000" dirty="0" smtClean="0"/>
              <a:t>and (the option with fewer acres):</a:t>
            </a:r>
          </a:p>
          <a:p>
            <a:pPr marL="548640" lvl="1" indent="-342900">
              <a:buFont typeface="+mj-lt"/>
              <a:buAutoNum type="arabicPeriod"/>
              <a:defRPr/>
            </a:pPr>
            <a:r>
              <a:rPr lang="en-US" sz="1800" dirty="0" smtClean="0"/>
              <a:t>All </a:t>
            </a:r>
            <a:r>
              <a:rPr lang="en-US" sz="1800" dirty="0"/>
              <a:t>of the </a:t>
            </a:r>
            <a:r>
              <a:rPr lang="en-US" sz="1800" dirty="0" smtClean="0"/>
              <a:t>adjacent counties and counties adjacent to them</a:t>
            </a:r>
          </a:p>
          <a:p>
            <a:pPr marL="548640" lvl="1" indent="-342900">
              <a:buFont typeface="+mj-lt"/>
              <a:buAutoNum type="arabicPeriod"/>
              <a:defRPr/>
            </a:pPr>
            <a:r>
              <a:rPr lang="en-US" sz="1800" dirty="0" smtClean="0"/>
              <a:t>All counties in the NASS district</a:t>
            </a:r>
            <a:endParaRPr lang="en-US" sz="1800" dirty="0"/>
          </a:p>
          <a:p>
            <a:pPr marL="137160" indent="-137160">
              <a:defRPr/>
            </a:pPr>
            <a:endParaRPr lang="en-US" sz="2000" dirty="0"/>
          </a:p>
        </p:txBody>
      </p:sp>
      <p:pic>
        <p:nvPicPr>
          <p:cNvPr id="41988"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rcRect/>
          <a:stretch>
            <a:fillRect/>
          </a:stretch>
        </p:blipFill>
        <p:spPr>
          <a:xfrm>
            <a:off x="4267199" y="1387366"/>
            <a:ext cx="4711327" cy="3641834"/>
          </a:xfrm>
          <a:ln w="38100">
            <a:solidFill>
              <a:schemeClr val="accent1"/>
            </a:solidFill>
            <a:miter lim="800000"/>
            <a:headEnd/>
            <a:tailEnd/>
          </a:ln>
        </p:spPr>
      </p:pic>
    </p:spTree>
    <p:extLst>
      <p:ext uri="{BB962C8B-B14F-4D97-AF65-F5344CB8AC3E}">
        <p14:creationId xmlns:p14="http://schemas.microsoft.com/office/powerpoint/2010/main" val="20576458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pPr>
              <a:defRPr/>
            </a:pPr>
            <a:r>
              <a:rPr lang="en-US" sz="4400" b="1" u="sng" dirty="0" smtClean="0"/>
              <a:t>Outliers</a:t>
            </a:r>
            <a:endParaRPr lang="en-US" sz="4400" b="1" u="sng" dirty="0"/>
          </a:p>
        </p:txBody>
      </p:sp>
      <p:sp>
        <p:nvSpPr>
          <p:cNvPr id="5" name="Content Placeholder 4"/>
          <p:cNvSpPr>
            <a:spLocks noGrp="1"/>
          </p:cNvSpPr>
          <p:nvPr>
            <p:ph sz="half" idx="2"/>
          </p:nvPr>
        </p:nvSpPr>
        <p:spPr>
          <a:xfrm>
            <a:off x="990600" y="1066800"/>
            <a:ext cx="7162800" cy="4876800"/>
          </a:xfrm>
          <a:ln w="38100">
            <a:solidFill>
              <a:schemeClr val="accent1"/>
            </a:solidFill>
          </a:ln>
        </p:spPr>
        <p:txBody>
          <a:bodyPr vert="horz" lIns="137160" tIns="137160" rIns="137160" bIns="137160" rtlCol="0">
            <a:noAutofit/>
          </a:bodyPr>
          <a:lstStyle/>
          <a:p>
            <a:pPr marL="0" indent="0" algn="ctr">
              <a:lnSpc>
                <a:spcPct val="80000"/>
              </a:lnSpc>
              <a:buNone/>
            </a:pPr>
            <a:r>
              <a:rPr lang="en-US" altLang="en-US" sz="2400" dirty="0"/>
              <a:t>Possible Group Options</a:t>
            </a:r>
          </a:p>
          <a:p>
            <a:pPr marL="0" indent="0" algn="ctr">
              <a:lnSpc>
                <a:spcPct val="80000"/>
              </a:lnSpc>
              <a:buNone/>
            </a:pPr>
            <a:endParaRPr lang="en-US" altLang="en-US" sz="2400" dirty="0"/>
          </a:p>
          <a:p>
            <a:pPr marL="0" indent="0">
              <a:lnSpc>
                <a:spcPct val="80000"/>
              </a:lnSpc>
              <a:buFont typeface="Arial" panose="020B0604020202020204" pitchFamily="34" charset="0"/>
              <a:buAutoNum type="alphaUcPeriod"/>
            </a:pPr>
            <a:r>
              <a:rPr lang="en-US" altLang="en-US" sz="2400" dirty="0"/>
              <a:t>Nearest </a:t>
            </a:r>
            <a:r>
              <a:rPr lang="en-US" altLang="en-US" sz="2400" dirty="0" smtClean="0"/>
              <a:t>stand-alone </a:t>
            </a:r>
            <a:r>
              <a:rPr lang="en-US" altLang="en-US" sz="2400" dirty="0"/>
              <a:t>county</a:t>
            </a:r>
          </a:p>
          <a:p>
            <a:pPr lvl="1">
              <a:lnSpc>
                <a:spcPct val="80000"/>
              </a:lnSpc>
            </a:pPr>
            <a:r>
              <a:rPr lang="en-US" altLang="en-US" sz="2400" dirty="0"/>
              <a:t>Practice specific</a:t>
            </a:r>
          </a:p>
          <a:p>
            <a:pPr marL="0" indent="0">
              <a:lnSpc>
                <a:spcPct val="80000"/>
              </a:lnSpc>
              <a:buFont typeface="Arial" panose="020B0604020202020204" pitchFamily="34" charset="0"/>
              <a:buAutoNum type="alphaUcPeriod"/>
            </a:pPr>
            <a:r>
              <a:rPr lang="en-US" altLang="en-US" sz="2400" dirty="0" smtClean="0"/>
              <a:t>Triple </a:t>
            </a:r>
            <a:r>
              <a:rPr lang="en-US" altLang="en-US" sz="2400" dirty="0"/>
              <a:t>Circle</a:t>
            </a:r>
          </a:p>
          <a:p>
            <a:pPr marL="0" indent="0">
              <a:lnSpc>
                <a:spcPct val="80000"/>
              </a:lnSpc>
              <a:buFont typeface="Arial" panose="020B0604020202020204" pitchFamily="34" charset="0"/>
              <a:buAutoNum type="alphaUcPeriod"/>
            </a:pPr>
            <a:r>
              <a:rPr lang="en-US" altLang="en-US" sz="2400" dirty="0" smtClean="0"/>
              <a:t>Non-irrigated </a:t>
            </a:r>
            <a:r>
              <a:rPr lang="en-US" altLang="en-US" sz="2400" dirty="0"/>
              <a:t>practice in the county</a:t>
            </a:r>
          </a:p>
          <a:p>
            <a:pPr lvl="1">
              <a:lnSpc>
                <a:spcPct val="80000"/>
              </a:lnSpc>
            </a:pPr>
            <a:r>
              <a:rPr lang="en-US" altLang="en-US" sz="2400" dirty="0"/>
              <a:t>For irrigated practice only</a:t>
            </a:r>
          </a:p>
          <a:p>
            <a:pPr lvl="1">
              <a:lnSpc>
                <a:spcPct val="80000"/>
              </a:lnSpc>
            </a:pPr>
            <a:r>
              <a:rPr lang="en-US" altLang="en-US" sz="2400" dirty="0"/>
              <a:t>Yield variance of practices considered</a:t>
            </a:r>
          </a:p>
          <a:p>
            <a:pPr marL="0" indent="0">
              <a:lnSpc>
                <a:spcPct val="80000"/>
              </a:lnSpc>
              <a:buFont typeface="Arial" panose="020B0604020202020204" pitchFamily="34" charset="0"/>
              <a:buAutoNum type="alphaUcPeriod"/>
            </a:pPr>
            <a:r>
              <a:rPr lang="en-US" altLang="en-US" sz="2400" dirty="0" smtClean="0"/>
              <a:t>Geographic </a:t>
            </a:r>
            <a:r>
              <a:rPr lang="en-US" altLang="en-US" sz="2400" dirty="0"/>
              <a:t>grouping</a:t>
            </a:r>
          </a:p>
          <a:p>
            <a:pPr lvl="1">
              <a:lnSpc>
                <a:spcPct val="80000"/>
              </a:lnSpc>
            </a:pPr>
            <a:r>
              <a:rPr lang="en-US" altLang="en-US" sz="2400" dirty="0"/>
              <a:t>e.g. a series of counties that all have similar soil, climate, etc.</a:t>
            </a:r>
          </a:p>
        </p:txBody>
      </p:sp>
    </p:spTree>
    <p:extLst>
      <p:ext uri="{BB962C8B-B14F-4D97-AF65-F5344CB8AC3E}">
        <p14:creationId xmlns:p14="http://schemas.microsoft.com/office/powerpoint/2010/main" val="4209595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Finding Your Production Area</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refers to the counties and county groupings as Production Areas</a:t>
            </a:r>
          </a:p>
          <a:p>
            <a:pPr lvl="0"/>
            <a:endParaRPr lang="en-US" sz="3200" dirty="0"/>
          </a:p>
          <a:p>
            <a:pPr lvl="0"/>
            <a:r>
              <a:rPr lang="en-US" sz="3200" dirty="0" smtClean="0"/>
              <a:t>Production </a:t>
            </a:r>
            <a:r>
              <a:rPr lang="en-US" sz="3200" dirty="0"/>
              <a:t>Areas will be reevaluated periodically to determine if still appropriate </a:t>
            </a:r>
            <a:endParaRPr lang="en-US" sz="3200" dirty="0" smtClean="0"/>
          </a:p>
          <a:p>
            <a:pPr lvl="0"/>
            <a:endParaRPr lang="en-US" sz="3200" dirty="0"/>
          </a:p>
          <a:p>
            <a:pPr lvl="0"/>
            <a:r>
              <a:rPr lang="en-US" sz="3200" dirty="0" smtClean="0"/>
              <a:t>Maps of Production Areas </a:t>
            </a:r>
            <a:r>
              <a:rPr lang="en-US" sz="3200" dirty="0"/>
              <a:t>are posted at </a:t>
            </a:r>
            <a:r>
              <a:rPr lang="en-US" sz="3200" dirty="0">
                <a:hlinkClick r:id="rId2"/>
              </a:rPr>
              <a:t>http://www.rma.usda.gov/news/currentissues/staxsco</a:t>
            </a:r>
            <a:r>
              <a:rPr lang="en-US" sz="3200" dirty="0" smtClean="0">
                <a:hlinkClick r:id="rId2"/>
              </a:rPr>
              <a:t>/</a:t>
            </a:r>
            <a:endParaRPr lang="en-US" sz="3200" dirty="0" smtClean="0"/>
          </a:p>
          <a:p>
            <a:pPr lvl="0"/>
            <a:endParaRPr lang="en-US" sz="3200" dirty="0" smtClean="0"/>
          </a:p>
        </p:txBody>
      </p:sp>
    </p:spTree>
    <p:extLst>
      <p:ext uri="{BB962C8B-B14F-4D97-AF65-F5344CB8AC3E}">
        <p14:creationId xmlns:p14="http://schemas.microsoft.com/office/powerpoint/2010/main" val="4055203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Yields</a:t>
            </a:r>
            <a:endParaRPr lang="en-US" b="1" dirty="0"/>
          </a:p>
        </p:txBody>
      </p:sp>
    </p:spTree>
    <p:extLst>
      <p:ext uri="{BB962C8B-B14F-4D97-AF65-F5344CB8AC3E}">
        <p14:creationId xmlns:p14="http://schemas.microsoft.com/office/powerpoint/2010/main" val="18768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defRPr/>
            </a:pPr>
            <a:r>
              <a:rPr lang="en-US" sz="4400" b="1" u="sng" dirty="0" smtClean="0"/>
              <a:t>STAX Expected &amp; Actual Yields</a:t>
            </a:r>
            <a:endParaRPr lang="en-US" sz="4400" b="1" u="sng" dirty="0"/>
          </a:p>
        </p:txBody>
      </p:sp>
      <p:sp>
        <p:nvSpPr>
          <p:cNvPr id="27651" name="Content Placeholder 2"/>
          <p:cNvSpPr>
            <a:spLocks noGrp="1"/>
          </p:cNvSpPr>
          <p:nvPr>
            <p:ph idx="1"/>
          </p:nvPr>
        </p:nvSpPr>
        <p:spPr>
          <a:xfrm>
            <a:off x="228600" y="990600"/>
            <a:ext cx="8610600" cy="5181600"/>
          </a:xfrm>
        </p:spPr>
        <p:txBody>
          <a:bodyPr>
            <a:noAutofit/>
          </a:bodyPr>
          <a:lstStyle/>
          <a:p>
            <a:r>
              <a:rPr lang="en-US" altLang="en-US" sz="2400" dirty="0" smtClean="0"/>
              <a:t>Expected &amp; Actual Yields for STAX are based on crop insurance data </a:t>
            </a:r>
          </a:p>
          <a:p>
            <a:pPr lvl="1"/>
            <a:r>
              <a:rPr lang="en-US" altLang="en-US" sz="2400" dirty="0" smtClean="0"/>
              <a:t>Allows for practice specific data in more areas</a:t>
            </a:r>
          </a:p>
          <a:p>
            <a:pPr lvl="1"/>
            <a:r>
              <a:rPr lang="en-US" altLang="en-US" sz="2400" dirty="0" smtClean="0"/>
              <a:t>Enables aggregation into larger groups</a:t>
            </a:r>
          </a:p>
          <a:p>
            <a:r>
              <a:rPr lang="en-US" altLang="en-US" sz="2400" dirty="0" smtClean="0"/>
              <a:t>RMA yields for area plans are based on future projection of yields</a:t>
            </a:r>
          </a:p>
          <a:p>
            <a:pPr lvl="1"/>
            <a:r>
              <a:rPr lang="en-US" altLang="en-US" sz="2400" dirty="0" smtClean="0"/>
              <a:t>Includes projection of yield trends (by practice)</a:t>
            </a:r>
          </a:p>
          <a:p>
            <a:pPr lvl="1"/>
            <a:r>
              <a:rPr lang="en-US" altLang="en-US" sz="2400" dirty="0" smtClean="0"/>
              <a:t>Exceptional years (high or low) can be given less weight when calculating projected yield</a:t>
            </a:r>
          </a:p>
          <a:p>
            <a:r>
              <a:rPr lang="en-US" altLang="en-US" sz="2400" dirty="0" smtClean="0"/>
              <a:t>STAX Expected Yield may also be based on 5-yr Olympic average</a:t>
            </a:r>
          </a:p>
          <a:p>
            <a:pPr lvl="1"/>
            <a:r>
              <a:rPr lang="en-US" altLang="en-US" sz="2400" dirty="0" smtClean="0"/>
              <a:t>Only if the Olympic average is higher than RMA’s projected yield</a:t>
            </a:r>
            <a:endParaRPr lang="en-US" altLang="en-US" sz="2000" dirty="0" smtClean="0"/>
          </a:p>
        </p:txBody>
      </p:sp>
    </p:spTree>
    <p:extLst>
      <p:ext uri="{BB962C8B-B14F-4D97-AF65-F5344CB8AC3E}">
        <p14:creationId xmlns:p14="http://schemas.microsoft.com/office/powerpoint/2010/main" val="34985609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ext Placeholder 5"/>
          <p:cNvSpPr>
            <a:spLocks noGrp="1"/>
          </p:cNvSpPr>
          <p:nvPr>
            <p:ph type="body" sz="half" idx="2"/>
          </p:nvPr>
        </p:nvSpPr>
        <p:spPr>
          <a:xfrm>
            <a:off x="331076" y="1143000"/>
            <a:ext cx="2259724" cy="5029200"/>
          </a:xfrm>
        </p:spPr>
        <p:txBody>
          <a:bodyPr>
            <a:noAutofit/>
          </a:bodyPr>
          <a:lstStyle/>
          <a:p>
            <a:r>
              <a:rPr lang="en-US" altLang="en-US" sz="2400" dirty="0" smtClean="0"/>
              <a:t>Data drawn from a sample county</a:t>
            </a:r>
          </a:p>
          <a:p>
            <a:endParaRPr lang="en-US" altLang="en-US" sz="2400" dirty="0" smtClean="0"/>
          </a:p>
          <a:p>
            <a:r>
              <a:rPr lang="en-US" altLang="en-US" sz="2400" dirty="0" smtClean="0"/>
              <a:t>Note that NASS published an aggregated yield for this county</a:t>
            </a:r>
          </a:p>
          <a:p>
            <a:endParaRPr lang="en-US" altLang="en-US" sz="2400" dirty="0"/>
          </a:p>
          <a:p>
            <a:r>
              <a:rPr lang="en-US" altLang="en-US" sz="2400" dirty="0" smtClean="0"/>
              <a:t>RMA to publish their historical yields</a:t>
            </a:r>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48309825"/>
              </p:ext>
            </p:extLst>
          </p:nvPr>
        </p:nvGraphicFramePr>
        <p:xfrm>
          <a:off x="2514600" y="1119352"/>
          <a:ext cx="63246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457200" y="0"/>
            <a:ext cx="8229600" cy="838200"/>
          </a:xfrm>
          <a:prstGeom prst="rect">
            <a:avLst/>
          </a:prstGeom>
        </p:spPr>
        <p:txBody>
          <a:bodyPr vert="horz" lIns="91440" tIns="45720" rIns="91440" bIns="45720" rtlCol="0" anchor="b">
            <a:normAutofit/>
          </a:bodyPr>
          <a:lstStyle>
            <a:lvl1pPr algn="l" defTabSz="960120" rtl="0" eaLnBrk="1" latinLnBrk="0" hangingPunct="1">
              <a:spcBef>
                <a:spcPct val="0"/>
              </a:spcBef>
              <a:buNone/>
              <a:defRPr sz="2100" b="1" kern="1200">
                <a:solidFill>
                  <a:schemeClr val="tx1"/>
                </a:solidFill>
                <a:latin typeface="+mj-lt"/>
                <a:ea typeface="+mj-ea"/>
                <a:cs typeface="+mj-cs"/>
              </a:defRPr>
            </a:lvl1pPr>
          </a:lstStyle>
          <a:p>
            <a:pPr algn="ctr">
              <a:defRPr/>
            </a:pPr>
            <a:r>
              <a:rPr lang="en-US" sz="4400" u="sng" dirty="0" smtClean="0"/>
              <a:t>Crop Insurance and NASS Data</a:t>
            </a:r>
            <a:endParaRPr lang="en-US" sz="4400" u="sng" dirty="0"/>
          </a:p>
        </p:txBody>
      </p:sp>
      <p:pic>
        <p:nvPicPr>
          <p:cNvPr id="6"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48600" y="6172203"/>
            <a:ext cx="1219200" cy="6078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39139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Choices</a:t>
            </a:r>
            <a:endParaRPr lang="en-US" b="1" dirty="0"/>
          </a:p>
        </p:txBody>
      </p:sp>
    </p:spTree>
    <p:extLst>
      <p:ext uri="{BB962C8B-B14F-4D97-AF65-F5344CB8AC3E}">
        <p14:creationId xmlns:p14="http://schemas.microsoft.com/office/powerpoint/2010/main" val="28208797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Farm Bill</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Fundamental changes in </a:t>
            </a:r>
            <a:r>
              <a:rPr lang="en-US" dirty="0" smtClean="0"/>
              <a:t>cotton’s safety net</a:t>
            </a:r>
            <a:endParaRPr lang="en-US" sz="2940" dirty="0"/>
          </a:p>
          <a:p>
            <a:pPr lvl="1"/>
            <a:r>
              <a:rPr lang="en-US" dirty="0" smtClean="0"/>
              <a:t>DP and CCP programs </a:t>
            </a:r>
            <a:r>
              <a:rPr lang="en-US" dirty="0"/>
              <a:t>discontinued</a:t>
            </a:r>
            <a:endParaRPr lang="en-US" sz="2520" dirty="0"/>
          </a:p>
          <a:p>
            <a:pPr lvl="0"/>
            <a:r>
              <a:rPr lang="en-US" dirty="0"/>
              <a:t>Greater reliance on crop insurance products</a:t>
            </a:r>
            <a:endParaRPr lang="en-US" sz="2940" dirty="0"/>
          </a:p>
          <a:p>
            <a:pPr lvl="0"/>
            <a:r>
              <a:rPr lang="en-US" dirty="0"/>
              <a:t>Maintains marketing loan</a:t>
            </a:r>
            <a:endParaRPr lang="en-US" sz="2940" dirty="0"/>
          </a:p>
          <a:p>
            <a:pPr lvl="0"/>
            <a:r>
              <a:rPr lang="en-US" dirty="0"/>
              <a:t>Across commodities, growers </a:t>
            </a:r>
            <a:r>
              <a:rPr lang="en-US" dirty="0" smtClean="0"/>
              <a:t>faced </a:t>
            </a:r>
            <a:r>
              <a:rPr lang="en-US" dirty="0"/>
              <a:t>with </a:t>
            </a:r>
            <a:r>
              <a:rPr lang="en-US" dirty="0" smtClean="0"/>
              <a:t>new </a:t>
            </a:r>
            <a:r>
              <a:rPr lang="en-US" dirty="0"/>
              <a:t>program choices</a:t>
            </a:r>
            <a:endParaRPr lang="en-US" sz="2940" dirty="0"/>
          </a:p>
          <a:p>
            <a:pPr lvl="0"/>
            <a:r>
              <a:rPr lang="en-US" dirty="0" smtClean="0"/>
              <a:t>Targeted for phase-in </a:t>
            </a:r>
            <a:r>
              <a:rPr lang="en-US" dirty="0"/>
              <a:t>over </a:t>
            </a:r>
            <a:r>
              <a:rPr lang="en-US" dirty="0" smtClean="0"/>
              <a:t>‘14 </a:t>
            </a:r>
            <a:r>
              <a:rPr lang="en-US" dirty="0"/>
              <a:t>and </a:t>
            </a:r>
            <a:r>
              <a:rPr lang="en-US" dirty="0" smtClean="0"/>
              <a:t>‘15 crops</a:t>
            </a:r>
            <a:endParaRPr lang="en-US" sz="2940" dirty="0" smtClean="0"/>
          </a:p>
          <a:p>
            <a:pPr lvl="0"/>
            <a:r>
              <a:rPr lang="en-US" dirty="0" smtClean="0"/>
              <a:t>Unless otherwise noted, sequestration applies to FSA programs but not crop insurance</a:t>
            </a:r>
            <a:endParaRPr lang="en-US" sz="2940" dirty="0"/>
          </a:p>
        </p:txBody>
      </p:sp>
    </p:spTree>
    <p:extLst>
      <p:ext uri="{BB962C8B-B14F-4D97-AF65-F5344CB8AC3E}">
        <p14:creationId xmlns:p14="http://schemas.microsoft.com/office/powerpoint/2010/main" val="3561798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
            <a:ext cx="9144000" cy="800100"/>
          </a:xfrm>
        </p:spPr>
        <p:txBody>
          <a:bodyPr>
            <a:normAutofit/>
          </a:bodyPr>
          <a:lstStyle/>
          <a:p>
            <a:r>
              <a:rPr lang="en-US" sz="4400" b="1" u="sng" dirty="0" smtClean="0"/>
              <a:t>STAX &amp; Harvest Price Option</a:t>
            </a:r>
            <a:endParaRPr lang="en-US" sz="4400" u="sng" dirty="0"/>
          </a:p>
        </p:txBody>
      </p:sp>
      <p:sp>
        <p:nvSpPr>
          <p:cNvPr id="3" name="Content Placeholder 2"/>
          <p:cNvSpPr>
            <a:spLocks noGrp="1"/>
          </p:cNvSpPr>
          <p:nvPr>
            <p:ph idx="1"/>
          </p:nvPr>
        </p:nvSpPr>
        <p:spPr>
          <a:xfrm>
            <a:off x="152400" y="796290"/>
            <a:ext cx="8801100" cy="5680710"/>
          </a:xfrm>
        </p:spPr>
        <p:txBody>
          <a:bodyPr>
            <a:noAutofit/>
          </a:bodyPr>
          <a:lstStyle/>
          <a:p>
            <a:pPr lvl="0"/>
            <a:r>
              <a:rPr lang="en-US" sz="3200" dirty="0" smtClean="0"/>
              <a:t>As with existing revenue products, producers have choice to include or exclude the Harvest Price Option (HPO)</a:t>
            </a:r>
          </a:p>
          <a:p>
            <a:pPr lvl="1"/>
            <a:r>
              <a:rPr lang="en-US" sz="2800" dirty="0" smtClean="0"/>
              <a:t>If the Harvest Price is above Projected Price, then HPO will indemnify yield losses at the higher harvest price</a:t>
            </a:r>
          </a:p>
          <a:p>
            <a:pPr lvl="1"/>
            <a:r>
              <a:rPr lang="en-US" sz="2800" dirty="0" smtClean="0"/>
              <a:t>Overwhelmingly, purchases of individual revenue policies include HPO  </a:t>
            </a:r>
          </a:p>
          <a:p>
            <a:r>
              <a:rPr lang="en-US" sz="3200" dirty="0" smtClean="0"/>
              <a:t>Choices are: </a:t>
            </a:r>
          </a:p>
          <a:p>
            <a:pPr lvl="1"/>
            <a:r>
              <a:rPr lang="en-US" sz="2800" dirty="0" smtClean="0"/>
              <a:t>STAX – Revenue Protection or </a:t>
            </a:r>
          </a:p>
          <a:p>
            <a:pPr lvl="1"/>
            <a:r>
              <a:rPr lang="en-US" sz="2800" dirty="0" smtClean="0"/>
              <a:t>STAX – Revenue Protection with Harvest Price Exclusion</a:t>
            </a:r>
          </a:p>
        </p:txBody>
      </p:sp>
    </p:spTree>
    <p:extLst>
      <p:ext uri="{BB962C8B-B14F-4D97-AF65-F5344CB8AC3E}">
        <p14:creationId xmlns:p14="http://schemas.microsoft.com/office/powerpoint/2010/main" val="42090478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Coverage Band</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The widest STAX coverage band is from 90% to 70%</a:t>
            </a:r>
          </a:p>
          <a:p>
            <a:pPr lvl="0"/>
            <a:r>
              <a:rPr lang="en-US" sz="3200" dirty="0" smtClean="0"/>
              <a:t>Both upper and lower end of the range are adjustable in 5% increments</a:t>
            </a:r>
          </a:p>
          <a:p>
            <a:pPr lvl="0"/>
            <a:r>
              <a:rPr lang="en-US" sz="3200" dirty="0" smtClean="0"/>
              <a:t>10 coverage bands: </a:t>
            </a:r>
          </a:p>
          <a:p>
            <a:pPr lvl="1"/>
            <a:r>
              <a:rPr lang="en-US" sz="2800" dirty="0" smtClean="0"/>
              <a:t>90-70%, 90-75%, 90-80%, 90-85%</a:t>
            </a:r>
          </a:p>
          <a:p>
            <a:pPr lvl="1"/>
            <a:r>
              <a:rPr lang="en-US" sz="2800" dirty="0" smtClean="0"/>
              <a:t>85-70%, 85-75%, 85-80%</a:t>
            </a:r>
          </a:p>
          <a:p>
            <a:pPr lvl="1"/>
            <a:r>
              <a:rPr lang="en-US" sz="2800" dirty="0" smtClean="0"/>
              <a:t>80-70%, 80-75%</a:t>
            </a:r>
          </a:p>
          <a:p>
            <a:pPr lvl="1"/>
            <a:r>
              <a:rPr lang="en-US" sz="2800" dirty="0" smtClean="0"/>
              <a:t>75-70%</a:t>
            </a:r>
            <a:endParaRPr lang="en-US" sz="2800" dirty="0"/>
          </a:p>
          <a:p>
            <a:pPr lvl="0"/>
            <a:endParaRPr lang="en-US" sz="3200" dirty="0"/>
          </a:p>
        </p:txBody>
      </p:sp>
    </p:spTree>
    <p:extLst>
      <p:ext uri="{BB962C8B-B14F-4D97-AF65-F5344CB8AC3E}">
        <p14:creationId xmlns:p14="http://schemas.microsoft.com/office/powerpoint/2010/main" val="4286455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&amp; the Protection Factor</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Select Protection Factor</a:t>
            </a:r>
          </a:p>
          <a:p>
            <a:pPr lvl="1"/>
            <a:r>
              <a:rPr lang="en-US" sz="2800" dirty="0" smtClean="0"/>
              <a:t>Feature in existing area-wide insurance products</a:t>
            </a:r>
          </a:p>
          <a:p>
            <a:pPr lvl="1"/>
            <a:r>
              <a:rPr lang="en-US" sz="2800" dirty="0" smtClean="0"/>
              <a:t>Choose in 1 percentage point increments between 80% and 120%</a:t>
            </a:r>
          </a:p>
          <a:p>
            <a:pPr lvl="1"/>
            <a:r>
              <a:rPr lang="en-US" sz="2800" dirty="0" smtClean="0"/>
              <a:t>Under a 90-70% STAX policy, the Protection Factor doesn’t change when an indemnity is triggered, i.e. there must be a 10% loss in county revenue</a:t>
            </a:r>
          </a:p>
          <a:p>
            <a:pPr lvl="1"/>
            <a:r>
              <a:rPr lang="en-US" sz="2800" dirty="0" smtClean="0"/>
              <a:t>But the Protection Factor will adjust any indemnity up of down by up to 20% based on selected factor</a:t>
            </a:r>
          </a:p>
          <a:p>
            <a:pPr lvl="1"/>
            <a:r>
              <a:rPr lang="en-US" sz="2800" dirty="0" smtClean="0"/>
              <a:t>Increases liability and increases premium</a:t>
            </a:r>
            <a:endParaRPr lang="en-US" sz="2800" dirty="0"/>
          </a:p>
        </p:txBody>
      </p:sp>
    </p:spTree>
    <p:extLst>
      <p:ext uri="{BB962C8B-B14F-4D97-AF65-F5344CB8AC3E}">
        <p14:creationId xmlns:p14="http://schemas.microsoft.com/office/powerpoint/2010/main" val="489032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4400" b="1" u="sng" dirty="0" smtClean="0"/>
              <a:t>Impact of Protection Factor</a:t>
            </a:r>
            <a:r>
              <a:rPr lang="en-US" sz="4400" b="1" dirty="0" smtClean="0"/>
              <a:t/>
            </a:r>
            <a:br>
              <a:rPr lang="en-US" sz="4400" b="1" dirty="0" smtClean="0"/>
            </a:br>
            <a:r>
              <a:rPr lang="en-US" sz="2400" b="1" dirty="0" smtClean="0"/>
              <a:t>Assuming Expected County Revenue = $600</a:t>
            </a:r>
            <a:endParaRPr lang="en-US" sz="2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11093"/>
              </p:ext>
            </p:extLst>
          </p:nvPr>
        </p:nvGraphicFramePr>
        <p:xfrm>
          <a:off x="152400" y="9906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19200" y="1959114"/>
            <a:ext cx="1981200" cy="707886"/>
          </a:xfrm>
          <a:prstGeom prst="rect">
            <a:avLst/>
          </a:prstGeom>
          <a:noFill/>
        </p:spPr>
        <p:txBody>
          <a:bodyPr wrap="square" rtlCol="0">
            <a:spAutoFit/>
          </a:bodyPr>
          <a:lstStyle/>
          <a:p>
            <a:pPr algn="ctr"/>
            <a:r>
              <a:rPr lang="en-US" sz="2000" b="1" dirty="0" smtClean="0">
                <a:solidFill>
                  <a:prstClr val="black"/>
                </a:solidFill>
              </a:rPr>
              <a:t>120% Protection Factor</a:t>
            </a:r>
            <a:endParaRPr lang="en-US" sz="2000" b="1" dirty="0">
              <a:solidFill>
                <a:prstClr val="black"/>
              </a:solidFill>
            </a:endParaRPr>
          </a:p>
        </p:txBody>
      </p:sp>
      <p:sp>
        <p:nvSpPr>
          <p:cNvPr id="6" name="TextBox 5"/>
          <p:cNvSpPr txBox="1"/>
          <p:nvPr/>
        </p:nvSpPr>
        <p:spPr>
          <a:xfrm>
            <a:off x="6858000" y="3124200"/>
            <a:ext cx="1828800" cy="707886"/>
          </a:xfrm>
          <a:prstGeom prst="rect">
            <a:avLst/>
          </a:prstGeom>
          <a:noFill/>
        </p:spPr>
        <p:txBody>
          <a:bodyPr wrap="square" rtlCol="0">
            <a:spAutoFit/>
          </a:bodyPr>
          <a:lstStyle/>
          <a:p>
            <a:pPr algn="ctr"/>
            <a:r>
              <a:rPr lang="en-US" sz="2000" b="1" dirty="0" smtClean="0">
                <a:solidFill>
                  <a:schemeClr val="accent2">
                    <a:lumMod val="75000"/>
                  </a:schemeClr>
                </a:solidFill>
              </a:rPr>
              <a:t>80% Protection Factor</a:t>
            </a:r>
            <a:endParaRPr lang="en-US" sz="2000" b="1" dirty="0">
              <a:solidFill>
                <a:schemeClr val="accent2">
                  <a:lumMod val="75000"/>
                </a:schemeClr>
              </a:solidFill>
            </a:endParaRPr>
          </a:p>
        </p:txBody>
      </p:sp>
    </p:spTree>
    <p:extLst>
      <p:ext uri="{BB962C8B-B14F-4D97-AF65-F5344CB8AC3E}">
        <p14:creationId xmlns:p14="http://schemas.microsoft.com/office/powerpoint/2010/main" val="35525126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Liability &amp; Premiums</a:t>
            </a:r>
            <a:endParaRPr lang="en-US" b="1" dirty="0"/>
          </a:p>
        </p:txBody>
      </p:sp>
    </p:spTree>
    <p:extLst>
      <p:ext uri="{BB962C8B-B14F-4D97-AF65-F5344CB8AC3E}">
        <p14:creationId xmlns:p14="http://schemas.microsoft.com/office/powerpoint/2010/main" val="36036195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STAX Yields &amp; Premium Rates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RMA has released expected yields for all counties</a:t>
            </a:r>
          </a:p>
          <a:p>
            <a:pPr lvl="0"/>
            <a:endParaRPr lang="en-US" sz="3200" dirty="0"/>
          </a:p>
          <a:p>
            <a:pPr lvl="0"/>
            <a:r>
              <a:rPr lang="en-US" sz="3200" dirty="0" smtClean="0"/>
              <a:t>Premium rates also published</a:t>
            </a:r>
          </a:p>
          <a:p>
            <a:pPr lvl="1"/>
            <a:r>
              <a:rPr lang="en-US" sz="2780" dirty="0" smtClean="0"/>
              <a:t>Since a revenue policy, rates published across a range of price volatility factors</a:t>
            </a:r>
          </a:p>
          <a:p>
            <a:pPr lvl="1"/>
            <a:endParaRPr lang="en-US" sz="2780" dirty="0"/>
          </a:p>
          <a:p>
            <a:r>
              <a:rPr lang="en-US" sz="2800" dirty="0" smtClean="0"/>
              <a:t>Information available at Actuarial Information Browser of </a:t>
            </a:r>
            <a:r>
              <a:rPr lang="en-US" sz="2800" dirty="0"/>
              <a:t>RMA website </a:t>
            </a:r>
            <a:r>
              <a:rPr lang="en-US" sz="2800" dirty="0">
                <a:hlinkClick r:id="rId2"/>
              </a:rPr>
              <a:t>http://</a:t>
            </a:r>
            <a:r>
              <a:rPr lang="en-US" sz="2800" dirty="0" smtClean="0">
                <a:hlinkClick r:id="rId2"/>
              </a:rPr>
              <a:t>webapp.rma.usda.gov/apps/actuarialinformationbrowser2015/CropCriteria.aspx</a:t>
            </a:r>
            <a:endParaRPr lang="en-US" sz="2800" dirty="0" smtClean="0"/>
          </a:p>
          <a:p>
            <a:endParaRPr lang="en-US" sz="2800" dirty="0"/>
          </a:p>
        </p:txBody>
      </p:sp>
    </p:spTree>
    <p:extLst>
      <p:ext uri="{BB962C8B-B14F-4D97-AF65-F5344CB8AC3E}">
        <p14:creationId xmlns:p14="http://schemas.microsoft.com/office/powerpoint/2010/main" val="1950326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STAX Premium Subsidy</a:t>
            </a:r>
            <a:endParaRPr lang="en-US" sz="4400" b="1" u="sng" dirty="0"/>
          </a:p>
        </p:txBody>
      </p:sp>
      <p:graphicFrame>
        <p:nvGraphicFramePr>
          <p:cNvPr id="4" name="Content Placeholder 3"/>
          <p:cNvGraphicFramePr>
            <a:graphicFrameLocks noGrp="1"/>
          </p:cNvGraphicFramePr>
          <p:nvPr>
            <p:ph idx="1"/>
            <p:extLst/>
          </p:nvPr>
        </p:nvGraphicFramePr>
        <p:xfrm>
          <a:off x="457200" y="2370489"/>
          <a:ext cx="8229603" cy="3649311"/>
        </p:xfrm>
        <a:graphic>
          <a:graphicData uri="http://schemas.openxmlformats.org/drawingml/2006/table">
            <a:tbl>
              <a:tblPr firstRow="1" bandRow="1">
                <a:tableStyleId>{5C22544A-7EE6-4342-B048-85BDC9FD1C3A}</a:tableStyleId>
              </a:tblPr>
              <a:tblGrid>
                <a:gridCol w="1295400"/>
                <a:gridCol w="1490004"/>
                <a:gridCol w="643596"/>
                <a:gridCol w="685800"/>
                <a:gridCol w="633047"/>
                <a:gridCol w="569742"/>
                <a:gridCol w="569742"/>
                <a:gridCol w="633046"/>
                <a:gridCol w="569742"/>
                <a:gridCol w="569742"/>
                <a:gridCol w="569742"/>
              </a:tblGrid>
              <a:tr h="1015787">
                <a:tc>
                  <a:txBody>
                    <a:bodyPr/>
                    <a:lstStyle/>
                    <a:p>
                      <a:endParaRPr lang="en-US" sz="2400" dirty="0"/>
                    </a:p>
                  </a:txBody>
                  <a:tcPr anchor="ctr"/>
                </a:tc>
                <a:tc>
                  <a:txBody>
                    <a:bodyPr/>
                    <a:lstStyle/>
                    <a:p>
                      <a:pPr algn="ctr"/>
                      <a:r>
                        <a:rPr lang="en-US" sz="2400" dirty="0" smtClean="0"/>
                        <a:t>Coverage Level  %</a:t>
                      </a:r>
                      <a:endParaRPr lang="en-US" sz="2400" dirty="0"/>
                    </a:p>
                  </a:txBody>
                  <a:tcPr anchor="ctr"/>
                </a:tc>
                <a:tc>
                  <a:txBody>
                    <a:bodyPr/>
                    <a:lstStyle/>
                    <a:p>
                      <a:r>
                        <a:rPr lang="en-US" sz="2400" dirty="0" smtClean="0"/>
                        <a:t>50</a:t>
                      </a:r>
                      <a:endParaRPr lang="en-US" sz="2400" dirty="0"/>
                    </a:p>
                  </a:txBody>
                  <a:tcPr anchor="ctr" anchorCtr="1"/>
                </a:tc>
                <a:tc>
                  <a:txBody>
                    <a:bodyPr/>
                    <a:lstStyle/>
                    <a:p>
                      <a:r>
                        <a:rPr lang="en-US" sz="2400" dirty="0" smtClean="0"/>
                        <a:t>55</a:t>
                      </a:r>
                      <a:endParaRPr lang="en-US" sz="2400" dirty="0"/>
                    </a:p>
                  </a:txBody>
                  <a:tcPr anchor="ctr" anchorCtr="1"/>
                </a:tc>
                <a:tc>
                  <a:txBody>
                    <a:bodyPr/>
                    <a:lstStyle/>
                    <a:p>
                      <a:r>
                        <a:rPr lang="en-US" sz="2400" dirty="0" smtClean="0"/>
                        <a:t>60</a:t>
                      </a:r>
                      <a:endParaRPr lang="en-US" sz="2400" dirty="0"/>
                    </a:p>
                  </a:txBody>
                  <a:tcPr anchor="ctr" anchorCtr="1"/>
                </a:tc>
                <a:tc>
                  <a:txBody>
                    <a:bodyPr/>
                    <a:lstStyle/>
                    <a:p>
                      <a:r>
                        <a:rPr lang="en-US" sz="2400" dirty="0" smtClean="0"/>
                        <a:t>65</a:t>
                      </a:r>
                      <a:endParaRPr lang="en-US" sz="2400" dirty="0"/>
                    </a:p>
                  </a:txBody>
                  <a:tcPr anchor="ctr" anchorCtr="1"/>
                </a:tc>
                <a:tc>
                  <a:txBody>
                    <a:bodyPr/>
                    <a:lstStyle/>
                    <a:p>
                      <a:r>
                        <a:rPr lang="en-US" sz="2400" dirty="0" smtClean="0"/>
                        <a:t>70</a:t>
                      </a:r>
                      <a:endParaRPr lang="en-US" sz="2400" dirty="0"/>
                    </a:p>
                  </a:txBody>
                  <a:tcPr anchor="ctr" anchorCtr="1"/>
                </a:tc>
                <a:tc>
                  <a:txBody>
                    <a:bodyPr/>
                    <a:lstStyle/>
                    <a:p>
                      <a:r>
                        <a:rPr lang="en-US" sz="2400" dirty="0" smtClean="0"/>
                        <a:t>75</a:t>
                      </a:r>
                      <a:endParaRPr lang="en-US" sz="2400" dirty="0"/>
                    </a:p>
                  </a:txBody>
                  <a:tcPr anchor="ctr" anchorCtr="1"/>
                </a:tc>
                <a:tc>
                  <a:txBody>
                    <a:bodyPr/>
                    <a:lstStyle/>
                    <a:p>
                      <a:r>
                        <a:rPr lang="en-US" sz="2400" dirty="0" smtClean="0"/>
                        <a:t>80</a:t>
                      </a:r>
                      <a:endParaRPr lang="en-US" sz="2400" dirty="0"/>
                    </a:p>
                  </a:txBody>
                  <a:tcPr anchor="ctr" anchorCtr="1"/>
                </a:tc>
                <a:tc>
                  <a:txBody>
                    <a:bodyPr/>
                    <a:lstStyle/>
                    <a:p>
                      <a:r>
                        <a:rPr lang="en-US" sz="2400" dirty="0" smtClean="0"/>
                        <a:t>85</a:t>
                      </a:r>
                      <a:endParaRPr lang="en-US" sz="2400" dirty="0"/>
                    </a:p>
                  </a:txBody>
                  <a:tcPr anchor="ctr" anchorCtr="1"/>
                </a:tc>
                <a:tc>
                  <a:txBody>
                    <a:bodyPr/>
                    <a:lstStyle/>
                    <a:p>
                      <a:r>
                        <a:rPr lang="en-US" sz="2400" dirty="0" smtClean="0"/>
                        <a:t>90</a:t>
                      </a:r>
                      <a:endParaRPr lang="en-US" sz="2400" dirty="0"/>
                    </a:p>
                  </a:txBody>
                  <a:tcPr anchor="ctr" anchorCtr="1"/>
                </a:tc>
              </a:tr>
              <a:tr h="940544">
                <a:tc rowSpan="2">
                  <a:txBody>
                    <a:bodyPr/>
                    <a:lstStyle/>
                    <a:p>
                      <a:pPr algn="ctr"/>
                      <a:r>
                        <a:rPr lang="en-US" sz="2200" dirty="0" smtClean="0"/>
                        <a:t>Individual Yield &amp; Revenue</a:t>
                      </a:r>
                      <a:endParaRPr lang="en-US" sz="2200" dirty="0"/>
                    </a:p>
                  </a:txBody>
                  <a:tcPr anchor="ctr">
                    <a:solidFill>
                      <a:schemeClr val="bg2"/>
                    </a:solidFill>
                  </a:tcPr>
                </a:tc>
                <a:tc>
                  <a:txBody>
                    <a:bodyPr/>
                    <a:lstStyle/>
                    <a:p>
                      <a:r>
                        <a:rPr lang="en-US" sz="2200" dirty="0" smtClean="0"/>
                        <a:t>Basic &amp; Optional</a:t>
                      </a:r>
                      <a:endParaRPr lang="en-US" sz="2200" dirty="0"/>
                    </a:p>
                  </a:txBody>
                  <a:tcPr anchor="ctr">
                    <a:solidFill>
                      <a:schemeClr val="bg2"/>
                    </a:solidFill>
                  </a:tcPr>
                </a:tc>
                <a:tc>
                  <a:txBody>
                    <a:bodyPr/>
                    <a:lstStyle/>
                    <a:p>
                      <a:pPr algn="ctr"/>
                      <a:r>
                        <a:rPr lang="en-US" sz="2200" dirty="0" smtClean="0"/>
                        <a:t>67</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64</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59</a:t>
                      </a:r>
                      <a:endParaRPr lang="en-US" sz="2200" dirty="0"/>
                    </a:p>
                  </a:txBody>
                  <a:tcPr anchor="ctr">
                    <a:solidFill>
                      <a:schemeClr val="bg2"/>
                    </a:solidFill>
                  </a:tcPr>
                </a:tc>
                <a:tc>
                  <a:txBody>
                    <a:bodyPr/>
                    <a:lstStyle/>
                    <a:p>
                      <a:pPr algn="ctr"/>
                      <a:r>
                        <a:rPr lang="en-US" sz="2200" dirty="0" smtClean="0"/>
                        <a:t>55</a:t>
                      </a:r>
                      <a:endParaRPr lang="en-US" sz="2200" dirty="0"/>
                    </a:p>
                  </a:txBody>
                  <a:tcPr anchor="ctr">
                    <a:solidFill>
                      <a:schemeClr val="bg2"/>
                    </a:solidFill>
                  </a:tcPr>
                </a:tc>
                <a:tc>
                  <a:txBody>
                    <a:bodyPr/>
                    <a:lstStyle/>
                    <a:p>
                      <a:pPr algn="ctr"/>
                      <a:r>
                        <a:rPr lang="en-US" sz="2200" dirty="0" smtClean="0"/>
                        <a:t>48</a:t>
                      </a:r>
                      <a:endParaRPr lang="en-US" sz="2200" dirty="0"/>
                    </a:p>
                  </a:txBody>
                  <a:tcPr anchor="ctr">
                    <a:solidFill>
                      <a:schemeClr val="bg2"/>
                    </a:solidFill>
                  </a:tcPr>
                </a:tc>
                <a:tc>
                  <a:txBody>
                    <a:bodyPr/>
                    <a:lstStyle/>
                    <a:p>
                      <a:pPr algn="ctr"/>
                      <a:r>
                        <a:rPr lang="en-US" sz="2200" dirty="0" smtClean="0"/>
                        <a:t>38</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vMerge="1">
                  <a:txBody>
                    <a:bodyPr/>
                    <a:lstStyle/>
                    <a:p>
                      <a:endParaRPr lang="en-US" sz="2200" dirty="0"/>
                    </a:p>
                  </a:txBody>
                  <a:tcPr anchor="ctr"/>
                </a:tc>
                <a:tc>
                  <a:txBody>
                    <a:bodyPr/>
                    <a:lstStyle/>
                    <a:p>
                      <a:r>
                        <a:rPr lang="en-US" sz="2200" dirty="0" smtClean="0"/>
                        <a:t>Enterprise</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80</a:t>
                      </a:r>
                      <a:endParaRPr lang="en-US" sz="2200" dirty="0"/>
                    </a:p>
                  </a:txBody>
                  <a:tcPr anchor="ctr">
                    <a:solidFill>
                      <a:schemeClr val="bg2"/>
                    </a:solidFill>
                  </a:tcPr>
                </a:tc>
                <a:tc>
                  <a:txBody>
                    <a:bodyPr/>
                    <a:lstStyle/>
                    <a:p>
                      <a:pPr algn="ctr"/>
                      <a:r>
                        <a:rPr lang="en-US" sz="2200" dirty="0" smtClean="0"/>
                        <a:t>77</a:t>
                      </a:r>
                      <a:endParaRPr lang="en-US" sz="2200" dirty="0"/>
                    </a:p>
                  </a:txBody>
                  <a:tcPr anchor="ctr">
                    <a:solidFill>
                      <a:schemeClr val="bg2"/>
                    </a:solidFill>
                  </a:tcPr>
                </a:tc>
                <a:tc>
                  <a:txBody>
                    <a:bodyPr/>
                    <a:lstStyle/>
                    <a:p>
                      <a:pPr algn="ctr"/>
                      <a:r>
                        <a:rPr lang="en-US" sz="2200" dirty="0" smtClean="0"/>
                        <a:t>68</a:t>
                      </a:r>
                      <a:endParaRPr lang="en-US" sz="2200" dirty="0"/>
                    </a:p>
                  </a:txBody>
                  <a:tcPr anchor="ctr">
                    <a:solidFill>
                      <a:schemeClr val="bg2"/>
                    </a:solidFill>
                  </a:tcPr>
                </a:tc>
                <a:tc>
                  <a:txBody>
                    <a:bodyPr/>
                    <a:lstStyle/>
                    <a:p>
                      <a:pPr algn="ctr"/>
                      <a:r>
                        <a:rPr lang="en-US" sz="2200" dirty="0" smtClean="0"/>
                        <a:t>53</a:t>
                      </a:r>
                      <a:endParaRPr lang="en-US" sz="2200" dirty="0"/>
                    </a:p>
                  </a:txBody>
                  <a:tcPr anchor="ctr">
                    <a:solidFill>
                      <a:schemeClr val="bg2"/>
                    </a:solidFill>
                  </a:tcPr>
                </a:tc>
                <a:tc>
                  <a:txBody>
                    <a:bodyPr/>
                    <a:lstStyle/>
                    <a:p>
                      <a:pPr algn="ctr"/>
                      <a:endParaRPr lang="en-US" sz="2200" dirty="0"/>
                    </a:p>
                  </a:txBody>
                  <a:tcPr anchor="ctr">
                    <a:solidFill>
                      <a:schemeClr val="bg2"/>
                    </a:solidFill>
                  </a:tcPr>
                </a:tc>
              </a:tr>
              <a:tr h="846490">
                <a:tc gridSpan="2">
                  <a:txBody>
                    <a:bodyPr/>
                    <a:lstStyle/>
                    <a:p>
                      <a:r>
                        <a:rPr lang="en-US" sz="2200" dirty="0" smtClean="0"/>
                        <a:t>Area-wide Yield/Revenue</a:t>
                      </a:r>
                      <a:endParaRPr lang="en-US" sz="2200" dirty="0"/>
                    </a:p>
                  </a:txBody>
                  <a:tcPr anchor="ctr"/>
                </a:tc>
                <a:tc hMerge="1">
                  <a:txBody>
                    <a:bodyPr/>
                    <a:lstStyle/>
                    <a:p>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64</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59</a:t>
                      </a:r>
                      <a:endParaRPr lang="en-US" sz="2200" dirty="0"/>
                    </a:p>
                  </a:txBody>
                  <a:tcPr anchor="ctr"/>
                </a:tc>
                <a:tc>
                  <a:txBody>
                    <a:bodyPr/>
                    <a:lstStyle/>
                    <a:p>
                      <a:pPr algn="ctr"/>
                      <a:r>
                        <a:rPr lang="en-US" sz="2200" dirty="0" smtClean="0"/>
                        <a:t>55</a:t>
                      </a:r>
                      <a:endParaRPr lang="en-US" sz="2200" dirty="0"/>
                    </a:p>
                  </a:txBody>
                  <a:tcPr anchor="ctr"/>
                </a:tc>
              </a:tr>
            </a:tbl>
          </a:graphicData>
        </a:graphic>
      </p:graphicFrame>
      <p:sp>
        <p:nvSpPr>
          <p:cNvPr id="5" name="Content Placeholder 2"/>
          <p:cNvSpPr txBox="1">
            <a:spLocks/>
          </p:cNvSpPr>
          <p:nvPr/>
        </p:nvSpPr>
        <p:spPr>
          <a:xfrm>
            <a:off x="251460" y="1249680"/>
            <a:ext cx="8801100" cy="1036320"/>
          </a:xfrm>
          <a:prstGeom prst="rect">
            <a:avLst/>
          </a:prstGeom>
        </p:spPr>
        <p:txBody>
          <a:bodyPr vert="horz" lIns="91440" tIns="45720" rIns="91440" bIns="45720" rtlCol="0">
            <a:noAutofit/>
          </a:bodyPr>
          <a:lstStyle>
            <a:lvl1pPr marL="360045" indent="-360045" algn="l" defTabSz="960120" rtl="0" eaLnBrk="1" latinLnBrk="0" hangingPunct="1">
              <a:spcBef>
                <a:spcPct val="20000"/>
              </a:spcBef>
              <a:buFont typeface="Arial" panose="020B0604020202020204" pitchFamily="34" charset="0"/>
              <a:buChar char="•"/>
              <a:defRPr sz="3360" kern="1200">
                <a:solidFill>
                  <a:schemeClr val="tx1"/>
                </a:solidFill>
                <a:latin typeface="+mn-lt"/>
                <a:ea typeface="+mn-ea"/>
                <a:cs typeface="+mn-cs"/>
              </a:defRPr>
            </a:lvl1pPr>
            <a:lvl2pPr marL="780098" indent="-300038" algn="l" defTabSz="960120" rtl="0" eaLnBrk="1" latinLnBrk="0" hangingPunct="1">
              <a:spcBef>
                <a:spcPct val="20000"/>
              </a:spcBef>
              <a:buFont typeface="Arial" panose="020B0604020202020204" pitchFamily="34" charset="0"/>
              <a:buChar char="–"/>
              <a:defRPr sz="2940" kern="1200">
                <a:solidFill>
                  <a:schemeClr val="tx1"/>
                </a:solidFill>
                <a:latin typeface="+mn-lt"/>
                <a:ea typeface="+mn-ea"/>
                <a:cs typeface="+mn-cs"/>
              </a:defRPr>
            </a:lvl2pPr>
            <a:lvl3pPr marL="1200150" indent="-240030" algn="l" defTabSz="960120" rtl="0" eaLnBrk="1" latinLnBrk="0" hangingPunct="1">
              <a:spcBef>
                <a:spcPct val="20000"/>
              </a:spcBef>
              <a:buFont typeface="Arial" panose="020B0604020202020204" pitchFamily="34" charset="0"/>
              <a:buChar char="•"/>
              <a:defRPr sz="2520" kern="1200">
                <a:solidFill>
                  <a:schemeClr val="tx1"/>
                </a:solidFill>
                <a:latin typeface="+mn-lt"/>
                <a:ea typeface="+mn-ea"/>
                <a:cs typeface="+mn-cs"/>
              </a:defRPr>
            </a:lvl3pPr>
            <a:lvl4pPr marL="16802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6027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4033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2039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60045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80510" indent="-240030" algn="l" defTabSz="96012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r>
              <a:rPr lang="en-US" sz="2800" dirty="0" smtClean="0">
                <a:solidFill>
                  <a:prstClr val="black"/>
                </a:solidFill>
              </a:rPr>
              <a:t>Premium subsidy is 80%, equals highest available under existing products</a:t>
            </a:r>
            <a:endParaRPr lang="en-US" sz="2400" dirty="0" smtClean="0">
              <a:solidFill>
                <a:prstClr val="black"/>
              </a:solidFill>
            </a:endParaRPr>
          </a:p>
        </p:txBody>
      </p:sp>
    </p:spTree>
    <p:extLst>
      <p:ext uri="{BB962C8B-B14F-4D97-AF65-F5344CB8AC3E}">
        <p14:creationId xmlns:p14="http://schemas.microsoft.com/office/powerpoint/2010/main" val="41885212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000" b="1" u="sng" dirty="0" smtClean="0"/>
              <a:t>Wharton Co, TX STAX Calculations*</a:t>
            </a:r>
            <a:endParaRPr lang="en-US" sz="4000" b="1" u="sng" dirty="0"/>
          </a:p>
        </p:txBody>
      </p:sp>
      <p:sp>
        <p:nvSpPr>
          <p:cNvPr id="3" name="TextBox 2"/>
          <p:cNvSpPr txBox="1"/>
          <p:nvPr/>
        </p:nvSpPr>
        <p:spPr>
          <a:xfrm>
            <a:off x="228600" y="5968425"/>
            <a:ext cx="7772400" cy="584775"/>
          </a:xfrm>
          <a:prstGeom prst="rect">
            <a:avLst/>
          </a:prstGeom>
          <a:noFill/>
        </p:spPr>
        <p:txBody>
          <a:bodyPr wrap="square" rtlCol="0">
            <a:spAutoFit/>
          </a:bodyPr>
          <a:lstStyle/>
          <a:p>
            <a:pPr marL="285750" indent="-285750">
              <a:buFont typeface="Calibri" panose="020F0502020204030204" pitchFamily="34" charset="0"/>
              <a:buChar char="*"/>
            </a:pPr>
            <a:r>
              <a:rPr lang="en-US" sz="1600" dirty="0" smtClean="0">
                <a:solidFill>
                  <a:prstClr val="black"/>
                </a:solidFill>
              </a:rPr>
              <a:t>Premium based on STAX with Harvest Price Option an assumes price volatility factor of 0.15. Final volatility factor will be determined during price discovery period.</a:t>
            </a:r>
            <a:endParaRPr lang="en-US" sz="1600" dirty="0">
              <a:solidFill>
                <a:prstClr val="black"/>
              </a:solidFill>
            </a:endParaRPr>
          </a:p>
        </p:txBody>
      </p:sp>
      <p:pic>
        <p:nvPicPr>
          <p:cNvPr id="5" name="Picture 4"/>
          <p:cNvPicPr>
            <a:picLocks noChangeAspect="1"/>
          </p:cNvPicPr>
          <p:nvPr/>
        </p:nvPicPr>
        <p:blipFill>
          <a:blip r:embed="rId3"/>
          <a:stretch>
            <a:fillRect/>
          </a:stretch>
        </p:blipFill>
        <p:spPr>
          <a:xfrm>
            <a:off x="304800" y="789638"/>
            <a:ext cx="8595360" cy="5178787"/>
          </a:xfrm>
          <a:prstGeom prst="rect">
            <a:avLst/>
          </a:prstGeom>
        </p:spPr>
      </p:pic>
    </p:spTree>
    <p:extLst>
      <p:ext uri="{BB962C8B-B14F-4D97-AF65-F5344CB8AC3E}">
        <p14:creationId xmlns:p14="http://schemas.microsoft.com/office/powerpoint/2010/main" val="8104350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&amp; Underlying Coverage</a:t>
            </a:r>
            <a:endParaRPr lang="en-US" b="1" dirty="0"/>
          </a:p>
        </p:txBody>
      </p:sp>
    </p:spTree>
    <p:extLst>
      <p:ext uri="{BB962C8B-B14F-4D97-AF65-F5344CB8AC3E}">
        <p14:creationId xmlns:p14="http://schemas.microsoft.com/office/powerpoint/2010/main" val="2194733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00100"/>
          </a:xfrm>
        </p:spPr>
        <p:txBody>
          <a:bodyPr>
            <a:normAutofit/>
          </a:bodyPr>
          <a:lstStyle/>
          <a:p>
            <a:r>
              <a:rPr lang="en-US" sz="4400" b="1" u="sng" dirty="0" smtClean="0"/>
              <a:t>STAX &amp; Existing Insurance Coverage</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Designed to be a complement to existing coverage</a:t>
            </a:r>
          </a:p>
          <a:p>
            <a:pPr lvl="0"/>
            <a:r>
              <a:rPr lang="en-US" dirty="0" smtClean="0"/>
              <a:t>May </a:t>
            </a:r>
            <a:r>
              <a:rPr lang="en-US" dirty="0"/>
              <a:t>be purchased as the only insurance policy covering that </a:t>
            </a:r>
            <a:r>
              <a:rPr lang="en-US" dirty="0" smtClean="0"/>
              <a:t>acre; or purchased </a:t>
            </a:r>
            <a:r>
              <a:rPr lang="en-US" dirty="0"/>
              <a:t>in addition to </a:t>
            </a:r>
            <a:r>
              <a:rPr lang="en-US" dirty="0" smtClean="0"/>
              <a:t>CAT </a:t>
            </a:r>
            <a:r>
              <a:rPr lang="en-US" dirty="0"/>
              <a:t>coverage or </a:t>
            </a:r>
            <a:r>
              <a:rPr lang="en-US" dirty="0" smtClean="0"/>
              <a:t>existing </a:t>
            </a:r>
            <a:r>
              <a:rPr lang="en-US" dirty="0"/>
              <a:t>buy-up product </a:t>
            </a:r>
            <a:endParaRPr lang="en-US" sz="2940" dirty="0"/>
          </a:p>
          <a:p>
            <a:pPr lvl="1"/>
            <a:r>
              <a:rPr lang="en-US" u="sng" dirty="0"/>
              <a:t>Note: </a:t>
            </a:r>
            <a:r>
              <a:rPr lang="en-US" u="sng" dirty="0" smtClean="0"/>
              <a:t>Lower </a:t>
            </a:r>
            <a:r>
              <a:rPr lang="en-US" u="sng" dirty="0"/>
              <a:t>band of STAX coverage may not overlap the coverage level of another insurance policy on that same </a:t>
            </a:r>
            <a:r>
              <a:rPr lang="en-US" u="sng" dirty="0" smtClean="0"/>
              <a:t>acre</a:t>
            </a:r>
            <a:endParaRPr lang="en-US" sz="2520" u="sng" dirty="0"/>
          </a:p>
        </p:txBody>
      </p:sp>
    </p:spTree>
    <p:extLst>
      <p:ext uri="{BB962C8B-B14F-4D97-AF65-F5344CB8AC3E}">
        <p14:creationId xmlns:p14="http://schemas.microsoft.com/office/powerpoint/2010/main" val="934082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2014 Cotton Transition Assistance</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New </a:t>
            </a:r>
            <a:r>
              <a:rPr lang="en-US" dirty="0"/>
              <a:t>insurance products </a:t>
            </a:r>
            <a:r>
              <a:rPr lang="en-US" dirty="0" smtClean="0"/>
              <a:t>available in 2015</a:t>
            </a:r>
          </a:p>
          <a:p>
            <a:pPr lvl="0"/>
            <a:r>
              <a:rPr lang="en-US" dirty="0" smtClean="0"/>
              <a:t>Transition </a:t>
            </a:r>
            <a:r>
              <a:rPr lang="en-US" dirty="0"/>
              <a:t>program for </a:t>
            </a:r>
            <a:r>
              <a:rPr lang="en-US" dirty="0" smtClean="0"/>
              <a:t>cotton </a:t>
            </a:r>
            <a:r>
              <a:rPr lang="en-US" dirty="0"/>
              <a:t>for the 2014 crop</a:t>
            </a:r>
            <a:endParaRPr lang="en-US" sz="2940" dirty="0"/>
          </a:p>
          <a:p>
            <a:pPr lvl="1"/>
            <a:r>
              <a:rPr lang="en-US" dirty="0" smtClean="0"/>
              <a:t>Equates </a:t>
            </a:r>
            <a:r>
              <a:rPr lang="en-US" dirty="0"/>
              <a:t>to 5.4 cents/lb. on all 2013 base acres and DP </a:t>
            </a:r>
            <a:r>
              <a:rPr lang="en-US" dirty="0" smtClean="0"/>
              <a:t>yield; </a:t>
            </a:r>
          </a:p>
          <a:p>
            <a:r>
              <a:rPr lang="en-US" dirty="0" smtClean="0"/>
              <a:t>Subject to separate limit of $40k/legal entity</a:t>
            </a:r>
          </a:p>
          <a:p>
            <a:pPr lvl="0"/>
            <a:r>
              <a:rPr lang="en-US" dirty="0" smtClean="0"/>
              <a:t>Eligibility not </a:t>
            </a:r>
            <a:r>
              <a:rPr lang="en-US" dirty="0"/>
              <a:t>affected by other program choices or planting decisions</a:t>
            </a:r>
            <a:endParaRPr lang="en-US" sz="2940" dirty="0"/>
          </a:p>
          <a:p>
            <a:pPr lvl="0"/>
            <a:r>
              <a:rPr lang="en-US" dirty="0" smtClean="0"/>
              <a:t>Payments occur on/after </a:t>
            </a:r>
            <a:r>
              <a:rPr lang="en-US" dirty="0"/>
              <a:t>Oct 1, </a:t>
            </a:r>
            <a:r>
              <a:rPr lang="en-US" dirty="0" smtClean="0"/>
              <a:t>2014</a:t>
            </a:r>
            <a:endParaRPr lang="en-US" sz="2940" dirty="0"/>
          </a:p>
        </p:txBody>
      </p:sp>
    </p:spTree>
    <p:extLst>
      <p:ext uri="{BB962C8B-B14F-4D97-AF65-F5344CB8AC3E}">
        <p14:creationId xmlns:p14="http://schemas.microsoft.com/office/powerpoint/2010/main" val="7241335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normAutofit/>
          </a:bodyPr>
          <a:lstStyle/>
          <a:p>
            <a:r>
              <a:rPr lang="en-US" sz="4400" b="1" u="sng" dirty="0" smtClean="0"/>
              <a:t>Insurance Coverage Choices</a:t>
            </a:r>
            <a:endParaRPr lang="en-US" sz="4400" b="1" u="sng" dirty="0"/>
          </a:p>
        </p:txBody>
      </p:sp>
      <p:graphicFrame>
        <p:nvGraphicFramePr>
          <p:cNvPr id="4" name="Content Placeholder 3"/>
          <p:cNvGraphicFramePr>
            <a:graphicFrameLocks noGrp="1"/>
          </p:cNvGraphicFramePr>
          <p:nvPr>
            <p:ph idx="1"/>
            <p:extLst/>
          </p:nvPr>
        </p:nvGraphicFramePr>
        <p:xfrm>
          <a:off x="228600" y="1143000"/>
          <a:ext cx="86868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p:cNvSpPr txBox="1"/>
          <p:nvPr/>
        </p:nvSpPr>
        <p:spPr>
          <a:xfrm>
            <a:off x="5223510" y="3505200"/>
            <a:ext cx="2396490" cy="400110"/>
          </a:xfrm>
          <a:prstGeom prst="rect">
            <a:avLst/>
          </a:prstGeom>
          <a:noFill/>
        </p:spPr>
        <p:txBody>
          <a:bodyPr wrap="none" rtlCol="0">
            <a:spAutoFit/>
          </a:bodyPr>
          <a:lstStyle/>
          <a:p>
            <a:r>
              <a:rPr lang="en-US" sz="2000" b="1" dirty="0" smtClean="0">
                <a:solidFill>
                  <a:prstClr val="black"/>
                </a:solidFill>
              </a:rPr>
              <a:t>Underlying Coverage</a:t>
            </a:r>
            <a:endParaRPr lang="en-US" sz="2000" b="1" dirty="0">
              <a:solidFill>
                <a:prstClr val="black"/>
              </a:solidFill>
            </a:endParaRPr>
          </a:p>
        </p:txBody>
      </p:sp>
      <p:sp>
        <p:nvSpPr>
          <p:cNvPr id="5" name="TextBox 4"/>
          <p:cNvSpPr txBox="1"/>
          <p:nvPr/>
        </p:nvSpPr>
        <p:spPr>
          <a:xfrm>
            <a:off x="1375681" y="2819400"/>
            <a:ext cx="2053319" cy="400110"/>
          </a:xfrm>
          <a:prstGeom prst="rect">
            <a:avLst/>
          </a:prstGeom>
          <a:noFill/>
        </p:spPr>
        <p:txBody>
          <a:bodyPr wrap="none" rtlCol="0">
            <a:spAutoFit/>
          </a:bodyPr>
          <a:lstStyle/>
          <a:p>
            <a:r>
              <a:rPr lang="en-US" sz="2000" b="1" dirty="0" smtClean="0">
                <a:solidFill>
                  <a:prstClr val="black"/>
                </a:solidFill>
              </a:rPr>
              <a:t>Uncovered Range</a:t>
            </a:r>
            <a:endParaRPr lang="en-US" sz="2000" b="1" dirty="0">
              <a:solidFill>
                <a:prstClr val="black"/>
              </a:solidFill>
            </a:endParaRPr>
          </a:p>
        </p:txBody>
      </p:sp>
      <p:sp>
        <p:nvSpPr>
          <p:cNvPr id="6" name="TextBox 5"/>
          <p:cNvSpPr txBox="1"/>
          <p:nvPr/>
        </p:nvSpPr>
        <p:spPr>
          <a:xfrm>
            <a:off x="1524000" y="2038290"/>
            <a:ext cx="1849224" cy="400110"/>
          </a:xfrm>
          <a:prstGeom prst="rect">
            <a:avLst/>
          </a:prstGeom>
          <a:noFill/>
        </p:spPr>
        <p:txBody>
          <a:bodyPr wrap="none" rtlCol="0">
            <a:spAutoFit/>
          </a:bodyPr>
          <a:lstStyle/>
          <a:p>
            <a:r>
              <a:rPr lang="en-US" sz="2000" b="1" dirty="0" smtClean="0">
                <a:solidFill>
                  <a:prstClr val="black"/>
                </a:solidFill>
              </a:rPr>
              <a:t>Maximum STAX</a:t>
            </a:r>
            <a:endParaRPr lang="en-US" sz="2000" b="1" dirty="0">
              <a:solidFill>
                <a:prstClr val="black"/>
              </a:solidFill>
            </a:endParaRPr>
          </a:p>
        </p:txBody>
      </p:sp>
      <p:sp>
        <p:nvSpPr>
          <p:cNvPr id="7" name="TextBox 6"/>
          <p:cNvSpPr txBox="1"/>
          <p:nvPr/>
        </p:nvSpPr>
        <p:spPr>
          <a:xfrm>
            <a:off x="4038600" y="1428690"/>
            <a:ext cx="1340432" cy="400110"/>
          </a:xfrm>
          <a:prstGeom prst="rect">
            <a:avLst/>
          </a:prstGeom>
          <a:noFill/>
        </p:spPr>
        <p:txBody>
          <a:bodyPr wrap="none" rtlCol="0">
            <a:spAutoFit/>
          </a:bodyPr>
          <a:lstStyle/>
          <a:p>
            <a:r>
              <a:rPr lang="en-US" sz="2000" b="1" dirty="0" smtClean="0">
                <a:solidFill>
                  <a:prstClr val="black"/>
                </a:solidFill>
              </a:rPr>
              <a:t>Deductible</a:t>
            </a:r>
            <a:endParaRPr lang="en-US" sz="2000" b="1" dirty="0">
              <a:solidFill>
                <a:prstClr val="black"/>
              </a:solidFill>
            </a:endParaRPr>
          </a:p>
        </p:txBody>
      </p:sp>
    </p:spTree>
    <p:extLst>
      <p:ext uri="{BB962C8B-B14F-4D97-AF65-F5344CB8AC3E}">
        <p14:creationId xmlns:p14="http://schemas.microsoft.com/office/powerpoint/2010/main" val="2191375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839200" cy="868362"/>
          </a:xfrm>
        </p:spPr>
        <p:txBody>
          <a:bodyPr>
            <a:noAutofit/>
          </a:bodyPr>
          <a:lstStyle/>
          <a:p>
            <a:r>
              <a:rPr lang="en-US" sz="4400" b="1" dirty="0" smtClean="0"/>
              <a:t>Cotton Crop Insurance Usage</a:t>
            </a:r>
            <a:endParaRPr lang="en-US" sz="4400" b="1" dirty="0"/>
          </a:p>
        </p:txBody>
      </p:sp>
      <p:graphicFrame>
        <p:nvGraphicFramePr>
          <p:cNvPr id="4" name="Content Placeholder 3"/>
          <p:cNvGraphicFramePr>
            <a:graphicFrameLocks noGrp="1"/>
          </p:cNvGraphicFramePr>
          <p:nvPr>
            <p:ph idx="1"/>
            <p:extLst/>
          </p:nvPr>
        </p:nvGraphicFramePr>
        <p:xfrm>
          <a:off x="152400" y="944562"/>
          <a:ext cx="8686800" cy="5486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9429621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Wharton Co, TX</a:t>
            </a:r>
            <a:r>
              <a:rPr lang="en-US" sz="4400" b="1" u="sng" dirty="0" smtClean="0"/>
              <a:t/>
            </a:r>
            <a:br>
              <a:rPr lang="en-US" sz="4400" b="1" u="sng" dirty="0" smtClean="0"/>
            </a:br>
            <a:r>
              <a:rPr lang="en-US" sz="3100" b="1" dirty="0" smtClean="0"/>
              <a:t>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county average expected yield.</a:t>
            </a:r>
            <a:endParaRPr lang="en-US" dirty="0"/>
          </a:p>
        </p:txBody>
      </p:sp>
      <p:pic>
        <p:nvPicPr>
          <p:cNvPr id="4" name="Picture 3"/>
          <p:cNvPicPr>
            <a:picLocks noChangeAspect="1"/>
          </p:cNvPicPr>
          <p:nvPr/>
        </p:nvPicPr>
        <p:blipFill>
          <a:blip r:embed="rId3"/>
          <a:stretch>
            <a:fillRect/>
          </a:stretch>
        </p:blipFill>
        <p:spPr>
          <a:xfrm>
            <a:off x="241852" y="1295400"/>
            <a:ext cx="8686800" cy="3913176"/>
          </a:xfrm>
          <a:prstGeom prst="rect">
            <a:avLst/>
          </a:prstGeom>
        </p:spPr>
      </p:pic>
    </p:spTree>
    <p:extLst>
      <p:ext uri="{BB962C8B-B14F-4D97-AF65-F5344CB8AC3E}">
        <p14:creationId xmlns:p14="http://schemas.microsoft.com/office/powerpoint/2010/main" val="199055649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1080966"/>
          </a:xfrm>
        </p:spPr>
        <p:txBody>
          <a:bodyPr>
            <a:normAutofit fontScale="90000"/>
          </a:bodyPr>
          <a:lstStyle/>
          <a:p>
            <a:r>
              <a:rPr lang="en-US" sz="4900" b="1" u="sng" dirty="0" smtClean="0"/>
              <a:t>Illustration for Wharton Co, TX</a:t>
            </a:r>
            <a:r>
              <a:rPr lang="en-US" sz="4400" b="1" u="sng" dirty="0" smtClean="0"/>
              <a:t/>
            </a:r>
            <a:br>
              <a:rPr lang="en-US" sz="4400" b="1" u="sng" dirty="0" smtClean="0"/>
            </a:br>
            <a:r>
              <a:rPr lang="en-US" sz="3100" b="1" dirty="0" smtClean="0"/>
              <a:t>Non-Irrigated Practice</a:t>
            </a:r>
            <a:endParaRPr lang="en-US" sz="3100" b="1" dirty="0"/>
          </a:p>
        </p:txBody>
      </p:sp>
      <p:sp>
        <p:nvSpPr>
          <p:cNvPr id="9" name="TextBox 8"/>
          <p:cNvSpPr txBox="1"/>
          <p:nvPr/>
        </p:nvSpPr>
        <p:spPr>
          <a:xfrm>
            <a:off x="228600" y="6019800"/>
            <a:ext cx="7467600" cy="646331"/>
          </a:xfrm>
          <a:prstGeom prst="rect">
            <a:avLst/>
          </a:prstGeom>
          <a:noFill/>
        </p:spPr>
        <p:txBody>
          <a:bodyPr wrap="square" rtlCol="0">
            <a:spAutoFit/>
          </a:bodyPr>
          <a:lstStyle/>
          <a:p>
            <a:r>
              <a:rPr lang="en-US" dirty="0" smtClean="0"/>
              <a:t>* Assumes EU coverage for underlying revenue policy, price election of $0.65, price volatility of 0.15, and APH equal to </a:t>
            </a:r>
            <a:r>
              <a:rPr lang="en-US" dirty="0" smtClean="0"/>
              <a:t>county average expected yield.</a:t>
            </a:r>
            <a:endParaRPr lang="en-US" dirty="0"/>
          </a:p>
        </p:txBody>
      </p:sp>
      <p:pic>
        <p:nvPicPr>
          <p:cNvPr id="4" name="Picture 3"/>
          <p:cNvPicPr>
            <a:picLocks noChangeAspect="1"/>
          </p:cNvPicPr>
          <p:nvPr/>
        </p:nvPicPr>
        <p:blipFill>
          <a:blip r:embed="rId3"/>
          <a:stretch>
            <a:fillRect/>
          </a:stretch>
        </p:blipFill>
        <p:spPr>
          <a:xfrm>
            <a:off x="228600" y="1371600"/>
            <a:ext cx="8686800" cy="3913176"/>
          </a:xfrm>
          <a:prstGeom prst="rect">
            <a:avLst/>
          </a:prstGeom>
        </p:spPr>
      </p:pic>
    </p:spTree>
    <p:extLst>
      <p:ext uri="{BB962C8B-B14F-4D97-AF65-F5344CB8AC3E}">
        <p14:creationId xmlns:p14="http://schemas.microsoft.com/office/powerpoint/2010/main" val="10277940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normAutofit/>
          </a:bodyPr>
          <a:lstStyle/>
          <a:p>
            <a:r>
              <a:rPr lang="en-US" b="1" dirty="0" smtClean="0"/>
              <a:t>Supplemental Coverage Option</a:t>
            </a:r>
            <a:endParaRPr lang="en-US" b="1" dirty="0"/>
          </a:p>
        </p:txBody>
      </p:sp>
    </p:spTree>
    <p:extLst>
      <p:ext uri="{BB962C8B-B14F-4D97-AF65-F5344CB8AC3E}">
        <p14:creationId xmlns:p14="http://schemas.microsoft.com/office/powerpoint/2010/main" val="331694396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Supplemental Coverage Option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a:t>New </a:t>
            </a:r>
            <a:r>
              <a:rPr lang="en-US" dirty="0" smtClean="0"/>
              <a:t>product for upland </a:t>
            </a:r>
            <a:r>
              <a:rPr lang="en-US" dirty="0"/>
              <a:t>cotton </a:t>
            </a:r>
            <a:r>
              <a:rPr lang="en-US" dirty="0" smtClean="0"/>
              <a:t>&amp; other </a:t>
            </a:r>
            <a:r>
              <a:rPr lang="en-US" dirty="0"/>
              <a:t>crops beginning </a:t>
            </a:r>
            <a:r>
              <a:rPr lang="en-US" dirty="0" smtClean="0"/>
              <a:t>in 2015</a:t>
            </a:r>
            <a:endParaRPr lang="en-US" sz="2940" dirty="0"/>
          </a:p>
          <a:p>
            <a:pPr lvl="0"/>
            <a:r>
              <a:rPr lang="en-US" dirty="0" smtClean="0"/>
              <a:t>May </a:t>
            </a:r>
            <a:r>
              <a:rPr lang="en-US" dirty="0"/>
              <a:t>not be purchased on </a:t>
            </a:r>
            <a:r>
              <a:rPr lang="en-US" dirty="0" smtClean="0"/>
              <a:t>cotton acres </a:t>
            </a:r>
            <a:r>
              <a:rPr lang="en-US" dirty="0"/>
              <a:t>covered by </a:t>
            </a:r>
            <a:r>
              <a:rPr lang="en-US" dirty="0" smtClean="0"/>
              <a:t>STAX</a:t>
            </a:r>
          </a:p>
          <a:p>
            <a:pPr lvl="0"/>
            <a:r>
              <a:rPr lang="en-US" dirty="0" smtClean="0"/>
              <a:t>Must purchase underlying insurance policy</a:t>
            </a:r>
            <a:endParaRPr lang="en-US" sz="2520" dirty="0"/>
          </a:p>
          <a:p>
            <a:pPr lvl="1"/>
            <a:r>
              <a:rPr lang="en-US" dirty="0" smtClean="0"/>
              <a:t>Provides </a:t>
            </a:r>
            <a:r>
              <a:rPr lang="en-US" dirty="0"/>
              <a:t>coverage for </a:t>
            </a:r>
            <a:r>
              <a:rPr lang="en-US" dirty="0" smtClean="0"/>
              <a:t>portion </a:t>
            </a:r>
            <a:r>
              <a:rPr lang="en-US" dirty="0"/>
              <a:t>of a producer’s </a:t>
            </a:r>
            <a:r>
              <a:rPr lang="en-US" dirty="0" smtClean="0"/>
              <a:t>deductible</a:t>
            </a:r>
            <a:endParaRPr lang="en-US" sz="2520" dirty="0"/>
          </a:p>
          <a:p>
            <a:pPr lvl="0"/>
            <a:r>
              <a:rPr lang="en-US" dirty="0" smtClean="0"/>
              <a:t>Indemnities triggered on county yield or revenue experience, depending on underlying coverage</a:t>
            </a:r>
            <a:endParaRPr lang="en-US" sz="2940" dirty="0"/>
          </a:p>
        </p:txBody>
      </p:sp>
    </p:spTree>
    <p:extLst>
      <p:ext uri="{BB962C8B-B14F-4D97-AF65-F5344CB8AC3E}">
        <p14:creationId xmlns:p14="http://schemas.microsoft.com/office/powerpoint/2010/main" val="17592285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Additional SCO Features</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SCO </a:t>
            </a:r>
            <a:r>
              <a:rPr lang="en-US" dirty="0"/>
              <a:t>deductible is 14%</a:t>
            </a:r>
            <a:endParaRPr lang="en-US" sz="2940" dirty="0"/>
          </a:p>
          <a:p>
            <a:pPr lvl="1"/>
            <a:r>
              <a:rPr lang="en-US" dirty="0"/>
              <a:t>Indemnities </a:t>
            </a:r>
            <a:r>
              <a:rPr lang="en-US" dirty="0" smtClean="0"/>
              <a:t>triggered </a:t>
            </a:r>
            <a:r>
              <a:rPr lang="en-US" dirty="0"/>
              <a:t>if </a:t>
            </a:r>
            <a:r>
              <a:rPr lang="en-US" dirty="0" smtClean="0"/>
              <a:t>county </a:t>
            </a:r>
            <a:r>
              <a:rPr lang="en-US" dirty="0"/>
              <a:t>yield/revenue falls below 86% of expected yield/revenue</a:t>
            </a:r>
            <a:endParaRPr lang="en-US" sz="2520" dirty="0"/>
          </a:p>
          <a:p>
            <a:pPr lvl="1"/>
            <a:r>
              <a:rPr lang="en-US" dirty="0" smtClean="0"/>
              <a:t>% by </a:t>
            </a:r>
            <a:r>
              <a:rPr lang="en-US" dirty="0"/>
              <a:t>which county yield/revenue falls below 86% determines </a:t>
            </a:r>
            <a:r>
              <a:rPr lang="en-US" dirty="0" smtClean="0"/>
              <a:t>indemnity </a:t>
            </a:r>
            <a:r>
              <a:rPr lang="en-US" dirty="0"/>
              <a:t>that is adjusted </a:t>
            </a:r>
            <a:r>
              <a:rPr lang="en-US" dirty="0" smtClean="0"/>
              <a:t>based </a:t>
            </a:r>
            <a:r>
              <a:rPr lang="en-US" dirty="0"/>
              <a:t>on </a:t>
            </a:r>
            <a:r>
              <a:rPr lang="en-US" dirty="0" smtClean="0"/>
              <a:t>value </a:t>
            </a:r>
            <a:r>
              <a:rPr lang="en-US" dirty="0"/>
              <a:t>of the producer’s individual indemnity</a:t>
            </a:r>
            <a:endParaRPr lang="en-US" sz="2520" dirty="0"/>
          </a:p>
          <a:p>
            <a:pPr lvl="0"/>
            <a:r>
              <a:rPr lang="en-US" dirty="0" smtClean="0"/>
              <a:t>SCO </a:t>
            </a:r>
            <a:r>
              <a:rPr lang="en-US" dirty="0"/>
              <a:t>coverage </a:t>
            </a:r>
            <a:r>
              <a:rPr lang="en-US" dirty="0" smtClean="0"/>
              <a:t>extends </a:t>
            </a:r>
            <a:r>
              <a:rPr lang="en-US" dirty="0"/>
              <a:t>down to the coverage level of the underlying </a:t>
            </a:r>
            <a:r>
              <a:rPr lang="en-US" dirty="0" smtClean="0"/>
              <a:t>policy</a:t>
            </a:r>
          </a:p>
          <a:p>
            <a:pPr lvl="0"/>
            <a:r>
              <a:rPr lang="en-US" dirty="0" smtClean="0"/>
              <a:t>SCO </a:t>
            </a:r>
            <a:r>
              <a:rPr lang="en-US" dirty="0"/>
              <a:t>premium subsidy is 65% </a:t>
            </a:r>
            <a:endParaRPr lang="en-US" dirty="0" smtClean="0"/>
          </a:p>
        </p:txBody>
      </p:sp>
    </p:spTree>
    <p:extLst>
      <p:ext uri="{BB962C8B-B14F-4D97-AF65-F5344CB8AC3E}">
        <p14:creationId xmlns:p14="http://schemas.microsoft.com/office/powerpoint/2010/main" val="175556662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0"/>
            <a:ext cx="8641080" cy="800100"/>
          </a:xfrm>
        </p:spPr>
        <p:txBody>
          <a:bodyPr>
            <a:noAutofit/>
          </a:bodyPr>
          <a:lstStyle/>
          <a:p>
            <a:r>
              <a:rPr lang="en-US" sz="4400" b="1" u="sng" dirty="0" smtClean="0"/>
              <a:t>Considerations for STAX or SCO</a:t>
            </a:r>
            <a:endParaRPr lang="en-US" sz="4400" u="sng"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28704207"/>
              </p:ext>
            </p:extLst>
          </p:nvPr>
        </p:nvGraphicFramePr>
        <p:xfrm>
          <a:off x="251460" y="838200"/>
          <a:ext cx="8641080" cy="5237480"/>
        </p:xfrm>
        <a:graphic>
          <a:graphicData uri="http://schemas.openxmlformats.org/drawingml/2006/table">
            <a:tbl>
              <a:tblPr firstRow="1" bandRow="1">
                <a:tableStyleId>{5C22544A-7EE6-4342-B048-85BDC9FD1C3A}</a:tableStyleId>
              </a:tblPr>
              <a:tblGrid>
                <a:gridCol w="2560320"/>
                <a:gridCol w="3360420"/>
                <a:gridCol w="2720340"/>
              </a:tblGrid>
              <a:tr h="673100">
                <a:tc>
                  <a:txBody>
                    <a:bodyPr/>
                    <a:lstStyle/>
                    <a:p>
                      <a:pPr algn="ctr"/>
                      <a:endParaRPr lang="en-US" sz="2400" dirty="0"/>
                    </a:p>
                  </a:txBody>
                  <a:tcPr/>
                </a:tc>
                <a:tc>
                  <a:txBody>
                    <a:bodyPr/>
                    <a:lstStyle/>
                    <a:p>
                      <a:pPr algn="ctr"/>
                      <a:r>
                        <a:rPr lang="en-US" sz="2400" dirty="0" smtClean="0"/>
                        <a:t>SCO</a:t>
                      </a:r>
                      <a:endParaRPr lang="en-US" sz="2400" dirty="0"/>
                    </a:p>
                  </a:txBody>
                  <a:tcPr anchor="ctr"/>
                </a:tc>
                <a:tc>
                  <a:txBody>
                    <a:bodyPr/>
                    <a:lstStyle/>
                    <a:p>
                      <a:pPr algn="ctr"/>
                      <a:r>
                        <a:rPr lang="en-US" sz="2400" dirty="0" smtClean="0"/>
                        <a:t>STAX</a:t>
                      </a:r>
                      <a:endParaRPr lang="en-US" sz="2400" dirty="0"/>
                    </a:p>
                  </a:txBody>
                  <a:tcPr anchor="ctr"/>
                </a:tc>
              </a:tr>
              <a:tr h="673100">
                <a:tc>
                  <a:txBody>
                    <a:bodyPr/>
                    <a:lstStyle/>
                    <a:p>
                      <a:pPr algn="ctr"/>
                      <a:r>
                        <a:rPr lang="en-US" sz="2200" dirty="0" smtClean="0"/>
                        <a:t>Underlying Coverage Required</a:t>
                      </a:r>
                      <a:endParaRPr lang="en-US" sz="2200" dirty="0"/>
                    </a:p>
                  </a:txBody>
                  <a:tcPr anchor="ctr"/>
                </a:tc>
                <a:tc>
                  <a:txBody>
                    <a:bodyPr/>
                    <a:lstStyle/>
                    <a:p>
                      <a:pPr algn="ctr"/>
                      <a:r>
                        <a:rPr lang="en-US" sz="2200" dirty="0" smtClean="0"/>
                        <a:t>Yes</a:t>
                      </a:r>
                      <a:endParaRPr lang="en-US" sz="2200" dirty="0"/>
                    </a:p>
                  </a:txBody>
                  <a:tcPr anchor="ctr"/>
                </a:tc>
                <a:tc>
                  <a:txBody>
                    <a:bodyPr/>
                    <a:lstStyle/>
                    <a:p>
                      <a:pPr algn="ctr"/>
                      <a:r>
                        <a:rPr lang="en-US" sz="2200" dirty="0" smtClean="0"/>
                        <a:t>No</a:t>
                      </a:r>
                      <a:endParaRPr lang="en-US" sz="2200" dirty="0"/>
                    </a:p>
                  </a:txBody>
                  <a:tcPr anchor="ctr"/>
                </a:tc>
              </a:tr>
              <a:tr h="673100">
                <a:tc>
                  <a:txBody>
                    <a:bodyPr/>
                    <a:lstStyle/>
                    <a:p>
                      <a:pPr algn="ctr"/>
                      <a:r>
                        <a:rPr lang="en-US" sz="2200" dirty="0" smtClean="0"/>
                        <a:t>Area-wide Trigger</a:t>
                      </a:r>
                      <a:endParaRPr lang="en-US" sz="2200" dirty="0"/>
                    </a:p>
                  </a:txBody>
                  <a:tcPr anchor="ctr"/>
                </a:tc>
                <a:tc>
                  <a:txBody>
                    <a:bodyPr/>
                    <a:lstStyle/>
                    <a:p>
                      <a:pPr algn="ctr"/>
                      <a:r>
                        <a:rPr lang="en-US" sz="2200" dirty="0" smtClean="0"/>
                        <a:t>Yes; Yield</a:t>
                      </a:r>
                      <a:r>
                        <a:rPr lang="en-US" sz="2200" baseline="0" dirty="0" smtClean="0"/>
                        <a:t> or Revenue; depending on </a:t>
                      </a:r>
                      <a:r>
                        <a:rPr lang="en-US" sz="2200" baseline="0" dirty="0" err="1" smtClean="0"/>
                        <a:t>ind.</a:t>
                      </a:r>
                      <a:r>
                        <a:rPr lang="en-US" sz="2200" baseline="0" dirty="0" smtClean="0"/>
                        <a:t> policy</a:t>
                      </a:r>
                      <a:endParaRPr lang="en-US" sz="2200" dirty="0"/>
                    </a:p>
                  </a:txBody>
                  <a:tcPr anchor="ctr"/>
                </a:tc>
                <a:tc>
                  <a:txBody>
                    <a:bodyPr/>
                    <a:lstStyle/>
                    <a:p>
                      <a:pPr algn="ctr"/>
                      <a:r>
                        <a:rPr lang="en-US" sz="2200" dirty="0" smtClean="0"/>
                        <a:t>Yes; Revenue</a:t>
                      </a:r>
                      <a:endParaRPr lang="en-US" sz="2200" dirty="0"/>
                    </a:p>
                  </a:txBody>
                  <a:tcPr anchor="ctr"/>
                </a:tc>
              </a:tr>
              <a:tr h="622300">
                <a:tc>
                  <a:txBody>
                    <a:bodyPr/>
                    <a:lstStyle/>
                    <a:p>
                      <a:pPr algn="ctr"/>
                      <a:r>
                        <a:rPr lang="en-US" sz="2200" dirty="0" smtClean="0"/>
                        <a:t>Deductible</a:t>
                      </a:r>
                      <a:endParaRPr lang="en-US" sz="2200" dirty="0"/>
                    </a:p>
                  </a:txBody>
                  <a:tcPr anchor="ctr"/>
                </a:tc>
                <a:tc>
                  <a:txBody>
                    <a:bodyPr/>
                    <a:lstStyle/>
                    <a:p>
                      <a:pPr algn="ctr"/>
                      <a:r>
                        <a:rPr lang="en-US" sz="2200" dirty="0" smtClean="0"/>
                        <a:t>14% fixed</a:t>
                      </a:r>
                      <a:endParaRPr lang="en-US" sz="2200" dirty="0"/>
                    </a:p>
                  </a:txBody>
                  <a:tcPr anchor="ctr"/>
                </a:tc>
                <a:tc>
                  <a:txBody>
                    <a:bodyPr/>
                    <a:lstStyle/>
                    <a:p>
                      <a:pPr algn="ctr"/>
                      <a:r>
                        <a:rPr lang="en-US" sz="2200" dirty="0" smtClean="0"/>
                        <a:t>10% minimum</a:t>
                      </a:r>
                      <a:endParaRPr lang="en-US" sz="2200" dirty="0"/>
                    </a:p>
                  </a:txBody>
                  <a:tcPr anchor="ctr"/>
                </a:tc>
              </a:tr>
              <a:tr h="673100">
                <a:tc>
                  <a:txBody>
                    <a:bodyPr/>
                    <a:lstStyle/>
                    <a:p>
                      <a:pPr algn="ctr"/>
                      <a:r>
                        <a:rPr lang="en-US" sz="2200" dirty="0" smtClean="0"/>
                        <a:t>Coverage Band</a:t>
                      </a:r>
                      <a:endParaRPr lang="en-US" sz="2200" dirty="0"/>
                    </a:p>
                  </a:txBody>
                  <a:tcPr anchor="ctr"/>
                </a:tc>
                <a:tc>
                  <a:txBody>
                    <a:bodyPr/>
                    <a:lstStyle/>
                    <a:p>
                      <a:pPr algn="ctr"/>
                      <a:r>
                        <a:rPr lang="en-US" sz="2200" dirty="0" smtClean="0"/>
                        <a:t>Down to</a:t>
                      </a:r>
                      <a:r>
                        <a:rPr lang="en-US" sz="2200" baseline="0" dirty="0" smtClean="0"/>
                        <a:t> underlying coverage</a:t>
                      </a:r>
                      <a:endParaRPr lang="en-US" sz="2200" dirty="0"/>
                    </a:p>
                  </a:txBody>
                  <a:tcPr anchor="ctr"/>
                </a:tc>
                <a:tc>
                  <a:txBody>
                    <a:bodyPr/>
                    <a:lstStyle/>
                    <a:p>
                      <a:pPr algn="ctr"/>
                      <a:r>
                        <a:rPr lang="en-US" sz="2200" dirty="0" smtClean="0"/>
                        <a:t>Down to 70%</a:t>
                      </a:r>
                      <a:endParaRPr lang="en-US" sz="2200" dirty="0"/>
                    </a:p>
                  </a:txBody>
                  <a:tcPr anchor="ctr"/>
                </a:tc>
              </a:tr>
              <a:tr h="558800">
                <a:tc>
                  <a:txBody>
                    <a:bodyPr/>
                    <a:lstStyle/>
                    <a:p>
                      <a:pPr algn="ctr"/>
                      <a:r>
                        <a:rPr lang="en-US" sz="2200" dirty="0" smtClean="0"/>
                        <a:t>Premium Subsidy</a:t>
                      </a:r>
                      <a:endParaRPr lang="en-US" sz="2200" dirty="0"/>
                    </a:p>
                  </a:txBody>
                  <a:tcPr anchor="ctr"/>
                </a:tc>
                <a:tc>
                  <a:txBody>
                    <a:bodyPr/>
                    <a:lstStyle/>
                    <a:p>
                      <a:pPr algn="ctr"/>
                      <a:r>
                        <a:rPr lang="en-US" sz="2200" dirty="0" smtClean="0"/>
                        <a:t>65%</a:t>
                      </a:r>
                      <a:endParaRPr lang="en-US" sz="2200" dirty="0"/>
                    </a:p>
                  </a:txBody>
                  <a:tcPr anchor="ctr"/>
                </a:tc>
                <a:tc>
                  <a:txBody>
                    <a:bodyPr/>
                    <a:lstStyle/>
                    <a:p>
                      <a:pPr algn="ctr"/>
                      <a:r>
                        <a:rPr lang="en-US" sz="2200" dirty="0" smtClean="0"/>
                        <a:t>80%</a:t>
                      </a:r>
                      <a:endParaRPr lang="en-US" sz="2200" dirty="0"/>
                    </a:p>
                  </a:txBody>
                  <a:tcPr anchor="ctr"/>
                </a:tc>
              </a:tr>
              <a:tr h="673100">
                <a:tc>
                  <a:txBody>
                    <a:bodyPr/>
                    <a:lstStyle/>
                    <a:p>
                      <a:pPr algn="ctr"/>
                      <a:r>
                        <a:rPr lang="en-US" sz="2200" dirty="0" smtClean="0"/>
                        <a:t>Indemnity</a:t>
                      </a:r>
                      <a:endParaRPr lang="en-US" sz="2200" dirty="0"/>
                    </a:p>
                  </a:txBody>
                  <a:tcPr anchor="ctr"/>
                </a:tc>
                <a:tc>
                  <a:txBody>
                    <a:bodyPr/>
                    <a:lstStyle/>
                    <a:p>
                      <a:pPr algn="ctr"/>
                      <a:r>
                        <a:rPr lang="en-US" sz="2200" dirty="0" smtClean="0"/>
                        <a:t>Paid</a:t>
                      </a:r>
                      <a:r>
                        <a:rPr lang="en-US" sz="2200" baseline="0" dirty="0" smtClean="0"/>
                        <a:t> on % of Individual’s deductible</a:t>
                      </a:r>
                      <a:endParaRPr lang="en-US" sz="2200" dirty="0"/>
                    </a:p>
                  </a:txBody>
                  <a:tcPr anchor="ctr"/>
                </a:tc>
                <a:tc>
                  <a:txBody>
                    <a:bodyPr/>
                    <a:lstStyle/>
                    <a:p>
                      <a:pPr algn="ctr"/>
                      <a:r>
                        <a:rPr lang="en-US" sz="2200" dirty="0" smtClean="0"/>
                        <a:t>Paid on county shortfall, adjusted by protection</a:t>
                      </a:r>
                      <a:r>
                        <a:rPr lang="en-US" sz="2200" baseline="0" dirty="0" smtClean="0"/>
                        <a:t> factor</a:t>
                      </a:r>
                      <a:endParaRPr lang="en-US" sz="2200" dirty="0"/>
                    </a:p>
                  </a:txBody>
                  <a:tcPr anchor="ctr"/>
                </a:tc>
              </a:tr>
            </a:tbl>
          </a:graphicData>
        </a:graphic>
      </p:graphicFrame>
    </p:spTree>
    <p:extLst>
      <p:ext uri="{BB962C8B-B14F-4D97-AF65-F5344CB8AC3E}">
        <p14:creationId xmlns:p14="http://schemas.microsoft.com/office/powerpoint/2010/main" val="317314783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76200"/>
            <a:ext cx="8641080" cy="800100"/>
          </a:xfrm>
        </p:spPr>
        <p:txBody>
          <a:bodyPr>
            <a:noAutofit/>
          </a:bodyPr>
          <a:lstStyle/>
          <a:p>
            <a:r>
              <a:rPr lang="en-US" sz="4400" b="1" u="sng" dirty="0" smtClean="0"/>
              <a:t>Key Questions</a:t>
            </a:r>
            <a:endParaRPr lang="en-US" sz="4400" u="sng" dirty="0"/>
          </a:p>
        </p:txBody>
      </p:sp>
      <p:sp>
        <p:nvSpPr>
          <p:cNvPr id="3" name="Content Placeholder 2"/>
          <p:cNvSpPr>
            <a:spLocks noGrp="1"/>
          </p:cNvSpPr>
          <p:nvPr>
            <p:ph idx="1"/>
          </p:nvPr>
        </p:nvSpPr>
        <p:spPr>
          <a:xfrm>
            <a:off x="251461" y="999490"/>
            <a:ext cx="8801100" cy="5172711"/>
          </a:xfrm>
        </p:spPr>
        <p:txBody>
          <a:bodyPr>
            <a:noAutofit/>
          </a:bodyPr>
          <a:lstStyle/>
          <a:p>
            <a:r>
              <a:rPr lang="en-US" sz="3400" dirty="0" smtClean="0"/>
              <a:t>Is your individual APH well above the expected county yield?</a:t>
            </a:r>
          </a:p>
          <a:p>
            <a:endParaRPr lang="en-US" sz="3400" dirty="0"/>
          </a:p>
          <a:p>
            <a:r>
              <a:rPr lang="en-US" sz="3400" dirty="0" smtClean="0"/>
              <a:t>Is your underlying coverage less than 70%?</a:t>
            </a:r>
          </a:p>
          <a:p>
            <a:endParaRPr lang="en-US" sz="3400" dirty="0"/>
          </a:p>
          <a:p>
            <a:r>
              <a:rPr lang="en-US" sz="3400" dirty="0" smtClean="0"/>
              <a:t>Remember that both STAX and SCO trigger off county experience, at 90% &amp; 86%, respectively.</a:t>
            </a:r>
            <a:endParaRPr lang="en-US" sz="2800" dirty="0" smtClean="0"/>
          </a:p>
        </p:txBody>
      </p:sp>
    </p:spTree>
    <p:extLst>
      <p:ext uri="{BB962C8B-B14F-4D97-AF65-F5344CB8AC3E}">
        <p14:creationId xmlns:p14="http://schemas.microsoft.com/office/powerpoint/2010/main" val="26663787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Wharton Co, TX STAX &amp; SCO*</a:t>
            </a:r>
            <a:br>
              <a:rPr lang="en-US" sz="4400" b="1" u="sng" dirty="0" smtClean="0"/>
            </a:br>
            <a:r>
              <a:rPr lang="en-US" sz="2800" b="1" dirty="0" smtClean="0"/>
              <a:t>Irrigated Practice</a:t>
            </a:r>
            <a:endParaRPr lang="en-US" sz="5400" b="1" dirty="0"/>
          </a:p>
        </p:txBody>
      </p:sp>
      <p:sp>
        <p:nvSpPr>
          <p:cNvPr id="3" name="TextBox 2"/>
          <p:cNvSpPr txBox="1"/>
          <p:nvPr/>
        </p:nvSpPr>
        <p:spPr>
          <a:xfrm>
            <a:off x="228600" y="6120825"/>
            <a:ext cx="7391400" cy="584775"/>
          </a:xfrm>
          <a:prstGeom prst="rect">
            <a:avLst/>
          </a:prstGeom>
          <a:noFill/>
        </p:spPr>
        <p:txBody>
          <a:bodyPr wrap="square" rtlCol="0">
            <a:spAutoFit/>
          </a:bodyPr>
          <a:lstStyle/>
          <a:p>
            <a:r>
              <a:rPr lang="en-US" sz="1600" dirty="0" smtClean="0">
                <a:solidFill>
                  <a:prstClr val="black"/>
                </a:solidFill>
              </a:rPr>
              <a:t>* Premium based price volatility factor of 0.15. Assume producer APH = county expected yield.</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15348" y="1295048"/>
            <a:ext cx="8686800" cy="4775895"/>
          </a:xfrm>
          <a:prstGeom prst="rect">
            <a:avLst/>
          </a:prstGeom>
        </p:spPr>
      </p:pic>
    </p:spTree>
    <p:extLst>
      <p:ext uri="{BB962C8B-B14F-4D97-AF65-F5344CB8AC3E}">
        <p14:creationId xmlns:p14="http://schemas.microsoft.com/office/powerpoint/2010/main" val="1346267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Basic STAX Concept</a:t>
            </a:r>
            <a:endParaRPr lang="en-US" b="1" dirty="0"/>
          </a:p>
        </p:txBody>
      </p:sp>
    </p:spTree>
    <p:extLst>
      <p:ext uri="{BB962C8B-B14F-4D97-AF65-F5344CB8AC3E}">
        <p14:creationId xmlns:p14="http://schemas.microsoft.com/office/powerpoint/2010/main" val="21534933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199"/>
            <a:ext cx="9144000" cy="1168968"/>
          </a:xfrm>
        </p:spPr>
        <p:txBody>
          <a:bodyPr>
            <a:noAutofit/>
          </a:bodyPr>
          <a:lstStyle/>
          <a:p>
            <a:r>
              <a:rPr lang="en-US" sz="4400" b="1" u="sng" dirty="0" smtClean="0"/>
              <a:t>Wharton Co, TX STAX &amp; SCO*</a:t>
            </a:r>
            <a:br>
              <a:rPr lang="en-US" sz="4400" b="1" u="sng" dirty="0" smtClean="0"/>
            </a:br>
            <a:r>
              <a:rPr lang="en-US" sz="2800" b="1" dirty="0" smtClean="0"/>
              <a:t>Non-Irrigated Practice</a:t>
            </a:r>
            <a:endParaRPr lang="en-US" sz="5400" b="1" dirty="0"/>
          </a:p>
        </p:txBody>
      </p:sp>
      <p:sp>
        <p:nvSpPr>
          <p:cNvPr id="6" name="TextBox 5"/>
          <p:cNvSpPr txBox="1"/>
          <p:nvPr/>
        </p:nvSpPr>
        <p:spPr>
          <a:xfrm>
            <a:off x="228600" y="6197025"/>
            <a:ext cx="7391400" cy="584775"/>
          </a:xfrm>
          <a:prstGeom prst="rect">
            <a:avLst/>
          </a:prstGeom>
          <a:noFill/>
        </p:spPr>
        <p:txBody>
          <a:bodyPr wrap="square" rtlCol="0">
            <a:spAutoFit/>
          </a:bodyPr>
          <a:lstStyle/>
          <a:p>
            <a:r>
              <a:rPr lang="en-US" sz="1600" dirty="0" smtClean="0">
                <a:solidFill>
                  <a:prstClr val="black"/>
                </a:solidFill>
              </a:rPr>
              <a:t>* Premium based price volatility factor of 0.15. Assume producer APH = county expected yield.</a:t>
            </a:r>
            <a:endParaRPr lang="en-US" sz="1600" dirty="0">
              <a:solidFill>
                <a:prstClr val="black"/>
              </a:solidFill>
            </a:endParaRPr>
          </a:p>
        </p:txBody>
      </p:sp>
      <p:pic>
        <p:nvPicPr>
          <p:cNvPr id="4" name="Picture 3"/>
          <p:cNvPicPr>
            <a:picLocks noChangeAspect="1"/>
          </p:cNvPicPr>
          <p:nvPr/>
        </p:nvPicPr>
        <p:blipFill>
          <a:blip r:embed="rId3"/>
          <a:stretch>
            <a:fillRect/>
          </a:stretch>
        </p:blipFill>
        <p:spPr>
          <a:xfrm>
            <a:off x="251791" y="1278297"/>
            <a:ext cx="8686800" cy="4726773"/>
          </a:xfrm>
          <a:prstGeom prst="rect">
            <a:avLst/>
          </a:prstGeom>
        </p:spPr>
      </p:pic>
    </p:spTree>
    <p:extLst>
      <p:ext uri="{BB962C8B-B14F-4D97-AF65-F5344CB8AC3E}">
        <p14:creationId xmlns:p14="http://schemas.microsoft.com/office/powerpoint/2010/main" val="314482097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780" dirty="0" smtClean="0"/>
              <a:t>Enhanced </a:t>
            </a:r>
            <a:r>
              <a:rPr lang="en-US" sz="3780" dirty="0"/>
              <a:t>coverage options by enterprise units</a:t>
            </a:r>
          </a:p>
          <a:p>
            <a:pPr lvl="2"/>
            <a:r>
              <a:rPr lang="en-US" sz="2940" dirty="0"/>
              <a:t>Makes permanent </a:t>
            </a:r>
            <a:r>
              <a:rPr lang="en-US" sz="2940" dirty="0" smtClean="0"/>
              <a:t>80% premium subsidy</a:t>
            </a:r>
            <a:endParaRPr lang="en-US" sz="2940" dirty="0"/>
          </a:p>
          <a:p>
            <a:pPr lvl="2"/>
            <a:r>
              <a:rPr lang="en-US" sz="2940" dirty="0"/>
              <a:t>Allows for enterprise unit coverage by irrigated and non-irrigated practices</a:t>
            </a:r>
          </a:p>
          <a:p>
            <a:endParaRPr lang="en-US" sz="3780" dirty="0" smtClean="0"/>
          </a:p>
          <a:p>
            <a:r>
              <a:rPr lang="en-US" sz="3780" dirty="0" smtClean="0"/>
              <a:t>Allows </a:t>
            </a:r>
            <a:r>
              <a:rPr lang="en-US" sz="3780" dirty="0"/>
              <a:t>for different coverage levels by irrigated/non-irrigated practice</a:t>
            </a:r>
          </a:p>
        </p:txBody>
      </p:sp>
    </p:spTree>
    <p:extLst>
      <p:ext uri="{BB962C8B-B14F-4D97-AF65-F5344CB8AC3E}">
        <p14:creationId xmlns:p14="http://schemas.microsoft.com/office/powerpoint/2010/main" val="28262458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Other Crop Insurance Changes</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dirty="0" smtClean="0"/>
              <a:t>Adjustment </a:t>
            </a:r>
            <a:r>
              <a:rPr lang="en-US" dirty="0"/>
              <a:t>in </a:t>
            </a:r>
            <a:r>
              <a:rPr lang="en-US" dirty="0" smtClean="0"/>
              <a:t>APH </a:t>
            </a:r>
            <a:r>
              <a:rPr lang="en-US" dirty="0"/>
              <a:t>insurable yields</a:t>
            </a:r>
          </a:p>
          <a:p>
            <a:pPr lvl="2"/>
            <a:r>
              <a:rPr lang="en-US" dirty="0" smtClean="0"/>
              <a:t>Producer </a:t>
            </a:r>
            <a:r>
              <a:rPr lang="en-US" dirty="0"/>
              <a:t>may </a:t>
            </a:r>
            <a:r>
              <a:rPr lang="en-US" dirty="0" smtClean="0"/>
              <a:t>opt to </a:t>
            </a:r>
            <a:r>
              <a:rPr lang="en-US" dirty="0"/>
              <a:t>exclude any year from </a:t>
            </a:r>
            <a:r>
              <a:rPr lang="en-US" dirty="0" smtClean="0"/>
              <a:t>APH </a:t>
            </a:r>
            <a:r>
              <a:rPr lang="en-US" dirty="0"/>
              <a:t>if </a:t>
            </a:r>
            <a:r>
              <a:rPr lang="en-US" dirty="0" smtClean="0"/>
              <a:t>yield </a:t>
            </a:r>
            <a:r>
              <a:rPr lang="en-US" dirty="0"/>
              <a:t>in </a:t>
            </a:r>
            <a:r>
              <a:rPr lang="en-US" dirty="0" smtClean="0"/>
              <a:t>county </a:t>
            </a:r>
            <a:r>
              <a:rPr lang="en-US" dirty="0"/>
              <a:t>in that year is less than 50% of </a:t>
            </a:r>
            <a:r>
              <a:rPr lang="en-US" dirty="0" smtClean="0"/>
              <a:t>ten-year </a:t>
            </a:r>
            <a:r>
              <a:rPr lang="en-US" dirty="0"/>
              <a:t>county </a:t>
            </a:r>
            <a:r>
              <a:rPr lang="en-US" dirty="0" smtClean="0"/>
              <a:t>average; Also applies </a:t>
            </a:r>
            <a:r>
              <a:rPr lang="en-US" dirty="0"/>
              <a:t>to contiguous counties and allows for the separation of irrigated and non-irrigated </a:t>
            </a:r>
            <a:r>
              <a:rPr lang="en-US" dirty="0" smtClean="0"/>
              <a:t>acres</a:t>
            </a:r>
          </a:p>
          <a:p>
            <a:pPr lvl="2"/>
            <a:r>
              <a:rPr lang="en-US" dirty="0" smtClean="0"/>
              <a:t>More details in December</a:t>
            </a:r>
            <a:endParaRPr lang="en-US" dirty="0"/>
          </a:p>
          <a:p>
            <a:pPr lvl="1"/>
            <a:r>
              <a:rPr lang="en-US" dirty="0" smtClean="0"/>
              <a:t>Peanut revenue coverage</a:t>
            </a:r>
          </a:p>
          <a:p>
            <a:endParaRPr lang="en-US" sz="3200" u="sng" dirty="0" smtClean="0"/>
          </a:p>
          <a:p>
            <a:r>
              <a:rPr lang="en-US" sz="3200" u="sng" dirty="0" smtClean="0"/>
              <a:t>Conservation compliance required for insurance premium subsidy</a:t>
            </a:r>
          </a:p>
          <a:p>
            <a:pPr lvl="1"/>
            <a:r>
              <a:rPr lang="en-US" sz="2780" dirty="0" smtClean="0"/>
              <a:t>Must file AD-1026 by June 1, 2015</a:t>
            </a:r>
          </a:p>
        </p:txBody>
      </p:sp>
    </p:spTree>
    <p:extLst>
      <p:ext uri="{BB962C8B-B14F-4D97-AF65-F5344CB8AC3E}">
        <p14:creationId xmlns:p14="http://schemas.microsoft.com/office/powerpoint/2010/main" val="283874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Other Farm Bill Issues</a:t>
            </a:r>
            <a:endParaRPr lang="en-US" b="1" dirty="0"/>
          </a:p>
        </p:txBody>
      </p:sp>
    </p:spTree>
    <p:extLst>
      <p:ext uri="{BB962C8B-B14F-4D97-AF65-F5344CB8AC3E}">
        <p14:creationId xmlns:p14="http://schemas.microsoft.com/office/powerpoint/2010/main" val="20757036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70" y="0"/>
            <a:ext cx="9117330" cy="788669"/>
          </a:xfrm>
        </p:spPr>
        <p:txBody>
          <a:bodyPr>
            <a:normAutofit/>
          </a:bodyPr>
          <a:lstStyle/>
          <a:p>
            <a:r>
              <a:rPr lang="en-US" sz="4400" b="1" u="sng" dirty="0" smtClean="0"/>
              <a:t>Key Decision Dates</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150" dirty="0" smtClean="0"/>
              <a:t>Sep 29, ‘14 – Feb 27, ‘15: Retain or re-allocate covered commodity bases and update payment yield by landowner</a:t>
            </a:r>
          </a:p>
          <a:p>
            <a:r>
              <a:rPr lang="en-US" sz="3150" dirty="0" smtClean="0"/>
              <a:t>Nov 17, ‘14 – Mar 31, ’15: PLC or ARC per farm per covered commodity base by all producers (POA)</a:t>
            </a:r>
          </a:p>
          <a:p>
            <a:r>
              <a:rPr lang="en-US" sz="3150" dirty="0" smtClean="0"/>
              <a:t>April ‘15 – Summer ’15: ‘14 and ‘15 crop annual sign-up</a:t>
            </a:r>
          </a:p>
          <a:p>
            <a:r>
              <a:rPr lang="en-US" sz="3150" dirty="0" smtClean="0"/>
              <a:t>Oct ‘15 – ‘14 PLC/ARC payments due</a:t>
            </a:r>
            <a:endParaRPr lang="en-US" sz="3150" dirty="0"/>
          </a:p>
        </p:txBody>
      </p:sp>
    </p:spTree>
    <p:extLst>
      <p:ext uri="{BB962C8B-B14F-4D97-AF65-F5344CB8AC3E}">
        <p14:creationId xmlns:p14="http://schemas.microsoft.com/office/powerpoint/2010/main" val="41901898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Payment Acres for PLC or ARC-CO</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85</a:t>
            </a:r>
            <a:r>
              <a:rPr lang="en-US" dirty="0"/>
              <a:t>% of </a:t>
            </a:r>
            <a:r>
              <a:rPr lang="en-US" dirty="0" smtClean="0"/>
              <a:t>sum </a:t>
            </a:r>
            <a:r>
              <a:rPr lang="en-US" dirty="0"/>
              <a:t>of base acres for each covered commodity and any generic base </a:t>
            </a:r>
            <a:r>
              <a:rPr lang="en-US" dirty="0" smtClean="0"/>
              <a:t>attributed to </a:t>
            </a:r>
            <a:r>
              <a:rPr lang="en-US" dirty="0"/>
              <a:t>the covered </a:t>
            </a:r>
            <a:r>
              <a:rPr lang="en-US" dirty="0" smtClean="0"/>
              <a:t>commodity</a:t>
            </a:r>
            <a:endParaRPr lang="en-US" sz="2940" dirty="0"/>
          </a:p>
          <a:p>
            <a:pPr lvl="0"/>
            <a:endParaRPr lang="en-US" dirty="0" smtClean="0"/>
          </a:p>
          <a:p>
            <a:pPr lvl="0"/>
            <a:r>
              <a:rPr lang="en-US" dirty="0" smtClean="0"/>
              <a:t>When </a:t>
            </a:r>
            <a:r>
              <a:rPr lang="en-US" dirty="0"/>
              <a:t>generic acres </a:t>
            </a:r>
            <a:r>
              <a:rPr lang="en-US" dirty="0" smtClean="0"/>
              <a:t>planted </a:t>
            </a:r>
            <a:r>
              <a:rPr lang="en-US" dirty="0"/>
              <a:t>to one or more covered commodities, </a:t>
            </a:r>
            <a:r>
              <a:rPr lang="en-US" dirty="0" smtClean="0"/>
              <a:t>special </a:t>
            </a:r>
            <a:r>
              <a:rPr lang="en-US" dirty="0"/>
              <a:t>rules for calculating total payment </a:t>
            </a:r>
            <a:r>
              <a:rPr lang="en-US" dirty="0" smtClean="0"/>
              <a:t>acres</a:t>
            </a:r>
            <a:endParaRPr lang="en-US" sz="2940" dirty="0"/>
          </a:p>
        </p:txBody>
      </p:sp>
    </p:spTree>
    <p:extLst>
      <p:ext uri="{BB962C8B-B14F-4D97-AF65-F5344CB8AC3E}">
        <p14:creationId xmlns:p14="http://schemas.microsoft.com/office/powerpoint/2010/main" val="329274276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sz="4400" b="1" u="sng" dirty="0" smtClean="0"/>
              <a:t>Understanding Generic Base</a:t>
            </a:r>
            <a:endParaRPr lang="en-US" sz="4400" b="1" u="sng" dirty="0"/>
          </a:p>
        </p:txBody>
      </p:sp>
      <p:sp>
        <p:nvSpPr>
          <p:cNvPr id="3" name="Content Placeholder 2"/>
          <p:cNvSpPr>
            <a:spLocks noGrp="1"/>
          </p:cNvSpPr>
          <p:nvPr>
            <p:ph idx="1"/>
          </p:nvPr>
        </p:nvSpPr>
        <p:spPr>
          <a:xfrm>
            <a:off x="454572" y="1066800"/>
            <a:ext cx="8229600" cy="5257800"/>
          </a:xfrm>
        </p:spPr>
        <p:txBody>
          <a:bodyPr>
            <a:normAutofit/>
          </a:bodyPr>
          <a:lstStyle/>
          <a:p>
            <a:r>
              <a:rPr lang="en-US" sz="3600" dirty="0" smtClean="0"/>
              <a:t>Did the farm have cotton base in 2013?</a:t>
            </a:r>
          </a:p>
          <a:p>
            <a:pPr lvl="1"/>
            <a:r>
              <a:rPr lang="en-US" sz="3200" dirty="0" smtClean="0"/>
              <a:t>If yes, then those base acres became generic base in 2014 through 2018.</a:t>
            </a:r>
          </a:p>
          <a:p>
            <a:r>
              <a:rPr lang="en-US" sz="3620" dirty="0" smtClean="0"/>
              <a:t>Are there (or will there be) covered commodities (grains, oilseeds, rice, peanuts) planted on the farm in ‘14-18?</a:t>
            </a:r>
          </a:p>
          <a:p>
            <a:pPr lvl="1"/>
            <a:r>
              <a:rPr lang="en-US" sz="3200" dirty="0" smtClean="0"/>
              <a:t>If yes, then all or a portion of generic base acres eligible to receive PLC/ARC payments in that year.</a:t>
            </a:r>
            <a:endParaRPr lang="en-US" sz="3200" dirty="0"/>
          </a:p>
        </p:txBody>
      </p:sp>
    </p:spTree>
    <p:extLst>
      <p:ext uri="{BB962C8B-B14F-4D97-AF65-F5344CB8AC3E}">
        <p14:creationId xmlns:p14="http://schemas.microsoft.com/office/powerpoint/2010/main" val="30033238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Attributing Generic Base</a:t>
            </a:r>
            <a:endParaRPr lang="en-US" sz="44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54987046"/>
              </p:ext>
            </p:extLst>
          </p:nvPr>
        </p:nvGraphicFramePr>
        <p:xfrm>
          <a:off x="457200" y="914400"/>
          <a:ext cx="8001001" cy="4863685"/>
        </p:xfrm>
        <a:graphic>
          <a:graphicData uri="http://schemas.openxmlformats.org/drawingml/2006/table">
            <a:tbl>
              <a:tblPr firstRow="1" bandRow="1">
                <a:tableStyleId>{5C22544A-7EE6-4342-B048-85BDC9FD1C3A}</a:tableStyleId>
              </a:tblPr>
              <a:tblGrid>
                <a:gridCol w="4419600"/>
                <a:gridCol w="1219200"/>
                <a:gridCol w="1219200"/>
                <a:gridCol w="1143001"/>
              </a:tblGrid>
              <a:tr h="575652">
                <a:tc>
                  <a:txBody>
                    <a:bodyPr/>
                    <a:lstStyle/>
                    <a:p>
                      <a:r>
                        <a:rPr lang="en-US" sz="2000" dirty="0" smtClean="0"/>
                        <a:t>2015 Base</a:t>
                      </a:r>
                      <a:endParaRPr lang="en-US" sz="2000" dirty="0"/>
                    </a:p>
                  </a:txBody>
                  <a:tcPr anchor="ctr"/>
                </a:tc>
                <a:tc>
                  <a:txBody>
                    <a:bodyPr/>
                    <a:lstStyle/>
                    <a:p>
                      <a:pPr algn="ctr"/>
                      <a:r>
                        <a:rPr lang="en-US" sz="2000" dirty="0" smtClean="0"/>
                        <a:t>Generic</a:t>
                      </a:r>
                      <a:endParaRPr lang="en-US" sz="2000" dirty="0"/>
                    </a:p>
                  </a:txBody>
                  <a:tcPr anchor="ctr"/>
                </a:tc>
                <a:tc>
                  <a:txBody>
                    <a:bodyPr/>
                    <a:lstStyle/>
                    <a:p>
                      <a:pPr algn="ctr"/>
                      <a:r>
                        <a:rPr lang="en-US" sz="2000" dirty="0" smtClean="0"/>
                        <a:t>Wheat</a:t>
                      </a:r>
                      <a:endParaRPr lang="en-US" sz="2000" dirty="0"/>
                    </a:p>
                  </a:txBody>
                  <a:tcPr anchor="ctr"/>
                </a:tc>
                <a:tc>
                  <a:txBody>
                    <a:bodyPr/>
                    <a:lstStyle/>
                    <a:p>
                      <a:pPr algn="ctr"/>
                      <a:r>
                        <a:rPr lang="en-US" sz="2000" dirty="0" smtClean="0"/>
                        <a:t>Total</a:t>
                      </a:r>
                      <a:endParaRPr lang="en-US" sz="2000" dirty="0"/>
                    </a:p>
                  </a:txBody>
                  <a:tcPr anchor="ctr"/>
                </a:tc>
              </a:tr>
              <a:tr h="491148">
                <a:tc>
                  <a:txBody>
                    <a:bodyPr/>
                    <a:lstStyle/>
                    <a:p>
                      <a:r>
                        <a:rPr lang="en-US" sz="2000" dirty="0" smtClean="0"/>
                        <a:t># of Base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595212">
                <a:tc>
                  <a:txBody>
                    <a:bodyPr/>
                    <a:lstStyle/>
                    <a:p>
                      <a:r>
                        <a:rPr lang="en-US" sz="2000" b="1" dirty="0" smtClean="0">
                          <a:solidFill>
                            <a:schemeClr val="bg1"/>
                          </a:solidFill>
                        </a:rPr>
                        <a:t>2015 Planted</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Cotton</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Wheat</a:t>
                      </a:r>
                      <a:endParaRPr lang="en-US" sz="2000" b="1" dirty="0">
                        <a:solidFill>
                          <a:schemeClr val="bg1"/>
                        </a:solidFill>
                      </a:endParaRPr>
                    </a:p>
                  </a:txBody>
                  <a:tcPr anchor="ctr">
                    <a:solidFill>
                      <a:schemeClr val="accent1"/>
                    </a:solidFill>
                  </a:tcPr>
                </a:tc>
                <a:tc>
                  <a:txBody>
                    <a:bodyPr/>
                    <a:lstStyle/>
                    <a:p>
                      <a:pPr algn="ctr"/>
                      <a:r>
                        <a:rPr lang="en-US" sz="2000" b="1" dirty="0" smtClean="0">
                          <a:solidFill>
                            <a:schemeClr val="bg1"/>
                          </a:solidFill>
                        </a:rPr>
                        <a:t>Total</a:t>
                      </a:r>
                      <a:endParaRPr lang="en-US" sz="2000" b="1" dirty="0">
                        <a:solidFill>
                          <a:schemeClr val="bg1"/>
                        </a:solidFill>
                      </a:endParaRPr>
                    </a:p>
                  </a:txBody>
                  <a:tcPr anchor="ctr">
                    <a:solidFill>
                      <a:schemeClr val="accent1"/>
                    </a:solidFill>
                  </a:tcPr>
                </a:tc>
              </a:tr>
              <a:tr h="485806">
                <a:tc>
                  <a:txBody>
                    <a:bodyPr/>
                    <a:lstStyle/>
                    <a:p>
                      <a:r>
                        <a:rPr lang="en-US" sz="2000" dirty="0" smtClean="0"/>
                        <a:t># of Planted Acres</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100</a:t>
                      </a:r>
                      <a:endParaRPr lang="en-US" sz="2000" dirty="0"/>
                    </a:p>
                  </a:txBody>
                  <a:tcPr anchor="ctr"/>
                </a:tc>
                <a:tc>
                  <a:txBody>
                    <a:bodyPr/>
                    <a:lstStyle/>
                    <a:p>
                      <a:pPr algn="ctr"/>
                      <a:r>
                        <a:rPr lang="en-US" sz="2000" dirty="0" smtClean="0"/>
                        <a:t>200</a:t>
                      </a:r>
                      <a:endParaRPr lang="en-US" sz="2000" dirty="0"/>
                    </a:p>
                  </a:txBody>
                  <a:tcPr anchor="ctr"/>
                </a:tc>
              </a:tr>
              <a:tr h="756407">
                <a:tc>
                  <a:txBody>
                    <a:bodyPr/>
                    <a:lstStyle/>
                    <a:p>
                      <a:r>
                        <a:rPr lang="en-US" sz="2000" baseline="0" dirty="0" smtClean="0"/>
                        <a:t>(Individual Covered Commodity Planted) as % of (Total Covered Commodity Planted)</a:t>
                      </a:r>
                      <a:endParaRPr lang="en-US" sz="2000" dirty="0"/>
                    </a:p>
                  </a:txBody>
                  <a:tcPr anchor="ctr"/>
                </a:tc>
                <a:tc>
                  <a:txBody>
                    <a:bodyPr/>
                    <a:lstStyle/>
                    <a:p>
                      <a:pPr algn="ctr"/>
                      <a:endParaRPr lang="en-US" sz="2000" dirty="0"/>
                    </a:p>
                  </a:txBody>
                  <a:tcPr anchor="ctr"/>
                </a:tc>
                <a:tc>
                  <a:txBody>
                    <a:bodyPr/>
                    <a:lstStyle/>
                    <a:p>
                      <a:pPr algn="ctr"/>
                      <a:r>
                        <a:rPr lang="en-US" sz="2000" dirty="0" smtClean="0"/>
                        <a:t>100/100</a:t>
                      </a:r>
                    </a:p>
                    <a:p>
                      <a:pPr algn="ctr"/>
                      <a:r>
                        <a:rPr lang="en-US" sz="2000" dirty="0" smtClean="0"/>
                        <a:t>= 100%</a:t>
                      </a:r>
                      <a:endParaRPr lang="en-US" sz="2000" dirty="0"/>
                    </a:p>
                  </a:txBody>
                  <a:tcPr anchor="ctr"/>
                </a:tc>
                <a:tc>
                  <a:txBody>
                    <a:bodyPr/>
                    <a:lstStyle/>
                    <a:p>
                      <a:pPr algn="ctr"/>
                      <a:endParaRPr lang="en-US" sz="2000" dirty="0"/>
                    </a:p>
                  </a:txBody>
                  <a:tcPr anchor="ctr"/>
                </a:tc>
              </a:tr>
              <a:tr h="600975">
                <a:tc>
                  <a:txBody>
                    <a:bodyPr/>
                    <a:lstStyle/>
                    <a:p>
                      <a:r>
                        <a:rPr lang="en-US" sz="2000" b="0" dirty="0" smtClean="0"/>
                        <a:t>Generic</a:t>
                      </a:r>
                      <a:r>
                        <a:rPr lang="en-US" sz="2000" b="0" baseline="0" dirty="0" smtClean="0"/>
                        <a:t> Base Attributed</a:t>
                      </a:r>
                      <a:endParaRPr lang="en-US" sz="2000" b="0" dirty="0"/>
                    </a:p>
                  </a:txBody>
                  <a:tcPr anchor="ctr"/>
                </a:tc>
                <a:tc>
                  <a:txBody>
                    <a:bodyPr/>
                    <a:lstStyle/>
                    <a:p>
                      <a:pPr algn="ctr"/>
                      <a:endParaRPr lang="en-US" sz="2000" b="0" dirty="0"/>
                    </a:p>
                  </a:txBody>
                  <a:tcPr anchor="ctr"/>
                </a:tc>
                <a:tc>
                  <a:txBody>
                    <a:bodyPr/>
                    <a:lstStyle/>
                    <a:p>
                      <a:pPr algn="ctr"/>
                      <a:r>
                        <a:rPr lang="en-US" sz="2000" b="0" dirty="0" smtClean="0"/>
                        <a:t>100</a:t>
                      </a:r>
                      <a:endParaRPr lang="en-US" sz="2000" b="0" dirty="0"/>
                    </a:p>
                  </a:txBody>
                  <a:tcPr anchor="ctr"/>
                </a:tc>
                <a:tc>
                  <a:txBody>
                    <a:bodyPr/>
                    <a:lstStyle/>
                    <a:p>
                      <a:pPr algn="ctr"/>
                      <a:endParaRPr lang="en-US" sz="2000" b="0" dirty="0"/>
                    </a:p>
                  </a:txBody>
                  <a:tcPr anchor="ctr"/>
                </a:tc>
              </a:tr>
              <a:tr h="533400">
                <a:tc>
                  <a:txBody>
                    <a:bodyPr/>
                    <a:lstStyle/>
                    <a:p>
                      <a:r>
                        <a:rPr lang="en-US" sz="2000" b="1" dirty="0" smtClean="0"/>
                        <a:t>2015 Effective Base</a:t>
                      </a:r>
                      <a:r>
                        <a:rPr lang="en-US" sz="2000" b="1" baseline="0" dirty="0" smtClean="0"/>
                        <a:t> for PLC/ARC</a:t>
                      </a:r>
                      <a:endParaRPr lang="en-US" sz="2000" b="1" dirty="0"/>
                    </a:p>
                  </a:txBody>
                  <a:tcPr anchor="ctr"/>
                </a:tc>
                <a:tc>
                  <a:txBody>
                    <a:bodyPr/>
                    <a:lstStyle/>
                    <a:p>
                      <a:pPr algn="ctr"/>
                      <a:endParaRPr lang="en-US" sz="2000" b="1" dirty="0"/>
                    </a:p>
                  </a:txBody>
                  <a:tcPr anchor="ctr"/>
                </a:tc>
                <a:tc>
                  <a:txBody>
                    <a:bodyPr/>
                    <a:lstStyle/>
                    <a:p>
                      <a:pPr algn="ctr"/>
                      <a:r>
                        <a:rPr lang="en-US" sz="2000" b="1" dirty="0" smtClean="0"/>
                        <a:t>200</a:t>
                      </a:r>
                      <a:endParaRPr lang="en-US" sz="2000" b="1" dirty="0"/>
                    </a:p>
                  </a:txBody>
                  <a:tcPr anchor="ctr"/>
                </a:tc>
                <a:tc>
                  <a:txBody>
                    <a:bodyPr/>
                    <a:lstStyle/>
                    <a:p>
                      <a:pPr algn="ctr"/>
                      <a:r>
                        <a:rPr lang="en-US" sz="2000" b="1" dirty="0" smtClean="0"/>
                        <a:t>200</a:t>
                      </a:r>
                      <a:endParaRPr lang="en-US" sz="2000" b="1" dirty="0"/>
                    </a:p>
                  </a:txBody>
                  <a:tcPr anchor="ctr"/>
                </a:tc>
              </a:tr>
              <a:tr h="575652">
                <a:tc>
                  <a:txBody>
                    <a:bodyPr/>
                    <a:lstStyle/>
                    <a:p>
                      <a:r>
                        <a:rPr lang="en-US" sz="2000" b="1" dirty="0" smtClean="0"/>
                        <a:t>2015</a:t>
                      </a:r>
                      <a:r>
                        <a:rPr lang="en-US" sz="2000" b="1" baseline="0" dirty="0" smtClean="0"/>
                        <a:t> Payment Acres for PLC/ARC</a:t>
                      </a:r>
                      <a:endParaRPr lang="en-US" sz="2000" b="1" dirty="0"/>
                    </a:p>
                  </a:txBody>
                  <a:tcPr anchor="ctr"/>
                </a:tc>
                <a:tc>
                  <a:txBody>
                    <a:bodyPr/>
                    <a:lstStyle/>
                    <a:p>
                      <a:pPr algn="ctr"/>
                      <a:r>
                        <a:rPr lang="en-US" sz="2000" b="1" dirty="0" smtClean="0"/>
                        <a:t>0</a:t>
                      </a:r>
                      <a:endParaRPr lang="en-US" sz="2000" b="1" dirty="0"/>
                    </a:p>
                  </a:txBody>
                  <a:tcPr anchor="ctr"/>
                </a:tc>
                <a:tc>
                  <a:txBody>
                    <a:bodyPr/>
                    <a:lstStyle/>
                    <a:p>
                      <a:pPr algn="ctr"/>
                      <a:r>
                        <a:rPr lang="en-US" sz="2000" b="1" dirty="0" smtClean="0"/>
                        <a:t>85%*200</a:t>
                      </a:r>
                    </a:p>
                  </a:txBody>
                  <a:tcPr anchor="ctr"/>
                </a:tc>
                <a:tc>
                  <a:txBody>
                    <a:bodyPr/>
                    <a:lstStyle/>
                    <a:p>
                      <a:pPr algn="ctr"/>
                      <a:r>
                        <a:rPr lang="en-US" sz="2000" b="1" dirty="0" smtClean="0"/>
                        <a:t>170</a:t>
                      </a:r>
                      <a:endParaRPr lang="en-US" sz="2000" b="1" dirty="0"/>
                    </a:p>
                  </a:txBody>
                  <a:tcPr anchor="ctr"/>
                </a:tc>
              </a:tr>
            </a:tbl>
          </a:graphicData>
        </a:graphic>
      </p:graphicFrame>
    </p:spTree>
    <p:extLst>
      <p:ext uri="{BB962C8B-B14F-4D97-AF65-F5344CB8AC3E}">
        <p14:creationId xmlns:p14="http://schemas.microsoft.com/office/powerpoint/2010/main" val="63602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38100"/>
            <a:ext cx="8641080" cy="800100"/>
          </a:xfrm>
        </p:spPr>
        <p:txBody>
          <a:bodyPr>
            <a:normAutofit/>
          </a:bodyPr>
          <a:lstStyle/>
          <a:p>
            <a:r>
              <a:rPr lang="en-US" sz="4400" b="1" u="sng" dirty="0" smtClean="0"/>
              <a:t>Upland Cotton Marketing Loan</a:t>
            </a:r>
            <a:endParaRPr lang="en-US" sz="4400"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Loan </a:t>
            </a:r>
            <a:r>
              <a:rPr lang="en-US" sz="3200" dirty="0"/>
              <a:t>rate </a:t>
            </a:r>
            <a:r>
              <a:rPr lang="en-US" sz="3200" dirty="0" smtClean="0"/>
              <a:t>set </a:t>
            </a:r>
            <a:r>
              <a:rPr lang="en-US" sz="3200" dirty="0"/>
              <a:t>by formula using </a:t>
            </a:r>
            <a:r>
              <a:rPr lang="en-US" sz="3200" dirty="0" smtClean="0"/>
              <a:t>average </a:t>
            </a:r>
            <a:r>
              <a:rPr lang="en-US" sz="3200" dirty="0"/>
              <a:t>of </a:t>
            </a:r>
            <a:r>
              <a:rPr lang="en-US" sz="3200" dirty="0" smtClean="0"/>
              <a:t>AWP </a:t>
            </a:r>
            <a:r>
              <a:rPr lang="en-US" sz="3200" dirty="0"/>
              <a:t>for </a:t>
            </a:r>
            <a:r>
              <a:rPr lang="en-US" sz="3200" dirty="0" smtClean="0"/>
              <a:t>2 </a:t>
            </a:r>
            <a:r>
              <a:rPr lang="en-US" sz="3200" dirty="0"/>
              <a:t>most recently completed marketing years, </a:t>
            </a:r>
            <a:r>
              <a:rPr lang="en-US" sz="3200" dirty="0" smtClean="0"/>
              <a:t>as </a:t>
            </a:r>
            <a:r>
              <a:rPr lang="en-US" sz="3200" dirty="0"/>
              <a:t>of </a:t>
            </a:r>
            <a:r>
              <a:rPr lang="en-US" sz="3200" dirty="0" smtClean="0"/>
              <a:t>Oct </a:t>
            </a:r>
            <a:r>
              <a:rPr lang="en-US" sz="3200" dirty="0"/>
              <a:t>1 in </a:t>
            </a:r>
            <a:r>
              <a:rPr lang="en-US" sz="3200" dirty="0" smtClean="0"/>
              <a:t>year </a:t>
            </a:r>
            <a:r>
              <a:rPr lang="en-US" sz="3200" dirty="0"/>
              <a:t>prior to </a:t>
            </a:r>
            <a:r>
              <a:rPr lang="en-US" sz="3200" dirty="0" smtClean="0"/>
              <a:t>planting</a:t>
            </a:r>
          </a:p>
          <a:p>
            <a:pPr lvl="1"/>
            <a:r>
              <a:rPr lang="en-US" sz="3200" dirty="0" smtClean="0"/>
              <a:t>Loan rate does not change during marketing year</a:t>
            </a:r>
            <a:endParaRPr lang="en-US" sz="3200" dirty="0"/>
          </a:p>
          <a:p>
            <a:pPr lvl="0"/>
            <a:r>
              <a:rPr lang="en-US" sz="3200" dirty="0"/>
              <a:t>Loan rate for base quality </a:t>
            </a:r>
            <a:r>
              <a:rPr lang="en-US" sz="3200" dirty="0" smtClean="0"/>
              <a:t>not less </a:t>
            </a:r>
            <a:r>
              <a:rPr lang="en-US" sz="3200" dirty="0"/>
              <a:t>than 45 </a:t>
            </a:r>
            <a:r>
              <a:rPr lang="en-US" sz="3200" dirty="0" smtClean="0"/>
              <a:t>cents </a:t>
            </a:r>
            <a:r>
              <a:rPr lang="en-US" sz="3200" dirty="0"/>
              <a:t>or greater than 52 </a:t>
            </a:r>
            <a:r>
              <a:rPr lang="en-US" sz="3200" dirty="0" smtClean="0"/>
              <a:t>cents</a:t>
            </a:r>
          </a:p>
          <a:p>
            <a:pPr lvl="0"/>
            <a:r>
              <a:rPr lang="en-US" sz="3200" dirty="0" smtClean="0"/>
              <a:t>For 2015, base loan rate set at 52 cents</a:t>
            </a:r>
          </a:p>
          <a:p>
            <a:pPr lvl="0"/>
            <a:r>
              <a:rPr lang="en-US" sz="3200" dirty="0" smtClean="0"/>
              <a:t>MLGs &amp; LDPs now subject to payment limit</a:t>
            </a:r>
            <a:endParaRPr lang="en-US" sz="3200" dirty="0"/>
          </a:p>
        </p:txBody>
      </p:sp>
    </p:spTree>
    <p:extLst>
      <p:ext uri="{BB962C8B-B14F-4D97-AF65-F5344CB8AC3E}">
        <p14:creationId xmlns:p14="http://schemas.microsoft.com/office/powerpoint/2010/main" val="12691024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4400" b="1" u="sng" dirty="0" smtClean="0"/>
              <a:t>Payment Limits</a:t>
            </a:r>
            <a:endParaRPr lang="en-US" sz="4400" b="1" u="sng" dirty="0"/>
          </a:p>
        </p:txBody>
      </p:sp>
      <p:sp>
        <p:nvSpPr>
          <p:cNvPr id="3" name="Content Placeholder 2"/>
          <p:cNvSpPr>
            <a:spLocks noGrp="1"/>
          </p:cNvSpPr>
          <p:nvPr>
            <p:ph idx="1"/>
          </p:nvPr>
        </p:nvSpPr>
        <p:spPr>
          <a:xfrm>
            <a:off x="457200" y="1066800"/>
            <a:ext cx="8534400" cy="4572000"/>
          </a:xfrm>
        </p:spPr>
        <p:txBody>
          <a:bodyPr>
            <a:noAutofit/>
          </a:bodyPr>
          <a:lstStyle/>
          <a:p>
            <a:r>
              <a:rPr lang="en-US" sz="3200" dirty="0" smtClean="0"/>
              <a:t>$125K limit/entity for PLC, ARC, MLG, LDP</a:t>
            </a:r>
          </a:p>
          <a:p>
            <a:pPr lvl="1"/>
            <a:r>
              <a:rPr lang="en-US" sz="2800" dirty="0" smtClean="0"/>
              <a:t>Separate limit for peanuts</a:t>
            </a:r>
          </a:p>
          <a:p>
            <a:pPr lvl="1"/>
            <a:r>
              <a:rPr lang="en-US" sz="2800" dirty="0" smtClean="0"/>
              <a:t>Does not apply to eligibility for crop insurance premium subsidies</a:t>
            </a:r>
          </a:p>
          <a:p>
            <a:r>
              <a:rPr lang="en-US" sz="3200" dirty="0" smtClean="0"/>
              <a:t>USDA developing interim and longer-term process for applying MLG/LDP to payment limit</a:t>
            </a:r>
          </a:p>
          <a:p>
            <a:r>
              <a:rPr lang="en-US" sz="3200" dirty="0" smtClean="0"/>
              <a:t>Coops or producer responsible for overpayment </a:t>
            </a:r>
          </a:p>
          <a:p>
            <a:r>
              <a:rPr lang="en-US" sz="3200" dirty="0" smtClean="0"/>
              <a:t>NCC Briefing Paper included in handout</a:t>
            </a:r>
            <a:endParaRPr lang="en-US" sz="3200" dirty="0"/>
          </a:p>
        </p:txBody>
      </p:sp>
    </p:spTree>
    <p:extLst>
      <p:ext uri="{BB962C8B-B14F-4D97-AF65-F5344CB8AC3E}">
        <p14:creationId xmlns:p14="http://schemas.microsoft.com/office/powerpoint/2010/main" val="30038699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14300"/>
            <a:ext cx="8641080" cy="800100"/>
          </a:xfrm>
        </p:spPr>
        <p:txBody>
          <a:bodyPr>
            <a:normAutofit/>
          </a:bodyPr>
          <a:lstStyle/>
          <a:p>
            <a:r>
              <a:rPr lang="en-US" sz="4400" b="1" u="sng" dirty="0" smtClean="0"/>
              <a:t>Stacked Revenue Protection Plan</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sz="3200" dirty="0" smtClean="0"/>
              <a:t>STAX – new revenue </a:t>
            </a:r>
            <a:r>
              <a:rPr lang="en-US" sz="3200" dirty="0"/>
              <a:t>insurance product available </a:t>
            </a:r>
            <a:r>
              <a:rPr lang="en-US" sz="3200" dirty="0" smtClean="0"/>
              <a:t>in 2015 for </a:t>
            </a:r>
            <a:r>
              <a:rPr lang="en-US" sz="3200" dirty="0"/>
              <a:t>purchase on all acres planted to upland </a:t>
            </a:r>
            <a:r>
              <a:rPr lang="en-US" sz="3200" dirty="0" smtClean="0"/>
              <a:t>cotton; administered </a:t>
            </a:r>
            <a:r>
              <a:rPr lang="en-US" sz="3200" dirty="0"/>
              <a:t>by USDA’s </a:t>
            </a:r>
            <a:r>
              <a:rPr lang="en-US" sz="3200" dirty="0" smtClean="0"/>
              <a:t>RMA</a:t>
            </a:r>
            <a:endParaRPr lang="en-US" sz="3200" dirty="0"/>
          </a:p>
          <a:p>
            <a:pPr lvl="0"/>
            <a:r>
              <a:rPr lang="en-US" sz="3200" dirty="0" smtClean="0"/>
              <a:t>Indemnities triggered </a:t>
            </a:r>
            <a:r>
              <a:rPr lang="en-US" sz="3200" dirty="0"/>
              <a:t>by revenue experience at </a:t>
            </a:r>
            <a:r>
              <a:rPr lang="en-US" sz="3200" dirty="0" smtClean="0"/>
              <a:t>county </a:t>
            </a:r>
            <a:r>
              <a:rPr lang="en-US" sz="3200" dirty="0"/>
              <a:t>level (or combined counties if necessary for actuarially sound product); STAX indemnities </a:t>
            </a:r>
            <a:r>
              <a:rPr lang="en-US" sz="3200" b="1" dirty="0" smtClean="0"/>
              <a:t>NOT</a:t>
            </a:r>
            <a:r>
              <a:rPr lang="en-US" sz="3200" dirty="0" smtClean="0"/>
              <a:t> </a:t>
            </a:r>
            <a:r>
              <a:rPr lang="en-US" sz="3200" dirty="0"/>
              <a:t>based on individual </a:t>
            </a:r>
            <a:r>
              <a:rPr lang="en-US" sz="3200" dirty="0" smtClean="0"/>
              <a:t>experience</a:t>
            </a:r>
          </a:p>
          <a:p>
            <a:pPr lvl="0"/>
            <a:r>
              <a:rPr lang="en-US" sz="3200" dirty="0" smtClean="0"/>
              <a:t>Offered by irrigated/non-irrigated practice to greatest extent possible</a:t>
            </a:r>
            <a:endParaRPr lang="en-US" sz="3200" dirty="0"/>
          </a:p>
        </p:txBody>
      </p:sp>
    </p:spTree>
    <p:extLst>
      <p:ext uri="{BB962C8B-B14F-4D97-AF65-F5344CB8AC3E}">
        <p14:creationId xmlns:p14="http://schemas.microsoft.com/office/powerpoint/2010/main" val="2449566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 y="38100"/>
            <a:ext cx="9041130" cy="800100"/>
          </a:xfrm>
        </p:spPr>
        <p:txBody>
          <a:bodyPr>
            <a:normAutofit/>
          </a:bodyPr>
          <a:lstStyle/>
          <a:p>
            <a:r>
              <a:rPr lang="en-US" sz="4400" b="1" u="sng" dirty="0" smtClean="0"/>
              <a:t>AGI Means Test	</a:t>
            </a:r>
            <a:endParaRPr lang="en-US" sz="4400" b="1" u="sng" dirty="0"/>
          </a:p>
        </p:txBody>
      </p:sp>
      <p:sp>
        <p:nvSpPr>
          <p:cNvPr id="3" name="Content Placeholder 2"/>
          <p:cNvSpPr>
            <a:spLocks noGrp="1"/>
          </p:cNvSpPr>
          <p:nvPr>
            <p:ph idx="1"/>
          </p:nvPr>
        </p:nvSpPr>
        <p:spPr>
          <a:xfrm>
            <a:off x="251460" y="868680"/>
            <a:ext cx="8801100" cy="5680710"/>
          </a:xfrm>
        </p:spPr>
        <p:txBody>
          <a:bodyPr>
            <a:noAutofit/>
          </a:bodyPr>
          <a:lstStyle/>
          <a:p>
            <a:r>
              <a:rPr lang="en-US" sz="3200" dirty="0" smtClean="0"/>
              <a:t>If 3-yr </a:t>
            </a:r>
            <a:r>
              <a:rPr lang="en-US" sz="3200" dirty="0" err="1" smtClean="0"/>
              <a:t>avg</a:t>
            </a:r>
            <a:r>
              <a:rPr lang="en-US" sz="3200" dirty="0" smtClean="0"/>
              <a:t> AGI &gt; $900K, then ineligible for PLC, ARC, MLG and LDP</a:t>
            </a:r>
          </a:p>
          <a:p>
            <a:r>
              <a:rPr lang="en-US" sz="3200" dirty="0" smtClean="0"/>
              <a:t>New procedure for AGI certification/verification</a:t>
            </a:r>
          </a:p>
          <a:p>
            <a:pPr lvl="1"/>
            <a:r>
              <a:rPr lang="en-US" sz="2800" dirty="0" smtClean="0"/>
              <a:t>Producer must file CCC-941</a:t>
            </a:r>
          </a:p>
          <a:p>
            <a:pPr lvl="1"/>
            <a:r>
              <a:rPr lang="en-US" sz="2800" dirty="0" smtClean="0"/>
              <a:t>IRS will verify eligibility</a:t>
            </a:r>
          </a:p>
          <a:p>
            <a:pPr lvl="1"/>
            <a:r>
              <a:rPr lang="en-US" sz="2800" dirty="0" smtClean="0"/>
              <a:t>Coops and LSAs can redeem loans at AWP w/o verifying certification/verification</a:t>
            </a:r>
          </a:p>
          <a:p>
            <a:pPr lvl="1"/>
            <a:r>
              <a:rPr lang="en-US" sz="2800" dirty="0" smtClean="0"/>
              <a:t>Producer can redeem loans at AWP/receive LDP if certification on file prior to verification by IRS</a:t>
            </a:r>
          </a:p>
          <a:p>
            <a:pPr lvl="2"/>
            <a:r>
              <a:rPr lang="en-US" sz="2400" dirty="0" smtClean="0"/>
              <a:t>If determined ineligible, repayment required</a:t>
            </a:r>
          </a:p>
          <a:p>
            <a:pPr lvl="2"/>
            <a:endParaRPr lang="en-US" sz="2400" dirty="0"/>
          </a:p>
        </p:txBody>
      </p:sp>
    </p:spTree>
    <p:extLst>
      <p:ext uri="{BB962C8B-B14F-4D97-AF65-F5344CB8AC3E}">
        <p14:creationId xmlns:p14="http://schemas.microsoft.com/office/powerpoint/2010/main" val="413346883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sz="4400" b="1" u="sng" dirty="0" smtClean="0"/>
              <a:t>Resources</a:t>
            </a:r>
            <a:endParaRPr lang="en-US" sz="4400" b="1" u="sng" dirty="0"/>
          </a:p>
        </p:txBody>
      </p:sp>
      <p:sp>
        <p:nvSpPr>
          <p:cNvPr id="3" name="Content Placeholder 2"/>
          <p:cNvSpPr>
            <a:spLocks noGrp="1"/>
          </p:cNvSpPr>
          <p:nvPr>
            <p:ph idx="1"/>
          </p:nvPr>
        </p:nvSpPr>
        <p:spPr>
          <a:xfrm>
            <a:off x="457200" y="1143000"/>
            <a:ext cx="8229600" cy="5029200"/>
          </a:xfrm>
        </p:spPr>
        <p:txBody>
          <a:bodyPr>
            <a:normAutofit fontScale="92500"/>
          </a:bodyPr>
          <a:lstStyle/>
          <a:p>
            <a:r>
              <a:rPr lang="en-US" sz="3200" dirty="0" smtClean="0"/>
              <a:t>Texas A&amp;M Ag and Food Policy </a:t>
            </a:r>
            <a:r>
              <a:rPr lang="en-US" sz="3200" dirty="0"/>
              <a:t>Center decision </a:t>
            </a:r>
            <a:r>
              <a:rPr lang="en-US" sz="3200" dirty="0" smtClean="0"/>
              <a:t>tool </a:t>
            </a:r>
            <a:r>
              <a:rPr lang="en-US" sz="3200" dirty="0">
                <a:hlinkClick r:id="rId2"/>
              </a:rPr>
              <a:t>https://decisionaid.afpc.tamu.edu</a:t>
            </a:r>
            <a:r>
              <a:rPr lang="en-US" sz="3200" dirty="0" smtClean="0">
                <a:hlinkClick r:id="rId2"/>
              </a:rPr>
              <a:t>/</a:t>
            </a:r>
            <a:endParaRPr lang="en-US" sz="3200" dirty="0" smtClean="0"/>
          </a:p>
          <a:p>
            <a:r>
              <a:rPr lang="en-US" sz="3200" dirty="0" smtClean="0"/>
              <a:t>University of Illinois farm </a:t>
            </a:r>
            <a:r>
              <a:rPr lang="en-US" sz="3200" dirty="0"/>
              <a:t>bill toolbox </a:t>
            </a:r>
            <a:r>
              <a:rPr lang="en-US" sz="3200" dirty="0">
                <a:hlinkClick r:id="rId3"/>
              </a:rPr>
              <a:t>http://farmbilltoolbox.farmdoc.illinois.edu</a:t>
            </a:r>
            <a:r>
              <a:rPr lang="en-US" sz="3200" dirty="0" smtClean="0">
                <a:hlinkClick r:id="rId3"/>
              </a:rPr>
              <a:t>/</a:t>
            </a:r>
            <a:endParaRPr lang="en-US" sz="3200" dirty="0" smtClean="0"/>
          </a:p>
          <a:p>
            <a:r>
              <a:rPr lang="en-US" sz="3200" dirty="0" smtClean="0"/>
              <a:t>USDA-RMA </a:t>
            </a:r>
            <a:r>
              <a:rPr lang="en-US" sz="3200" dirty="0"/>
              <a:t>Farm Bill page </a:t>
            </a:r>
            <a:r>
              <a:rPr lang="en-US" sz="3200" dirty="0">
                <a:hlinkClick r:id="rId4"/>
              </a:rPr>
              <a:t>http://</a:t>
            </a:r>
            <a:r>
              <a:rPr lang="en-US" sz="3200" dirty="0" smtClean="0">
                <a:hlinkClick r:id="rId4"/>
              </a:rPr>
              <a:t>www.rma.usda.gov/news/currentissues/farmbill/index.html</a:t>
            </a:r>
            <a:endParaRPr lang="en-US" sz="3200" dirty="0" smtClean="0"/>
          </a:p>
          <a:p>
            <a:r>
              <a:rPr lang="en-US" sz="3200" dirty="0"/>
              <a:t>USDA-FSA website </a:t>
            </a:r>
            <a:r>
              <a:rPr lang="en-US" sz="3200" dirty="0">
                <a:hlinkClick r:id="rId5"/>
              </a:rPr>
              <a:t>http://www.fsa.usda.gov/FSA</a:t>
            </a:r>
            <a:r>
              <a:rPr lang="en-US" sz="3200" dirty="0" smtClean="0">
                <a:hlinkClick r:id="rId5"/>
              </a:rPr>
              <a:t>/</a:t>
            </a:r>
            <a:endParaRPr lang="en-US" sz="3200" dirty="0" smtClean="0"/>
          </a:p>
          <a:p>
            <a:r>
              <a:rPr lang="en-US" sz="3200" dirty="0" smtClean="0"/>
              <a:t>Check your state university extension website</a:t>
            </a:r>
            <a:endParaRPr lang="en-US" sz="3200" dirty="0"/>
          </a:p>
          <a:p>
            <a:endParaRPr lang="en-US" dirty="0"/>
          </a:p>
        </p:txBody>
      </p:sp>
    </p:spTree>
    <p:extLst>
      <p:ext uri="{BB962C8B-B14F-4D97-AF65-F5344CB8AC3E}">
        <p14:creationId xmlns:p14="http://schemas.microsoft.com/office/powerpoint/2010/main" val="300345538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1905000"/>
            <a:ext cx="8641080" cy="800100"/>
          </a:xfrm>
        </p:spPr>
        <p:txBody>
          <a:bodyPr>
            <a:normAutofit fontScale="90000"/>
          </a:bodyPr>
          <a:lstStyle/>
          <a:p>
            <a:r>
              <a:rPr lang="en-US" b="1" u="sng" dirty="0" smtClean="0"/>
              <a:t>Final Questions?</a:t>
            </a:r>
            <a:br>
              <a:rPr lang="en-US" b="1" u="sng" dirty="0" smtClean="0"/>
            </a:br>
            <a:r>
              <a:rPr lang="en-US" b="1" u="sng" dirty="0" smtClean="0"/>
              <a:t/>
            </a:r>
            <a:br>
              <a:rPr lang="en-US" b="1" u="sng" dirty="0" smtClean="0"/>
            </a:br>
            <a:r>
              <a:rPr lang="en-US" sz="3100" dirty="0" smtClean="0"/>
              <a:t>Presentation and Summary</a:t>
            </a:r>
            <a:br>
              <a:rPr lang="en-US" sz="3100" dirty="0" smtClean="0"/>
            </a:br>
            <a:r>
              <a:rPr lang="en-US" sz="3100" dirty="0" smtClean="0"/>
              <a:t>available for NCC members</a:t>
            </a:r>
            <a:br>
              <a:rPr lang="en-US" sz="3100" dirty="0" smtClean="0"/>
            </a:br>
            <a:r>
              <a:rPr lang="en-US" sz="3100" dirty="0" smtClean="0"/>
              <a:t>at </a:t>
            </a:r>
            <a:r>
              <a:rPr lang="en-US" sz="3100" dirty="0" smtClean="0">
                <a:hlinkClick r:id="rId2"/>
              </a:rPr>
              <a:t>www.cotton.org</a:t>
            </a:r>
            <a:r>
              <a:rPr lang="en-US" sz="3100" dirty="0" smtClean="0"/>
              <a:t/>
            </a:r>
            <a:br>
              <a:rPr lang="en-US" sz="3100" dirty="0" smtClean="0"/>
            </a:br>
            <a:endParaRPr lang="en-US" sz="3100" dirty="0"/>
          </a:p>
        </p:txBody>
      </p:sp>
      <p:sp>
        <p:nvSpPr>
          <p:cNvPr id="3" name="Rectangle 3"/>
          <p:cNvSpPr>
            <a:spLocks noChangeArrowheads="1"/>
          </p:cNvSpPr>
          <p:nvPr/>
        </p:nvSpPr>
        <p:spPr bwMode="auto">
          <a:xfrm>
            <a:off x="5856548" y="4885055"/>
            <a:ext cx="1992052" cy="525145"/>
          </a:xfrm>
          <a:prstGeom prst="rect">
            <a:avLst/>
          </a:prstGeom>
          <a:noFill/>
          <a:ln>
            <a:noFill/>
          </a:ln>
          <a:effectLst/>
          <a:extLst/>
        </p:spPr>
        <p:txBody>
          <a:bodyPr wrap="none" lIns="95012" tIns="46673" rIns="95012" bIns="46673">
            <a:spAutoFit/>
          </a:bodyPr>
          <a:lstStyle/>
          <a:p>
            <a:r>
              <a:rPr lang="en-US" sz="2800" b="1" dirty="0">
                <a:latin typeface="Arial" pitchFamily="34" charset="0"/>
                <a:cs typeface="Arial" pitchFamily="34" charset="0"/>
              </a:rPr>
              <a:t>Merchants</a:t>
            </a:r>
          </a:p>
        </p:txBody>
      </p:sp>
      <p:sp>
        <p:nvSpPr>
          <p:cNvPr id="4" name="Rectangle 4"/>
          <p:cNvSpPr>
            <a:spLocks noChangeArrowheads="1"/>
          </p:cNvSpPr>
          <p:nvPr/>
        </p:nvSpPr>
        <p:spPr bwMode="auto">
          <a:xfrm>
            <a:off x="1650776" y="4885055"/>
            <a:ext cx="1549624" cy="525145"/>
          </a:xfrm>
          <a:prstGeom prst="rect">
            <a:avLst/>
          </a:prstGeom>
          <a:noFill/>
          <a:ln>
            <a:noFill/>
          </a:ln>
          <a:effectLst/>
          <a:extLst/>
        </p:spPr>
        <p:txBody>
          <a:bodyPr wrap="none" lIns="95012" tIns="46673" rIns="95012" bIns="46673">
            <a:spAutoFit/>
          </a:bodyPr>
          <a:lstStyle/>
          <a:p>
            <a:r>
              <a:rPr lang="en-US" sz="2800" b="1" dirty="0" smtClean="0">
                <a:latin typeface="Arial" pitchFamily="34" charset="0"/>
                <a:cs typeface="Arial" pitchFamily="34" charset="0"/>
              </a:rPr>
              <a:t>Ginners</a:t>
            </a:r>
            <a:endParaRPr lang="en-US" sz="2800" b="1" dirty="0">
              <a:latin typeface="Arial" pitchFamily="34" charset="0"/>
              <a:cs typeface="Arial" pitchFamily="34" charset="0"/>
            </a:endParaRPr>
          </a:p>
        </p:txBody>
      </p:sp>
      <p:sp>
        <p:nvSpPr>
          <p:cNvPr id="5" name="Rectangle 5"/>
          <p:cNvSpPr>
            <a:spLocks noChangeArrowheads="1"/>
          </p:cNvSpPr>
          <p:nvPr/>
        </p:nvSpPr>
        <p:spPr bwMode="auto">
          <a:xfrm>
            <a:off x="3453381" y="4885055"/>
            <a:ext cx="2363443" cy="525145"/>
          </a:xfrm>
          <a:prstGeom prst="rect">
            <a:avLst/>
          </a:prstGeom>
          <a:noFill/>
          <a:ln>
            <a:noFill/>
          </a:ln>
          <a:effectLst/>
          <a:extLst/>
        </p:spPr>
        <p:txBody>
          <a:bodyPr wrap="square" lIns="95012" tIns="46673" rIns="95012" bIns="46673">
            <a:spAutoFit/>
          </a:bodyPr>
          <a:lstStyle/>
          <a:p>
            <a:r>
              <a:rPr lang="en-US" sz="2800" b="1" dirty="0" smtClean="0">
                <a:latin typeface="Arial" pitchFamily="34" charset="0"/>
                <a:cs typeface="Arial" pitchFamily="34" charset="0"/>
              </a:rPr>
              <a:t>Cottonseed</a:t>
            </a:r>
            <a:endParaRPr lang="en-US" sz="2800" b="1" dirty="0">
              <a:latin typeface="Arial" pitchFamily="34" charset="0"/>
              <a:cs typeface="Arial" pitchFamily="34" charset="0"/>
            </a:endParaRPr>
          </a:p>
        </p:txBody>
      </p:sp>
      <p:grpSp>
        <p:nvGrpSpPr>
          <p:cNvPr id="13" name="Group 12"/>
          <p:cNvGrpSpPr/>
          <p:nvPr/>
        </p:nvGrpSpPr>
        <p:grpSpPr>
          <a:xfrm>
            <a:off x="2427583" y="4199333"/>
            <a:ext cx="4834449" cy="525067"/>
            <a:chOff x="2427583" y="4199333"/>
            <a:chExt cx="4834449" cy="525067"/>
          </a:xfrm>
        </p:grpSpPr>
        <p:sp>
          <p:nvSpPr>
            <p:cNvPr id="7" name="Rectangle 6"/>
            <p:cNvSpPr>
              <a:spLocks noChangeArrowheads="1"/>
            </p:cNvSpPr>
            <p:nvPr/>
          </p:nvSpPr>
          <p:spPr bwMode="auto">
            <a:xfrm>
              <a:off x="2427583" y="4199333"/>
              <a:ext cx="2144417"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square" lIns="95012" tIns="46673" rIns="95012" bIns="46673">
              <a:spAutoFit/>
            </a:bodyPr>
            <a:lstStyle/>
            <a:p>
              <a:r>
                <a:rPr lang="en-US" sz="2800" b="1" dirty="0">
                  <a:solidFill>
                    <a:schemeClr val="tx1"/>
                  </a:solidFill>
                  <a:latin typeface="Arial" pitchFamily="34" charset="0"/>
                  <a:cs typeface="Arial" pitchFamily="34" charset="0"/>
                </a:rPr>
                <a:t>Producers</a:t>
              </a:r>
            </a:p>
          </p:txBody>
        </p:sp>
        <p:sp>
          <p:nvSpPr>
            <p:cNvPr id="8" name="Rectangle 7"/>
            <p:cNvSpPr>
              <a:spLocks noChangeArrowheads="1"/>
            </p:cNvSpPr>
            <p:nvPr/>
          </p:nvSpPr>
          <p:spPr bwMode="auto">
            <a:xfrm>
              <a:off x="4800600" y="4199333"/>
              <a:ext cx="2461432" cy="525067"/>
            </a:xfrm>
            <a:prstGeom prst="rect">
              <a:avLst/>
            </a:prstGeom>
            <a:noFill/>
            <a:ln>
              <a:noFill/>
            </a:ln>
            <a:effectLst/>
            <a:extLst/>
          </p:spPr>
          <p:style>
            <a:lnRef idx="1">
              <a:schemeClr val="dk1"/>
            </a:lnRef>
            <a:fillRef idx="2">
              <a:schemeClr val="dk1"/>
            </a:fillRef>
            <a:effectRef idx="1">
              <a:schemeClr val="dk1"/>
            </a:effectRef>
            <a:fontRef idx="minor">
              <a:schemeClr val="dk1"/>
            </a:fontRef>
          </p:style>
          <p:txBody>
            <a:bodyPr wrap="none" lIns="95012" tIns="46673" rIns="95012" bIns="46673">
              <a:spAutoFit/>
            </a:bodyPr>
            <a:lstStyle/>
            <a:p>
              <a:r>
                <a:rPr lang="en-US" sz="2800" b="1" dirty="0" smtClean="0">
                  <a:solidFill>
                    <a:schemeClr val="tx1"/>
                  </a:solidFill>
                  <a:latin typeface="Arial" pitchFamily="34" charset="0"/>
                  <a:cs typeface="Arial" pitchFamily="34" charset="0"/>
                </a:rPr>
                <a:t>Cooperatives</a:t>
              </a:r>
              <a:endParaRPr lang="en-US" sz="2800" b="1" dirty="0">
                <a:solidFill>
                  <a:schemeClr val="tx1"/>
                </a:solidFill>
                <a:latin typeface="Arial" pitchFamily="34" charset="0"/>
                <a:cs typeface="Arial" pitchFamily="34" charset="0"/>
              </a:endParaRPr>
            </a:p>
          </p:txBody>
        </p:sp>
      </p:grpSp>
      <p:grpSp>
        <p:nvGrpSpPr>
          <p:cNvPr id="12" name="Group 11"/>
          <p:cNvGrpSpPr/>
          <p:nvPr/>
        </p:nvGrpSpPr>
        <p:grpSpPr>
          <a:xfrm>
            <a:off x="2103188" y="5571656"/>
            <a:ext cx="5201757" cy="525067"/>
            <a:chOff x="2103188" y="5571656"/>
            <a:chExt cx="5201757" cy="525067"/>
          </a:xfrm>
        </p:grpSpPr>
        <p:sp>
          <p:nvSpPr>
            <p:cNvPr id="10" name="Rectangle 9"/>
            <p:cNvSpPr>
              <a:spLocks noChangeArrowheads="1"/>
            </p:cNvSpPr>
            <p:nvPr/>
          </p:nvSpPr>
          <p:spPr bwMode="auto">
            <a:xfrm>
              <a:off x="2103188" y="5571656"/>
              <a:ext cx="2316412" cy="525067"/>
            </a:xfrm>
            <a:prstGeom prst="rect">
              <a:avLst/>
            </a:prstGeom>
            <a:noFill/>
            <a:ln>
              <a:noFill/>
            </a:ln>
            <a:effectLst/>
            <a:extLs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Warehouses</a:t>
              </a:r>
            </a:p>
          </p:txBody>
        </p:sp>
        <p:sp>
          <p:nvSpPr>
            <p:cNvPr id="11" name="Rectangle 10"/>
            <p:cNvSpPr>
              <a:spLocks noChangeArrowheads="1"/>
            </p:cNvSpPr>
            <p:nvPr/>
          </p:nvSpPr>
          <p:spPr bwMode="auto">
            <a:xfrm>
              <a:off x="4632551" y="5571656"/>
              <a:ext cx="2672394" cy="525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95012" tIns="46673" rIns="95012" bIns="46673">
              <a:spAutoFit/>
            </a:bodyPr>
            <a:lstStyle/>
            <a:p>
              <a:r>
                <a:rPr lang="en-US" sz="2800" b="1" dirty="0">
                  <a:latin typeface="Arial" pitchFamily="34" charset="0"/>
                  <a:cs typeface="Arial" pitchFamily="34" charset="0"/>
                </a:rPr>
                <a:t>Manufacturers</a:t>
              </a:r>
            </a:p>
          </p:txBody>
        </p:sp>
      </p:grpSp>
    </p:spTree>
    <p:extLst>
      <p:ext uri="{BB962C8B-B14F-4D97-AF65-F5344CB8AC3E}">
        <p14:creationId xmlns:p14="http://schemas.microsoft.com/office/powerpoint/2010/main" val="2721469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 y="-2628"/>
            <a:ext cx="8641080" cy="800100"/>
          </a:xfrm>
        </p:spPr>
        <p:txBody>
          <a:bodyPr>
            <a:normAutofit/>
          </a:bodyPr>
          <a:lstStyle/>
          <a:p>
            <a:r>
              <a:rPr lang="en-US" sz="4400" b="1" u="sng" dirty="0" smtClean="0"/>
              <a:t>Basic STAX Concept</a:t>
            </a:r>
            <a:endParaRPr lang="en-US" sz="4400" u="sng" dirty="0"/>
          </a:p>
        </p:txBody>
      </p:sp>
      <p:sp>
        <p:nvSpPr>
          <p:cNvPr id="6" name="Rectangle 5"/>
          <p:cNvSpPr/>
          <p:nvPr/>
        </p:nvSpPr>
        <p:spPr>
          <a:xfrm>
            <a:off x="4815840" y="2895600"/>
            <a:ext cx="2346960" cy="3200400"/>
          </a:xfrm>
          <a:prstGeom prst="rect">
            <a:avLst/>
          </a:prstGeom>
          <a:solidFill>
            <a:schemeClr val="bg1">
              <a:lumMod val="9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7" name="Rectangle 6"/>
          <p:cNvSpPr/>
          <p:nvPr/>
        </p:nvSpPr>
        <p:spPr>
          <a:xfrm>
            <a:off x="4815840" y="1748790"/>
            <a:ext cx="2346960"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8" name="Rectangle 7"/>
          <p:cNvSpPr/>
          <p:nvPr/>
        </p:nvSpPr>
        <p:spPr>
          <a:xfrm>
            <a:off x="4815840" y="1508760"/>
            <a:ext cx="2346960"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3" name="Rectangle 12"/>
          <p:cNvSpPr/>
          <p:nvPr/>
        </p:nvSpPr>
        <p:spPr>
          <a:xfrm>
            <a:off x="4815840" y="1535430"/>
            <a:ext cx="2346960" cy="1360170"/>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4" name="Rectangle 13"/>
          <p:cNvSpPr/>
          <p:nvPr/>
        </p:nvSpPr>
        <p:spPr>
          <a:xfrm>
            <a:off x="4815840" y="1988820"/>
            <a:ext cx="2346960" cy="88011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17" name="TextBox 16"/>
          <p:cNvSpPr txBox="1"/>
          <p:nvPr/>
        </p:nvSpPr>
        <p:spPr>
          <a:xfrm>
            <a:off x="5044440" y="1519535"/>
            <a:ext cx="1786829" cy="461665"/>
          </a:xfrm>
          <a:prstGeom prst="rect">
            <a:avLst/>
          </a:prstGeom>
          <a:noFill/>
        </p:spPr>
        <p:txBody>
          <a:bodyPr wrap="square" rtlCol="0">
            <a:spAutoFit/>
          </a:bodyPr>
          <a:lstStyle/>
          <a:p>
            <a:pPr algn="ctr"/>
            <a:r>
              <a:rPr lang="en-US" sz="2400" b="1" dirty="0">
                <a:solidFill>
                  <a:prstClr val="black"/>
                </a:solidFill>
              </a:rPr>
              <a:t>Deductible</a:t>
            </a:r>
          </a:p>
        </p:txBody>
      </p:sp>
      <p:sp>
        <p:nvSpPr>
          <p:cNvPr id="19" name="Rectangle 18"/>
          <p:cNvSpPr/>
          <p:nvPr/>
        </p:nvSpPr>
        <p:spPr>
          <a:xfrm>
            <a:off x="4815840" y="1962150"/>
            <a:ext cx="2346960" cy="933450"/>
          </a:xfrm>
          <a:prstGeom prst="rect">
            <a:avLst/>
          </a:prstGeom>
          <a:solidFill>
            <a:schemeClr val="accent6">
              <a:lumMod val="40000"/>
              <a:lumOff val="6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940" b="1" dirty="0">
                <a:solidFill>
                  <a:prstClr val="black"/>
                </a:solidFill>
              </a:rPr>
              <a:t>STAX</a:t>
            </a:r>
          </a:p>
        </p:txBody>
      </p:sp>
      <p:sp>
        <p:nvSpPr>
          <p:cNvPr id="20" name="Right Brace 19"/>
          <p:cNvSpPr/>
          <p:nvPr/>
        </p:nvSpPr>
        <p:spPr>
          <a:xfrm>
            <a:off x="7835052" y="1988820"/>
            <a:ext cx="325967" cy="880110"/>
          </a:xfrm>
          <a:prstGeom prst="righ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998">
              <a:solidFill>
                <a:prstClr val="black"/>
              </a:solidFill>
            </a:endParaRPr>
          </a:p>
        </p:txBody>
      </p:sp>
      <p:sp>
        <p:nvSpPr>
          <p:cNvPr id="22" name="TextBox 21"/>
          <p:cNvSpPr txBox="1"/>
          <p:nvPr/>
        </p:nvSpPr>
        <p:spPr>
          <a:xfrm>
            <a:off x="8161020" y="1808734"/>
            <a:ext cx="906780" cy="415498"/>
          </a:xfrm>
          <a:prstGeom prst="rect">
            <a:avLst/>
          </a:prstGeom>
          <a:noFill/>
        </p:spPr>
        <p:txBody>
          <a:bodyPr wrap="square" rtlCol="0">
            <a:spAutoFit/>
          </a:bodyPr>
          <a:lstStyle/>
          <a:p>
            <a:r>
              <a:rPr lang="en-US" sz="2100" b="1" dirty="0">
                <a:solidFill>
                  <a:prstClr val="black"/>
                </a:solidFill>
              </a:rPr>
              <a:t>90%</a:t>
            </a:r>
          </a:p>
        </p:txBody>
      </p:sp>
      <p:sp>
        <p:nvSpPr>
          <p:cNvPr id="23" name="TextBox 22"/>
          <p:cNvSpPr txBox="1"/>
          <p:nvPr/>
        </p:nvSpPr>
        <p:spPr>
          <a:xfrm>
            <a:off x="8184439" y="2608834"/>
            <a:ext cx="906780" cy="415498"/>
          </a:xfrm>
          <a:prstGeom prst="rect">
            <a:avLst/>
          </a:prstGeom>
          <a:noFill/>
        </p:spPr>
        <p:txBody>
          <a:bodyPr wrap="square" rtlCol="0">
            <a:spAutoFit/>
          </a:bodyPr>
          <a:lstStyle/>
          <a:p>
            <a:r>
              <a:rPr lang="en-US" sz="2100" b="1" dirty="0">
                <a:solidFill>
                  <a:prstClr val="black"/>
                </a:solidFill>
              </a:rPr>
              <a:t>70%</a:t>
            </a:r>
          </a:p>
        </p:txBody>
      </p:sp>
      <p:cxnSp>
        <p:nvCxnSpPr>
          <p:cNvPr id="24" name="Straight Connector 23"/>
          <p:cNvCxnSpPr/>
          <p:nvPr/>
        </p:nvCxnSpPr>
        <p:spPr>
          <a:xfrm>
            <a:off x="8469350" y="2148841"/>
            <a:ext cx="0" cy="527753"/>
          </a:xfrm>
          <a:prstGeom prst="line">
            <a:avLst/>
          </a:prstGeom>
          <a:ln w="3492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Rectangle 29"/>
          <p:cNvSpPr/>
          <p:nvPr/>
        </p:nvSpPr>
        <p:spPr>
          <a:xfrm>
            <a:off x="1371601" y="2895600"/>
            <a:ext cx="2347085" cy="3200400"/>
          </a:xfrm>
          <a:prstGeom prst="rect">
            <a:avLst/>
          </a:prstGeom>
          <a:solidFill>
            <a:schemeClr val="accent6">
              <a:lumMod val="20000"/>
              <a:lumOff val="8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Individual Coverage</a:t>
            </a:r>
            <a:endParaRPr lang="en-US" sz="2800" b="1" dirty="0">
              <a:solidFill>
                <a:prstClr val="black"/>
              </a:solidFill>
            </a:endParaRPr>
          </a:p>
        </p:txBody>
      </p:sp>
      <p:sp>
        <p:nvSpPr>
          <p:cNvPr id="31" name="Rectangle 30"/>
          <p:cNvSpPr/>
          <p:nvPr/>
        </p:nvSpPr>
        <p:spPr>
          <a:xfrm>
            <a:off x="1371601" y="1775460"/>
            <a:ext cx="2347085" cy="1120140"/>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2" name="Rectangle 31"/>
          <p:cNvSpPr/>
          <p:nvPr/>
        </p:nvSpPr>
        <p:spPr>
          <a:xfrm>
            <a:off x="1371601" y="1535430"/>
            <a:ext cx="2347085" cy="24003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98">
              <a:solidFill>
                <a:prstClr val="white"/>
              </a:solidFill>
            </a:endParaRPr>
          </a:p>
        </p:txBody>
      </p:sp>
      <p:sp>
        <p:nvSpPr>
          <p:cNvPr id="33" name="Rectangle 32"/>
          <p:cNvSpPr/>
          <p:nvPr/>
        </p:nvSpPr>
        <p:spPr>
          <a:xfrm>
            <a:off x="1371600" y="1535430"/>
            <a:ext cx="2333569" cy="1380402"/>
          </a:xfrm>
          <a:prstGeom prst="rect">
            <a:avLst/>
          </a:prstGeom>
          <a:solidFill>
            <a:schemeClr val="accent6">
              <a:lumMod val="75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prstClr val="black"/>
                </a:solidFill>
              </a:rPr>
              <a:t>Deductible</a:t>
            </a:r>
            <a:endParaRPr lang="en-US" sz="2800" b="1" dirty="0">
              <a:solidFill>
                <a:prstClr val="black"/>
              </a:solidFill>
            </a:endParaRPr>
          </a:p>
        </p:txBody>
      </p:sp>
      <p:sp>
        <p:nvSpPr>
          <p:cNvPr id="5" name="TextBox 4"/>
          <p:cNvSpPr txBox="1"/>
          <p:nvPr/>
        </p:nvSpPr>
        <p:spPr>
          <a:xfrm>
            <a:off x="1259391" y="914400"/>
            <a:ext cx="2626809" cy="461665"/>
          </a:xfrm>
          <a:prstGeom prst="rect">
            <a:avLst/>
          </a:prstGeom>
          <a:noFill/>
        </p:spPr>
        <p:txBody>
          <a:bodyPr wrap="none" rtlCol="0">
            <a:spAutoFit/>
          </a:bodyPr>
          <a:lstStyle/>
          <a:p>
            <a:r>
              <a:rPr lang="en-US" sz="2400" b="1" dirty="0" smtClean="0">
                <a:solidFill>
                  <a:prstClr val="black"/>
                </a:solidFill>
              </a:rPr>
              <a:t>Individual Revenue</a:t>
            </a:r>
            <a:endParaRPr lang="en-US" sz="2400" b="1" dirty="0">
              <a:solidFill>
                <a:prstClr val="black"/>
              </a:solidFill>
            </a:endParaRPr>
          </a:p>
        </p:txBody>
      </p:sp>
      <p:sp>
        <p:nvSpPr>
          <p:cNvPr id="43" name="TextBox 42"/>
          <p:cNvSpPr txBox="1"/>
          <p:nvPr/>
        </p:nvSpPr>
        <p:spPr>
          <a:xfrm>
            <a:off x="4893140" y="909935"/>
            <a:ext cx="2269660" cy="461665"/>
          </a:xfrm>
          <a:prstGeom prst="rect">
            <a:avLst/>
          </a:prstGeom>
          <a:noFill/>
        </p:spPr>
        <p:txBody>
          <a:bodyPr wrap="none" rtlCol="0">
            <a:spAutoFit/>
          </a:bodyPr>
          <a:lstStyle/>
          <a:p>
            <a:r>
              <a:rPr lang="en-US" sz="2400" b="1" dirty="0" smtClean="0">
                <a:solidFill>
                  <a:prstClr val="black"/>
                </a:solidFill>
              </a:rPr>
              <a:t>County Revenue</a:t>
            </a:r>
            <a:endParaRPr lang="en-US" sz="2400" b="1" dirty="0">
              <a:solidFill>
                <a:prstClr val="black"/>
              </a:solidFill>
            </a:endParaRPr>
          </a:p>
        </p:txBody>
      </p:sp>
      <p:cxnSp>
        <p:nvCxnSpPr>
          <p:cNvPr id="21" name="Straight Connector 20"/>
          <p:cNvCxnSpPr/>
          <p:nvPr/>
        </p:nvCxnSpPr>
        <p:spPr>
          <a:xfrm flipH="1">
            <a:off x="3962400" y="19050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7383780" y="981670"/>
            <a:ext cx="1760220" cy="923330"/>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&gt; 90%, then no STAX indemnity</a:t>
            </a:r>
          </a:p>
        </p:txBody>
      </p:sp>
      <p:sp>
        <p:nvSpPr>
          <p:cNvPr id="26" name="TextBox 25"/>
          <p:cNvSpPr txBox="1"/>
          <p:nvPr/>
        </p:nvSpPr>
        <p:spPr>
          <a:xfrm>
            <a:off x="7307580" y="3429000"/>
            <a:ext cx="1760220" cy="1200329"/>
          </a:xfrm>
          <a:prstGeom prst="rect">
            <a:avLst/>
          </a:prstGeom>
          <a:noFill/>
        </p:spPr>
        <p:txBody>
          <a:bodyPr wrap="square" rtlCol="0">
            <a:spAutoFit/>
          </a:bodyPr>
          <a:lstStyle/>
          <a:p>
            <a:r>
              <a:rPr lang="en-US" dirty="0">
                <a:solidFill>
                  <a:prstClr val="black"/>
                </a:solidFill>
              </a:rPr>
              <a:t>County </a:t>
            </a:r>
            <a:r>
              <a:rPr lang="en-US" dirty="0" smtClean="0">
                <a:solidFill>
                  <a:prstClr val="black"/>
                </a:solidFill>
              </a:rPr>
              <a:t>Revenue  </a:t>
            </a:r>
            <a:r>
              <a:rPr lang="en-US" dirty="0">
                <a:solidFill>
                  <a:prstClr val="black"/>
                </a:solidFill>
              </a:rPr>
              <a:t>at or below 70%, STAX indemnity at max</a:t>
            </a:r>
          </a:p>
        </p:txBody>
      </p:sp>
      <p:cxnSp>
        <p:nvCxnSpPr>
          <p:cNvPr id="27" name="Straight Connector 26"/>
          <p:cNvCxnSpPr/>
          <p:nvPr/>
        </p:nvCxnSpPr>
        <p:spPr>
          <a:xfrm flipH="1">
            <a:off x="3947285" y="3276600"/>
            <a:ext cx="3901315" cy="0"/>
          </a:xfrm>
          <a:prstGeom prst="line">
            <a:avLst/>
          </a:prstGeom>
          <a:ln w="31750">
            <a:solidFill>
              <a:schemeClr val="tx1"/>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9560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9144000" cy="685800"/>
          </a:xfrm>
        </p:spPr>
        <p:txBody>
          <a:bodyPr>
            <a:noAutofit/>
          </a:bodyPr>
          <a:lstStyle/>
          <a:p>
            <a:r>
              <a:rPr lang="en-US" sz="4400" b="1" u="sng" dirty="0" smtClean="0"/>
              <a:t>Basic STAX Calculations</a:t>
            </a:r>
            <a:endParaRPr lang="en-US" sz="4400"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96438058"/>
              </p:ext>
            </p:extLst>
          </p:nvPr>
        </p:nvGraphicFramePr>
        <p:xfrm>
          <a:off x="609600" y="770528"/>
          <a:ext cx="7941015" cy="5325472"/>
        </p:xfrm>
        <a:graphic>
          <a:graphicData uri="http://schemas.openxmlformats.org/drawingml/2006/table">
            <a:tbl>
              <a:tblPr firstRow="1" bandRow="1">
                <a:tableStyleId>{5C22544A-7EE6-4342-B048-85BDC9FD1C3A}</a:tableStyleId>
              </a:tblPr>
              <a:tblGrid>
                <a:gridCol w="3505200"/>
                <a:gridCol w="3124200"/>
                <a:gridCol w="1311615"/>
              </a:tblGrid>
              <a:tr h="536027">
                <a:tc gridSpan="2">
                  <a:txBody>
                    <a:bodyPr/>
                    <a:lstStyle/>
                    <a:p>
                      <a:pPr algn="ctr"/>
                      <a:r>
                        <a:rPr lang="en-US" sz="1800" b="0" i="0" u="none" strike="noStrike" dirty="0" smtClean="0">
                          <a:solidFill>
                            <a:schemeClr val="bg1"/>
                          </a:solidFill>
                          <a:effectLst/>
                          <a:latin typeface="Arial" pitchFamily="34" charset="0"/>
                          <a:cs typeface="Arial" pitchFamily="34" charset="0"/>
                        </a:rPr>
                        <a:t>Description</a:t>
                      </a:r>
                      <a:endParaRPr lang="en-US" sz="1800" b="0" i="0" u="none" strike="noStrike" dirty="0">
                        <a:solidFill>
                          <a:schemeClr val="bg1"/>
                        </a:solidFill>
                        <a:effectLst/>
                        <a:latin typeface="Arial" pitchFamily="34" charset="0"/>
                        <a:cs typeface="Arial" pitchFamily="34" charset="0"/>
                      </a:endParaRPr>
                    </a:p>
                  </a:txBody>
                  <a:tcPr anchor="ctr"/>
                </a:tc>
                <a:tc hMerge="1">
                  <a:txBody>
                    <a:bodyPr/>
                    <a:lstStyle/>
                    <a:p>
                      <a:pPr algn="ctr" fontAlgn="b"/>
                      <a:endParaRPr lang="en-US" sz="1800" b="0" i="0" u="none" strike="noStrike" dirty="0">
                        <a:solidFill>
                          <a:schemeClr val="bg1"/>
                        </a:solidFill>
                        <a:effectLst/>
                        <a:latin typeface="Arial" pitchFamily="34" charset="0"/>
                        <a:cs typeface="Arial" pitchFamily="34" charset="0"/>
                      </a:endParaRPr>
                    </a:p>
                  </a:txBody>
                  <a:tcPr marL="0" marR="0" marT="0" marB="0" anchor="ctr"/>
                </a:tc>
                <a:tc>
                  <a:txBody>
                    <a:bodyPr/>
                    <a:lstStyle/>
                    <a:p>
                      <a:pPr algn="ctr" fontAlgn="b"/>
                      <a:r>
                        <a:rPr lang="en-US" sz="1800" b="0" i="0" u="none" strike="noStrike" dirty="0" smtClean="0">
                          <a:solidFill>
                            <a:schemeClr val="bg1"/>
                          </a:solidFill>
                          <a:effectLst/>
                          <a:latin typeface="Arial" pitchFamily="34" charset="0"/>
                          <a:cs typeface="Arial" pitchFamily="34" charset="0"/>
                        </a:rPr>
                        <a:t>Example</a:t>
                      </a:r>
                      <a:endParaRPr lang="en-US" sz="1800" b="0" i="0" u="none" strike="noStrike" dirty="0">
                        <a:solidFill>
                          <a:schemeClr val="bg1"/>
                        </a:solidFill>
                        <a:effectLst/>
                        <a:latin typeface="Arial" pitchFamily="34" charset="0"/>
                        <a:cs typeface="Arial" pitchFamily="34" charset="0"/>
                      </a:endParaRPr>
                    </a:p>
                  </a:txBody>
                  <a:tcPr marL="0" marR="0" marT="0" marB="0" anchor="ctr"/>
                </a:tc>
              </a:tr>
              <a:tr h="576035">
                <a:tc rowSpan="3">
                  <a:txBody>
                    <a:bodyPr/>
                    <a:lstStyle/>
                    <a:p>
                      <a:pPr marL="0" marR="0" lvl="2" indent="0" algn="l" defTabSz="960120" rtl="0" eaLnBrk="1" fontAlgn="b" latinLnBrk="0" hangingPunct="1">
                        <a:lnSpc>
                          <a:spcPct val="100000"/>
                        </a:lnSpc>
                        <a:spcBef>
                          <a:spcPts val="0"/>
                        </a:spcBef>
                        <a:spcAft>
                          <a:spcPts val="0"/>
                        </a:spcAft>
                        <a:buClrTx/>
                        <a:buSzTx/>
                        <a:buFontTx/>
                        <a:buNone/>
                        <a:tabLst/>
                        <a:defRPr/>
                      </a:pPr>
                      <a:r>
                        <a:rPr lang="en-US" sz="2000" dirty="0" smtClean="0">
                          <a:latin typeface="+mn-lt"/>
                        </a:rPr>
                        <a:t>Expected County Revenue = Insurance Projected Price x Expected County Yield</a:t>
                      </a:r>
                      <a:endParaRPr lang="en-US" sz="2000" b="0" i="0" u="none" strike="noStrike" dirty="0">
                        <a:solidFill>
                          <a:srgbClr val="000000"/>
                        </a:solidFill>
                        <a:effectLst/>
                        <a:latin typeface="+mn-lt"/>
                        <a:cs typeface="Arial" pitchFamily="34" charset="0"/>
                      </a:endParaRPr>
                    </a:p>
                  </a:txBody>
                  <a:tcPr marL="182880" marR="0" marT="0" marB="0" anchor="ctr">
                    <a:solidFill>
                      <a:schemeClr val="accent5">
                        <a:lumMod val="20000"/>
                        <a:lumOff val="80000"/>
                      </a:schemeClr>
                    </a:solidFill>
                  </a:tcPr>
                </a:tc>
                <a:tc>
                  <a:txBody>
                    <a:bodyPr/>
                    <a:lstStyle/>
                    <a:p>
                      <a:pPr algn="ctr" fontAlgn="b"/>
                      <a:r>
                        <a:rPr lang="en-US" sz="2000" b="0" i="0" u="none" strike="noStrike" dirty="0" smtClean="0">
                          <a:solidFill>
                            <a:srgbClr val="000000"/>
                          </a:solidFill>
                          <a:effectLst/>
                          <a:latin typeface="+mn-lt"/>
                          <a:cs typeface="Arial" pitchFamily="34" charset="0"/>
                        </a:rPr>
                        <a:t>Insurance Projected Price</a:t>
                      </a:r>
                      <a:endParaRPr lang="en-US" sz="2000" b="0" i="0" u="none" strike="noStrike" dirty="0">
                        <a:solidFill>
                          <a:srgbClr val="000000"/>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rgbClr val="000000"/>
                          </a:solidFill>
                          <a:effectLst/>
                          <a:latin typeface="+mn-lt"/>
                          <a:cs typeface="Arial" pitchFamily="34" charset="0"/>
                        </a:rPr>
                        <a:t>$0.65</a:t>
                      </a:r>
                      <a:endParaRPr lang="en-US" sz="2000" b="0" i="0" u="none" strike="noStrike" dirty="0">
                        <a:solidFill>
                          <a:srgbClr val="000000"/>
                        </a:solidFill>
                        <a:effectLst/>
                        <a:latin typeface="+mn-lt"/>
                        <a:cs typeface="Arial" pitchFamily="34" charset="0"/>
                      </a:endParaRPr>
                    </a:p>
                  </a:txBody>
                  <a:tcPr marL="0" marR="182880" marT="0" marB="0" anchor="ctr">
                    <a:solidFill>
                      <a:schemeClr val="accent5">
                        <a:lumMod val="20000"/>
                        <a:lumOff val="80000"/>
                      </a:schemeClr>
                    </a:solidFill>
                  </a:tcPr>
                </a:tc>
              </a:tr>
              <a:tr h="512599">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1,000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500411">
                <a:tc vMerge="1">
                  <a:txBody>
                    <a:bodyPr/>
                    <a:lstStyle/>
                    <a:p>
                      <a:pPr lvl="2" algn="l"/>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Expected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5">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$650</a:t>
                      </a:r>
                      <a:endParaRPr lang="en-US" sz="2000" b="0" i="0" u="none" strike="noStrike" dirty="0">
                        <a:solidFill>
                          <a:schemeClr val="tx1"/>
                        </a:solidFill>
                        <a:effectLst/>
                        <a:latin typeface="+mn-lt"/>
                        <a:cs typeface="Arial" pitchFamily="34" charset="0"/>
                      </a:endParaRPr>
                    </a:p>
                  </a:txBody>
                  <a:tcPr marL="0" marR="182880" marT="0" marB="0" anchor="ctr">
                    <a:solidFill>
                      <a:schemeClr val="accent5">
                        <a:lumMod val="20000"/>
                        <a:lumOff val="80000"/>
                      </a:schemeClr>
                    </a:solidFill>
                  </a:tcPr>
                </a:tc>
              </a:tr>
              <a:tr h="425642">
                <a:tc rowSpan="3">
                  <a:txBody>
                    <a:bodyPr/>
                    <a:lstStyle/>
                    <a:p>
                      <a:pPr lvl="0" algn="l"/>
                      <a:r>
                        <a:rPr lang="en-US" sz="2000" dirty="0" smtClean="0">
                          <a:latin typeface="+mn-lt"/>
                        </a:rPr>
                        <a:t>Actual County Revenue = Insurance Harvest Price x Actual County Yield</a:t>
                      </a:r>
                      <a:endParaRPr lang="en-US" sz="2000" dirty="0">
                        <a:latin typeface="+mn-lt"/>
                      </a:endParaRPr>
                    </a:p>
                  </a:txBody>
                  <a:tcPr marL="182880" marR="0" marT="0" marB="0" anchor="ctr">
                    <a:solidFill>
                      <a:schemeClr val="bg1">
                        <a:lumMod val="95000"/>
                      </a:schemeClr>
                    </a:solidFill>
                  </a:tcPr>
                </a:tc>
                <a:tc>
                  <a:txBody>
                    <a:bodyPr/>
                    <a:lstStyle/>
                    <a:p>
                      <a:pPr algn="ctr" fontAlgn="b"/>
                      <a:r>
                        <a:rPr lang="en-US" sz="2000" b="0" i="0" u="none" strike="noStrike" dirty="0" smtClean="0">
                          <a:solidFill>
                            <a:schemeClr val="tx1"/>
                          </a:solidFill>
                          <a:effectLst/>
                          <a:latin typeface="+mn-lt"/>
                          <a:cs typeface="Arial" pitchFamily="34" charset="0"/>
                        </a:rPr>
                        <a:t>Insurance Harvest</a:t>
                      </a:r>
                      <a:r>
                        <a:rPr lang="en-US" sz="2000" b="0" i="0" u="none" strike="noStrike" baseline="0" dirty="0" smtClean="0">
                          <a:solidFill>
                            <a:schemeClr val="tx1"/>
                          </a:solidFill>
                          <a:effectLst/>
                          <a:latin typeface="+mn-lt"/>
                          <a:cs typeface="Arial" pitchFamily="34" charset="0"/>
                        </a:rPr>
                        <a:t> Price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$0.60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425642">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Yield</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850 </a:t>
                      </a:r>
                      <a:r>
                        <a:rPr lang="en-US" sz="2000" b="0" i="0" u="none" strike="noStrike" dirty="0" err="1" smtClean="0">
                          <a:solidFill>
                            <a:schemeClr val="tx1"/>
                          </a:solidFill>
                          <a:effectLst/>
                          <a:latin typeface="+mn-lt"/>
                          <a:cs typeface="Arial" pitchFamily="34" charset="0"/>
                        </a:rPr>
                        <a:t>lbs</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15507">
                <a:tc vMerge="1">
                  <a:txBody>
                    <a:bodyPr/>
                    <a:lstStyle/>
                    <a:p>
                      <a:pPr lvl="2"/>
                      <a:endParaRPr lang="en-US" sz="2100" dirty="0"/>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Actual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bg1">
                        <a:lumMod val="95000"/>
                      </a:schemeClr>
                    </a:solidFill>
                  </a:tcPr>
                </a:tc>
                <a:tc>
                  <a:txBody>
                    <a:bodyPr/>
                    <a:lstStyle/>
                    <a:p>
                      <a:pPr algn="r" fontAlgn="b"/>
                      <a:r>
                        <a:rPr lang="en-US" sz="2000" b="0" i="0" u="none" strike="noStrike" dirty="0" smtClean="0">
                          <a:solidFill>
                            <a:schemeClr val="tx1"/>
                          </a:solidFill>
                          <a:effectLst/>
                          <a:latin typeface="+mn-lt"/>
                          <a:cs typeface="Arial" pitchFamily="34" charset="0"/>
                        </a:rPr>
                        <a:t>$510</a:t>
                      </a:r>
                      <a:endParaRPr lang="en-US" sz="2000" b="0" i="0" u="none" strike="noStrike" dirty="0">
                        <a:solidFill>
                          <a:schemeClr val="tx1"/>
                        </a:solidFill>
                        <a:effectLst/>
                        <a:latin typeface="+mn-lt"/>
                        <a:cs typeface="Arial" pitchFamily="34" charset="0"/>
                      </a:endParaRPr>
                    </a:p>
                  </a:txBody>
                  <a:tcPr marL="0" marR="182880" marT="0" marB="0" anchor="ctr">
                    <a:solidFill>
                      <a:schemeClr val="bg1">
                        <a:lumMod val="95000"/>
                      </a:schemeClr>
                    </a:solidFill>
                  </a:tcPr>
                </a:tc>
              </a:tr>
              <a:tr h="654472">
                <a:tc rowSpan="3">
                  <a:txBody>
                    <a:bodyPr/>
                    <a:lstStyle/>
                    <a:p>
                      <a:pPr lvl="0" algn="l"/>
                      <a:r>
                        <a:rPr lang="en-US" sz="2000" dirty="0" smtClean="0">
                          <a:latin typeface="+mn-lt"/>
                        </a:rPr>
                        <a:t>Indemnity is lesser of amount that 90% of Expected County Revenue exceeds Actual County Revenue or 20% of Expected County Revenue</a:t>
                      </a:r>
                      <a:endParaRPr lang="en-US" sz="2000" dirty="0">
                        <a:latin typeface="+mn-lt"/>
                      </a:endParaRPr>
                    </a:p>
                  </a:txBody>
                  <a:tcPr marL="182880" marR="0" marT="0" marB="0" anchor="ctr">
                    <a:solidFill>
                      <a:schemeClr val="accent1">
                        <a:lumMod val="20000"/>
                        <a:lumOff val="80000"/>
                      </a:schemeClr>
                    </a:solidFill>
                  </a:tcPr>
                </a:tc>
                <a:tc>
                  <a:txBody>
                    <a:bodyPr/>
                    <a:lstStyle/>
                    <a:p>
                      <a:pPr algn="ctr" fontAlgn="b"/>
                      <a:r>
                        <a:rPr lang="en-US" sz="2000" b="0" i="0" u="none" strike="noStrike" dirty="0" smtClean="0">
                          <a:solidFill>
                            <a:schemeClr val="tx1"/>
                          </a:solidFill>
                          <a:effectLst/>
                          <a:latin typeface="+mn-lt"/>
                          <a:cs typeface="Arial" pitchFamily="34" charset="0"/>
                        </a:rPr>
                        <a:t>90% of Exp.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$585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636182">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20% of Exp.</a:t>
                      </a:r>
                      <a:r>
                        <a:rPr lang="en-US" sz="2000" b="0" i="0" u="none" strike="noStrike" baseline="0" dirty="0" smtClean="0">
                          <a:solidFill>
                            <a:schemeClr val="tx1"/>
                          </a:solidFill>
                          <a:effectLst/>
                          <a:latin typeface="+mn-lt"/>
                          <a:cs typeface="Arial" pitchFamily="34" charset="0"/>
                        </a:rPr>
                        <a:t> County Revenue</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$135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r h="442955">
                <a:tc vMerge="1">
                  <a:txBody>
                    <a:bodyPr/>
                    <a:lstStyle/>
                    <a:p>
                      <a:pPr algn="l" fontAlgn="b"/>
                      <a:endParaRPr lang="en-US" sz="1600" b="0" i="0" u="none" strike="noStrike" dirty="0">
                        <a:solidFill>
                          <a:srgbClr val="000000"/>
                        </a:solidFill>
                        <a:effectLst/>
                        <a:latin typeface="Arial" pitchFamily="34" charset="0"/>
                        <a:cs typeface="Arial" pitchFamily="34" charset="0"/>
                      </a:endParaRPr>
                    </a:p>
                  </a:txBody>
                  <a:tcPr marL="182880" marR="0" marT="0" marB="0" anchor="ctr"/>
                </a:tc>
                <a:tc>
                  <a:txBody>
                    <a:bodyPr/>
                    <a:lstStyle/>
                    <a:p>
                      <a:pPr algn="ctr" fontAlgn="b"/>
                      <a:r>
                        <a:rPr lang="en-US" sz="2000" b="0" i="0" u="none" strike="noStrike" dirty="0" smtClean="0">
                          <a:solidFill>
                            <a:schemeClr val="tx1"/>
                          </a:solidFill>
                          <a:effectLst/>
                          <a:latin typeface="+mn-lt"/>
                          <a:cs typeface="Arial" pitchFamily="34" charset="0"/>
                        </a:rPr>
                        <a:t>Indemnity</a:t>
                      </a:r>
                      <a:endParaRPr lang="en-US" sz="2000" b="0" i="0" u="none" strike="noStrike" dirty="0">
                        <a:solidFill>
                          <a:schemeClr val="tx1"/>
                        </a:solidFill>
                        <a:effectLst/>
                        <a:latin typeface="+mn-lt"/>
                        <a:cs typeface="Arial" pitchFamily="34" charset="0"/>
                      </a:endParaRPr>
                    </a:p>
                  </a:txBody>
                  <a:tcPr marL="0" marR="0" marT="0" marB="91440" anchor="ctr">
                    <a:solidFill>
                      <a:schemeClr val="accent1">
                        <a:lumMod val="20000"/>
                        <a:lumOff val="80000"/>
                      </a:schemeClr>
                    </a:solidFill>
                  </a:tcPr>
                </a:tc>
                <a:tc>
                  <a:txBody>
                    <a:bodyPr/>
                    <a:lstStyle/>
                    <a:p>
                      <a:pPr algn="r" fontAlgn="b"/>
                      <a:r>
                        <a:rPr lang="en-US" sz="2000" b="0" i="0" u="none" strike="noStrike" dirty="0" smtClean="0">
                          <a:solidFill>
                            <a:schemeClr val="tx1"/>
                          </a:solidFill>
                          <a:effectLst/>
                          <a:latin typeface="+mn-lt"/>
                          <a:cs typeface="Arial" pitchFamily="34" charset="0"/>
                        </a:rPr>
                        <a:t>$75</a:t>
                      </a:r>
                      <a:endParaRPr lang="en-US" sz="2000" b="0" i="0" u="none" strike="noStrike" dirty="0">
                        <a:solidFill>
                          <a:schemeClr val="tx1"/>
                        </a:solidFill>
                        <a:effectLst/>
                        <a:latin typeface="+mn-lt"/>
                        <a:cs typeface="Arial" pitchFamily="34" charset="0"/>
                      </a:endParaRPr>
                    </a:p>
                  </a:txBody>
                  <a:tcPr marL="0" marR="182880" marT="0" marB="0" anchor="ctr">
                    <a:solidFill>
                      <a:schemeClr val="accent1">
                        <a:lumMod val="20000"/>
                        <a:lumOff val="80000"/>
                      </a:schemeClr>
                    </a:solidFill>
                  </a:tcPr>
                </a:tc>
              </a:tr>
            </a:tbl>
          </a:graphicData>
        </a:graphic>
      </p:graphicFrame>
    </p:spTree>
    <p:extLst>
      <p:ext uri="{BB962C8B-B14F-4D97-AF65-F5344CB8AC3E}">
        <p14:creationId xmlns:p14="http://schemas.microsoft.com/office/powerpoint/2010/main" val="35502571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b="1" dirty="0" smtClean="0"/>
              <a:t>STAX Availability</a:t>
            </a:r>
            <a:endParaRPr lang="en-US" b="1" dirty="0"/>
          </a:p>
        </p:txBody>
      </p:sp>
    </p:spTree>
    <p:extLst>
      <p:ext uri="{BB962C8B-B14F-4D97-AF65-F5344CB8AC3E}">
        <p14:creationId xmlns:p14="http://schemas.microsoft.com/office/powerpoint/2010/main" val="1880637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4300"/>
            <a:ext cx="9144000" cy="800100"/>
          </a:xfrm>
        </p:spPr>
        <p:txBody>
          <a:bodyPr>
            <a:normAutofit/>
          </a:bodyPr>
          <a:lstStyle/>
          <a:p>
            <a:r>
              <a:rPr lang="en-US" sz="4400" b="1" u="sng" dirty="0" smtClean="0"/>
              <a:t>Availability of STAX</a:t>
            </a:r>
            <a:endParaRPr lang="en-US" sz="4400" u="sng" dirty="0"/>
          </a:p>
        </p:txBody>
      </p:sp>
      <p:sp>
        <p:nvSpPr>
          <p:cNvPr id="3" name="Content Placeholder 2"/>
          <p:cNvSpPr>
            <a:spLocks noGrp="1"/>
          </p:cNvSpPr>
          <p:nvPr>
            <p:ph idx="1"/>
          </p:nvPr>
        </p:nvSpPr>
        <p:spPr>
          <a:xfrm>
            <a:off x="251460" y="868680"/>
            <a:ext cx="8801100" cy="5680710"/>
          </a:xfrm>
        </p:spPr>
        <p:txBody>
          <a:bodyPr>
            <a:noAutofit/>
          </a:bodyPr>
          <a:lstStyle/>
          <a:p>
            <a:pPr lvl="0"/>
            <a:r>
              <a:rPr lang="en-US" dirty="0" smtClean="0"/>
              <a:t>STAX will be offered in all counties in which underlying cotton crop insurance products are offered – includes more than 700 counties</a:t>
            </a:r>
          </a:p>
          <a:p>
            <a:pPr lvl="0"/>
            <a:endParaRPr lang="en-US" dirty="0" smtClean="0"/>
          </a:p>
          <a:p>
            <a:pPr lvl="0"/>
            <a:r>
              <a:rPr lang="en-US" dirty="0" smtClean="0"/>
              <a:t>Offer at a county-level to the greatest extent possible</a:t>
            </a:r>
          </a:p>
          <a:p>
            <a:pPr lvl="0"/>
            <a:endParaRPr lang="en-US" dirty="0" smtClean="0"/>
          </a:p>
          <a:p>
            <a:pPr lvl="0"/>
            <a:r>
              <a:rPr lang="en-US" dirty="0" smtClean="0"/>
              <a:t>If county does not have enough acres &amp; producers for actuarial soundness, then counties will be combined.</a:t>
            </a:r>
          </a:p>
        </p:txBody>
      </p:sp>
    </p:spTree>
    <p:extLst>
      <p:ext uri="{BB962C8B-B14F-4D97-AF65-F5344CB8AC3E}">
        <p14:creationId xmlns:p14="http://schemas.microsoft.com/office/powerpoint/2010/main" val="117701131"/>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8208</TotalTime>
  <Words>2688</Words>
  <Application>Microsoft Office PowerPoint</Application>
  <PresentationFormat>On-screen Show (4:3)</PresentationFormat>
  <Paragraphs>403</Paragraphs>
  <Slides>52</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Wingdings</vt:lpstr>
      <vt:lpstr>Office Theme</vt:lpstr>
      <vt:lpstr>The Agricultural Act of 2014:  Update on STAX, SCO  &amp; Farm Bill Implementation  El Campo, TX November 2014</vt:lpstr>
      <vt:lpstr>2014 Farm Bill</vt:lpstr>
      <vt:lpstr>2014 Cotton Transition Assistance</vt:lpstr>
      <vt:lpstr>Basic STAX Concept</vt:lpstr>
      <vt:lpstr>Stacked Revenue Protection Plan</vt:lpstr>
      <vt:lpstr>Basic STAX Concept</vt:lpstr>
      <vt:lpstr>Basic STAX Calculations</vt:lpstr>
      <vt:lpstr>STAX Availability</vt:lpstr>
      <vt:lpstr>Availability of STAX</vt:lpstr>
      <vt:lpstr>Stand-alone or Primary County</vt:lpstr>
      <vt:lpstr>Two County Group (or Proxy County)</vt:lpstr>
      <vt:lpstr>Circle Group</vt:lpstr>
      <vt:lpstr>Double Circle and NASS District</vt:lpstr>
      <vt:lpstr>Outliers</vt:lpstr>
      <vt:lpstr>Finding Your Production Area</vt:lpstr>
      <vt:lpstr>STAX Yields</vt:lpstr>
      <vt:lpstr>STAX Expected &amp; Actual Yields</vt:lpstr>
      <vt:lpstr>PowerPoint Presentation</vt:lpstr>
      <vt:lpstr>STAX Choices</vt:lpstr>
      <vt:lpstr>STAX &amp; Harvest Price Option</vt:lpstr>
      <vt:lpstr>STAX &amp; Coverage Band</vt:lpstr>
      <vt:lpstr>STAX &amp; the Protection Factor</vt:lpstr>
      <vt:lpstr>Impact of Protection Factor Assuming Expected County Revenue = $600</vt:lpstr>
      <vt:lpstr>STAX Liability &amp; Premiums</vt:lpstr>
      <vt:lpstr>STAX Yields &amp; Premium Rates</vt:lpstr>
      <vt:lpstr>STAX Premium Subsidy</vt:lpstr>
      <vt:lpstr>Wharton Co, TX STAX Calculations*</vt:lpstr>
      <vt:lpstr>STAX &amp; Underlying Coverage</vt:lpstr>
      <vt:lpstr>STAX &amp; Existing Insurance Coverage</vt:lpstr>
      <vt:lpstr>Insurance Coverage Choices</vt:lpstr>
      <vt:lpstr>Cotton Crop Insurance Usage</vt:lpstr>
      <vt:lpstr>Illustration for Wharton Co, TX Irrigated Practice</vt:lpstr>
      <vt:lpstr>Illustration for Wharton Co, TX Non-Irrigated Practice</vt:lpstr>
      <vt:lpstr>Supplemental Coverage Option</vt:lpstr>
      <vt:lpstr>Supplemental Coverage Option</vt:lpstr>
      <vt:lpstr>Additional SCO Features</vt:lpstr>
      <vt:lpstr>Considerations for STAX or SCO</vt:lpstr>
      <vt:lpstr>Key Questions</vt:lpstr>
      <vt:lpstr>Wharton Co, TX STAX &amp; SCO* Irrigated Practice</vt:lpstr>
      <vt:lpstr>Wharton Co, TX STAX &amp; SCO* Non-Irrigated Practice</vt:lpstr>
      <vt:lpstr>Other Crop Insurance Changes</vt:lpstr>
      <vt:lpstr>Other Crop Insurance Changes</vt:lpstr>
      <vt:lpstr>Other Farm Bill Issues</vt:lpstr>
      <vt:lpstr>Key Decision Dates</vt:lpstr>
      <vt:lpstr>Payment Acres for PLC or ARC-CO</vt:lpstr>
      <vt:lpstr>Understanding Generic Base</vt:lpstr>
      <vt:lpstr>Attributing Generic Base</vt:lpstr>
      <vt:lpstr>Upland Cotton Marketing Loan</vt:lpstr>
      <vt:lpstr>Payment Limits</vt:lpstr>
      <vt:lpstr>AGI Means Test </vt:lpstr>
      <vt:lpstr>Resources</vt:lpstr>
      <vt:lpstr>Final Questions?  Presentation and Summary available for NCC members at www.cotton.org </vt:lpstr>
    </vt:vector>
  </TitlesOfParts>
  <Company>National Cotton Council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2013 Farm Bill Preliminary Basics January 27, 2014</dc:title>
  <dc:creator>John Maguire</dc:creator>
  <cp:lastModifiedBy>Gary Adams</cp:lastModifiedBy>
  <cp:revision>227</cp:revision>
  <cp:lastPrinted>2014-03-07T15:36:52Z</cp:lastPrinted>
  <dcterms:created xsi:type="dcterms:W3CDTF">2014-01-27T16:25:41Z</dcterms:created>
  <dcterms:modified xsi:type="dcterms:W3CDTF">2014-11-10T22:14:25Z</dcterms:modified>
</cp:coreProperties>
</file>