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10" r:id="rId28"/>
    <p:sldId id="415" r:id="rId29"/>
    <p:sldId id="446" r:id="rId30"/>
    <p:sldId id="447" r:id="rId31"/>
    <p:sldId id="511" r:id="rId32"/>
    <p:sldId id="512" r:id="rId33"/>
    <p:sldId id="513" r:id="rId34"/>
    <p:sldId id="426" r:id="rId35"/>
    <p:sldId id="394" r:id="rId36"/>
    <p:sldId id="395" r:id="rId37"/>
    <p:sldId id="467" r:id="rId38"/>
    <p:sldId id="396" r:id="rId39"/>
    <p:sldId id="514" r:id="rId40"/>
    <p:sldId id="515" r:id="rId41"/>
    <p:sldId id="318" r:id="rId42"/>
    <p:sldId id="319" r:id="rId43"/>
    <p:sldId id="445" r:id="rId44"/>
    <p:sldId id="418" r:id="rId45"/>
    <p:sldId id="423" r:id="rId46"/>
    <p:sldId id="419" r:id="rId47"/>
    <p:sldId id="488" r:id="rId48"/>
    <p:sldId id="322" r:id="rId49"/>
    <p:sldId id="421" r:id="rId50"/>
    <p:sldId id="420" r:id="rId51"/>
    <p:sldId id="444" r:id="rId52"/>
    <p:sldId id="422" r:id="rId53"/>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02" d="100"/>
          <a:sy n="102" d="100"/>
        </p:scale>
        <p:origin x="1884" y="9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392426192"/>
        <c:axId val="392426584"/>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392426192"/>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92426584"/>
        <c:crosses val="autoZero"/>
        <c:crossBetween val="midCat"/>
      </c:valAx>
      <c:valAx>
        <c:axId val="3924265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92426192"/>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363324592"/>
        <c:axId val="363324984"/>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363324592"/>
        <c:axId val="363324984"/>
      </c:lineChart>
      <c:catAx>
        <c:axId val="363324592"/>
        <c:scaling>
          <c:orientation val="minMax"/>
        </c:scaling>
        <c:delete val="0"/>
        <c:axPos val="b"/>
        <c:title>
          <c:tx>
            <c:rich>
              <a:bodyPr/>
              <a:lstStyle/>
              <a:p>
                <a:pPr>
                  <a:defRPr b="0"/>
                </a:pPr>
                <a:r>
                  <a:rPr lang="en-US" b="0" dirty="0" smtClean="0"/>
                  <a:t>% Loss in County Revenue</a:t>
                </a:r>
                <a:endParaRPr lang="en-US" b="0" dirty="0"/>
              </a:p>
            </c:rich>
          </c:tx>
          <c:overlay val="0"/>
        </c:title>
        <c:numFmt formatCode="0%" sourceLinked="0"/>
        <c:majorTickMark val="out"/>
        <c:minorTickMark val="none"/>
        <c:tickLblPos val="nextTo"/>
        <c:crossAx val="363324984"/>
        <c:crosses val="autoZero"/>
        <c:auto val="1"/>
        <c:lblAlgn val="ctr"/>
        <c:lblOffset val="100"/>
        <c:noMultiLvlLbl val="0"/>
      </c:catAx>
      <c:valAx>
        <c:axId val="363324984"/>
        <c:scaling>
          <c:orientation val="minMax"/>
        </c:scaling>
        <c:delete val="0"/>
        <c:axPos val="l"/>
        <c:majorGridlines/>
        <c:title>
          <c:tx>
            <c:rich>
              <a:bodyPr/>
              <a:lstStyle/>
              <a:p>
                <a:pPr>
                  <a:defRPr b="0"/>
                </a:pPr>
                <a:r>
                  <a:rPr lang="en-US" b="0" dirty="0" smtClean="0"/>
                  <a:t>Indemnity</a:t>
                </a:r>
                <a:endParaRPr lang="en-US" b="0" dirty="0"/>
              </a:p>
            </c:rich>
          </c:tx>
          <c:overlay val="0"/>
        </c:title>
        <c:numFmt formatCode="&quot;$&quot;#,##0" sourceLinked="0"/>
        <c:majorTickMark val="out"/>
        <c:minorTickMark val="none"/>
        <c:tickLblPos val="nextTo"/>
        <c:crossAx val="363324592"/>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363325768"/>
        <c:axId val="363326160"/>
      </c:barChart>
      <c:catAx>
        <c:axId val="363325768"/>
        <c:scaling>
          <c:orientation val="minMax"/>
        </c:scaling>
        <c:delete val="0"/>
        <c:axPos val="b"/>
        <c:title>
          <c:tx>
            <c:rich>
              <a:bodyPr/>
              <a:lstStyle/>
              <a:p>
                <a:pPr>
                  <a:defRPr b="0"/>
                </a:pPr>
                <a:r>
                  <a:rPr lang="en-US" b="0" dirty="0" smtClean="0"/>
                  <a:t>Underlying Coverage Level</a:t>
                </a:r>
                <a:endParaRPr lang="en-US" b="0" dirty="0"/>
              </a:p>
            </c:rich>
          </c:tx>
          <c:overlay val="0"/>
        </c:title>
        <c:numFmt formatCode="General" sourceLinked="0"/>
        <c:majorTickMark val="out"/>
        <c:minorTickMark val="none"/>
        <c:tickLblPos val="nextTo"/>
        <c:crossAx val="363326160"/>
        <c:crosses val="autoZero"/>
        <c:auto val="1"/>
        <c:lblAlgn val="ctr"/>
        <c:lblOffset val="100"/>
        <c:noMultiLvlLbl val="0"/>
      </c:catAx>
      <c:valAx>
        <c:axId val="363326160"/>
        <c:scaling>
          <c:orientation val="minMax"/>
          <c:max val="1"/>
        </c:scaling>
        <c:delete val="0"/>
        <c:axPos val="l"/>
        <c:majorGridlines/>
        <c:title>
          <c:tx>
            <c:rich>
              <a:bodyPr/>
              <a:lstStyle/>
              <a:p>
                <a:pPr>
                  <a:defRPr b="0"/>
                </a:pPr>
                <a:r>
                  <a:rPr lang="en-US" b="0" dirty="0" smtClean="0"/>
                  <a:t>% of Expected Revenue</a:t>
                </a:r>
                <a:endParaRPr lang="en-US" b="0" dirty="0"/>
              </a:p>
            </c:rich>
          </c:tx>
          <c:overlay val="0"/>
        </c:title>
        <c:numFmt formatCode="0%" sourceLinked="0"/>
        <c:majorTickMark val="out"/>
        <c:minorTickMark val="none"/>
        <c:tickLblPos val="nextTo"/>
        <c:crossAx val="363325768"/>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Sheet1!$B$13</c:f>
              <c:strCache>
                <c:ptCount val="1"/>
                <c:pt idx="0">
                  <c:v>AL</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Sheet1!$M$14:$M$20</c:f>
              <c:numCache>
                <c:formatCode>General</c:formatCode>
                <c:ptCount val="7"/>
                <c:pt idx="0">
                  <c:v>5.122860748365874E-2</c:v>
                </c:pt>
                <c:pt idx="1">
                  <c:v>5.3273214513590537E-2</c:v>
                </c:pt>
                <c:pt idx="2">
                  <c:v>3.2041629446878502E-2</c:v>
                </c:pt>
                <c:pt idx="3">
                  <c:v>5.6772583549562581E-3</c:v>
                </c:pt>
                <c:pt idx="4">
                  <c:v>0.19301260510159229</c:v>
                </c:pt>
                <c:pt idx="5">
                  <c:v>0.360585307754477</c:v>
                </c:pt>
                <c:pt idx="6">
                  <c:v>0.30418137734484668</c:v>
                </c:pt>
              </c:numCache>
            </c:numRef>
          </c:val>
        </c:ser>
        <c:dLbls>
          <c:showLegendKey val="0"/>
          <c:showVal val="0"/>
          <c:showCatName val="0"/>
          <c:showSerName val="0"/>
          <c:showPercent val="0"/>
          <c:showBubbleSize val="0"/>
        </c:dLbls>
        <c:gapWidth val="150"/>
        <c:axId val="147733600"/>
        <c:axId val="398877280"/>
      </c:barChart>
      <c:catAx>
        <c:axId val="147733600"/>
        <c:scaling>
          <c:orientation val="minMax"/>
        </c:scaling>
        <c:delete val="0"/>
        <c:axPos val="b"/>
        <c:numFmt formatCode="General" sourceLinked="0"/>
        <c:majorTickMark val="out"/>
        <c:minorTickMark val="none"/>
        <c:tickLblPos val="nextTo"/>
        <c:txPr>
          <a:bodyPr/>
          <a:lstStyle/>
          <a:p>
            <a:pPr>
              <a:defRPr sz="1800"/>
            </a:pPr>
            <a:endParaRPr lang="en-US"/>
          </a:p>
        </c:txPr>
        <c:crossAx val="398877280"/>
        <c:crosses val="autoZero"/>
        <c:auto val="1"/>
        <c:lblAlgn val="ctr"/>
        <c:lblOffset val="100"/>
        <c:noMultiLvlLbl val="0"/>
      </c:catAx>
      <c:valAx>
        <c:axId val="398877280"/>
        <c:scaling>
          <c:orientation val="minMax"/>
        </c:scaling>
        <c:delete val="0"/>
        <c:axPos val="l"/>
        <c:majorGridlines/>
        <c:numFmt formatCode="0%" sourceLinked="0"/>
        <c:majorTickMark val="out"/>
        <c:minorTickMark val="none"/>
        <c:tickLblPos val="nextTo"/>
        <c:txPr>
          <a:bodyPr/>
          <a:lstStyle/>
          <a:p>
            <a:pPr>
              <a:defRPr sz="1800"/>
            </a:pPr>
            <a:endParaRPr lang="en-US"/>
          </a:p>
        </c:txPr>
        <c:crossAx val="147733600"/>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12193350831146106"/>
          <c:y val="0.19038148877223682"/>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11/7/2014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11/7/2014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949529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11/7/2014</a:t>
            </a:fld>
            <a:endParaRPr lang="en-US"/>
          </a:p>
        </p:txBody>
      </p:sp>
    </p:spTree>
    <p:extLst>
      <p:ext uri="{BB962C8B-B14F-4D97-AF65-F5344CB8AC3E}">
        <p14:creationId xmlns:p14="http://schemas.microsoft.com/office/powerpoint/2010/main" val="895830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11/7/2014</a:t>
            </a:fld>
            <a:endParaRPr lang="en-US"/>
          </a:p>
        </p:txBody>
      </p:sp>
    </p:spTree>
    <p:extLst>
      <p:ext uri="{BB962C8B-B14F-4D97-AF65-F5344CB8AC3E}">
        <p14:creationId xmlns:p14="http://schemas.microsoft.com/office/powerpoint/2010/main" val="18922745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11/7/2014</a:t>
            </a:fld>
            <a:endParaRPr lang="en-US"/>
          </a:p>
        </p:txBody>
      </p:sp>
    </p:spTree>
    <p:extLst>
      <p:ext uri="{BB962C8B-B14F-4D97-AF65-F5344CB8AC3E}">
        <p14:creationId xmlns:p14="http://schemas.microsoft.com/office/powerpoint/2010/main" val="996438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652063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31330944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11/7/2014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11/7/2014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11/7/2014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11/7/2014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11/7/2014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11/7/2014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Dothan, AL</a:t>
            </a:r>
            <a:r>
              <a:rPr lang="en-US" sz="2800" b="1" dirty="0" smtClean="0"/>
              <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Houston Co</a:t>
            </a:r>
            <a:r>
              <a:rPr lang="en-US" sz="4400" b="1" u="sng" dirty="0" smtClean="0"/>
              <a:t>, </a:t>
            </a:r>
            <a:r>
              <a:rPr lang="en-US" sz="4400" b="1" u="sng" dirty="0" smtClean="0"/>
              <a:t>AL </a:t>
            </a:r>
            <a:r>
              <a:rPr lang="en-US" sz="4400" b="1" u="sng" dirty="0" smtClean="0"/>
              <a:t>STAX Calculations*</a:t>
            </a:r>
            <a:endParaRPr lang="en-US" sz="4400" b="1" u="sng" dirty="0"/>
          </a:p>
        </p:txBody>
      </p:sp>
      <p:sp>
        <p:nvSpPr>
          <p:cNvPr id="3" name="TextBox 2"/>
          <p:cNvSpPr txBox="1"/>
          <p:nvPr/>
        </p:nvSpPr>
        <p:spPr>
          <a:xfrm>
            <a:off x="228600" y="59684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4" name="Picture 3"/>
          <p:cNvPicPr>
            <a:picLocks noChangeAspect="1"/>
          </p:cNvPicPr>
          <p:nvPr/>
        </p:nvPicPr>
        <p:blipFill>
          <a:blip r:embed="rId3"/>
          <a:stretch>
            <a:fillRect/>
          </a:stretch>
        </p:blipFill>
        <p:spPr>
          <a:xfrm>
            <a:off x="422532" y="809584"/>
            <a:ext cx="8264268" cy="4981616"/>
          </a:xfrm>
          <a:prstGeom prst="rect">
            <a:avLst/>
          </a:prstGeom>
        </p:spPr>
      </p:pic>
    </p:spTree>
    <p:extLst>
      <p:ext uri="{BB962C8B-B14F-4D97-AF65-F5344CB8AC3E}">
        <p14:creationId xmlns:p14="http://schemas.microsoft.com/office/powerpoint/2010/main" val="16827003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u="sng" dirty="0" smtClean="0"/>
              <a:t>Cotton Crop Insurance Usage</a:t>
            </a:r>
            <a:endParaRPr lang="en-US" sz="4400" b="1" u="sng"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768488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Houston </a:t>
            </a:r>
            <a:r>
              <a:rPr lang="en-US" sz="4900" b="1" u="sng" dirty="0" smtClean="0"/>
              <a:t>Co, </a:t>
            </a:r>
            <a:r>
              <a:rPr lang="en-US" sz="4900" b="1" u="sng" dirty="0" smtClean="0"/>
              <a:t>AL </a:t>
            </a:r>
            <a:r>
              <a:rPr lang="en-US" sz="4400" b="1" u="sng" dirty="0" smtClean="0"/>
              <a:t/>
            </a:r>
            <a:br>
              <a:rPr lang="en-US" sz="4400" b="1" u="sng" dirty="0" smtClean="0"/>
            </a:br>
            <a:r>
              <a:rPr lang="en-US" sz="3100" b="1" dirty="0" smtClean="0"/>
              <a:t>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4" name="Picture 3"/>
          <p:cNvPicPr>
            <a:picLocks noChangeAspect="1"/>
          </p:cNvPicPr>
          <p:nvPr/>
        </p:nvPicPr>
        <p:blipFill>
          <a:blip r:embed="rId3"/>
          <a:stretch>
            <a:fillRect/>
          </a:stretch>
        </p:blipFill>
        <p:spPr>
          <a:xfrm>
            <a:off x="152400" y="1348640"/>
            <a:ext cx="8839200" cy="3983674"/>
          </a:xfrm>
          <a:prstGeom prst="rect">
            <a:avLst/>
          </a:prstGeom>
        </p:spPr>
      </p:pic>
    </p:spTree>
    <p:extLst>
      <p:ext uri="{BB962C8B-B14F-4D97-AF65-F5344CB8AC3E}">
        <p14:creationId xmlns:p14="http://schemas.microsoft.com/office/powerpoint/2010/main" val="2810399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Houston </a:t>
            </a:r>
            <a:r>
              <a:rPr lang="en-US" sz="4900" b="1" u="sng" dirty="0" smtClean="0"/>
              <a:t>Co, </a:t>
            </a:r>
            <a:r>
              <a:rPr lang="en-US" sz="4900" b="1" u="sng" dirty="0" smtClean="0"/>
              <a:t>AL </a:t>
            </a:r>
            <a:r>
              <a:rPr lang="en-US" sz="4400" b="1" u="sng" dirty="0" smtClean="0"/>
              <a:t/>
            </a:r>
            <a:br>
              <a:rPr lang="en-US" sz="4400" b="1" u="sng" dirty="0" smtClean="0"/>
            </a:br>
            <a:r>
              <a:rPr lang="en-US" sz="3100" b="1" dirty="0" smtClean="0"/>
              <a:t>Non-Irrigated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4" name="Picture 3"/>
          <p:cNvPicPr>
            <a:picLocks noChangeAspect="1"/>
          </p:cNvPicPr>
          <p:nvPr/>
        </p:nvPicPr>
        <p:blipFill>
          <a:blip r:embed="rId3"/>
          <a:stretch>
            <a:fillRect/>
          </a:stretch>
        </p:blipFill>
        <p:spPr>
          <a:xfrm>
            <a:off x="205912" y="1295400"/>
            <a:ext cx="8785688" cy="3959557"/>
          </a:xfrm>
          <a:prstGeom prst="rect">
            <a:avLst/>
          </a:prstGeom>
        </p:spPr>
      </p:pic>
    </p:spTree>
    <p:extLst>
      <p:ext uri="{BB962C8B-B14F-4D97-AF65-F5344CB8AC3E}">
        <p14:creationId xmlns:p14="http://schemas.microsoft.com/office/powerpoint/2010/main" val="14448392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Houston </a:t>
            </a:r>
            <a:r>
              <a:rPr lang="en-US" sz="4400" b="1" u="sng" dirty="0" smtClean="0"/>
              <a:t>Co, </a:t>
            </a:r>
            <a:r>
              <a:rPr lang="en-US" sz="4400" b="1" u="sng" dirty="0" smtClean="0"/>
              <a:t>AL </a:t>
            </a:r>
            <a:r>
              <a:rPr lang="en-US" sz="4400" b="1" u="sng" dirty="0" smtClean="0"/>
              <a:t>STAX &amp; SCO</a:t>
            </a:r>
            <a:r>
              <a:rPr lang="en-US" sz="4400" b="1" u="sng" dirty="0" smtClean="0"/>
              <a:t>*</a:t>
            </a:r>
            <a:br>
              <a:rPr lang="en-US" sz="4400" b="1" u="sng" dirty="0" smtClean="0"/>
            </a:br>
            <a:r>
              <a:rPr lang="en-US" sz="2800" b="1" dirty="0" smtClean="0"/>
              <a:t>Irrigated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9" name="Picture 8"/>
          <p:cNvPicPr>
            <a:picLocks noChangeAspect="1"/>
          </p:cNvPicPr>
          <p:nvPr/>
        </p:nvPicPr>
        <p:blipFill>
          <a:blip r:embed="rId3"/>
          <a:stretch>
            <a:fillRect/>
          </a:stretch>
        </p:blipFill>
        <p:spPr>
          <a:xfrm>
            <a:off x="256761" y="1245167"/>
            <a:ext cx="8658639" cy="4850833"/>
          </a:xfrm>
          <a:prstGeom prst="rect">
            <a:avLst/>
          </a:prstGeom>
        </p:spPr>
      </p:pic>
    </p:spTree>
    <p:extLst>
      <p:ext uri="{BB962C8B-B14F-4D97-AF65-F5344CB8AC3E}">
        <p14:creationId xmlns:p14="http://schemas.microsoft.com/office/powerpoint/2010/main" val="37701970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Houston </a:t>
            </a:r>
            <a:r>
              <a:rPr lang="en-US" sz="4400" b="1" u="sng" dirty="0" smtClean="0"/>
              <a:t>Co, </a:t>
            </a:r>
            <a:r>
              <a:rPr lang="en-US" sz="4400" b="1" u="sng" dirty="0" smtClean="0"/>
              <a:t>AL </a:t>
            </a:r>
            <a:r>
              <a:rPr lang="en-US" sz="4400" b="1" u="sng" dirty="0" smtClean="0"/>
              <a:t>STAX &amp; SCO</a:t>
            </a:r>
            <a:r>
              <a:rPr lang="en-US" sz="4400" b="1" u="sng" dirty="0" smtClean="0"/>
              <a:t>*</a:t>
            </a:r>
            <a:br>
              <a:rPr lang="en-US" sz="4400" b="1" u="sng" dirty="0" smtClean="0"/>
            </a:br>
            <a:r>
              <a:rPr lang="en-US" sz="2800" b="1" dirty="0" smtClean="0"/>
              <a:t>Non-I</a:t>
            </a:r>
            <a:r>
              <a:rPr lang="en-US" sz="2800" b="1" dirty="0" smtClean="0"/>
              <a:t>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9" name="Picture 8"/>
          <p:cNvPicPr>
            <a:picLocks noChangeAspect="1"/>
          </p:cNvPicPr>
          <p:nvPr/>
        </p:nvPicPr>
        <p:blipFill>
          <a:blip r:embed="rId3"/>
          <a:stretch>
            <a:fillRect/>
          </a:stretch>
        </p:blipFill>
        <p:spPr>
          <a:xfrm>
            <a:off x="256761" y="1245167"/>
            <a:ext cx="8658639" cy="4850833"/>
          </a:xfrm>
          <a:prstGeom prst="rect">
            <a:avLst/>
          </a:prstGeom>
        </p:spPr>
      </p:pic>
    </p:spTree>
    <p:extLst>
      <p:ext uri="{BB962C8B-B14F-4D97-AF65-F5344CB8AC3E}">
        <p14:creationId xmlns:p14="http://schemas.microsoft.com/office/powerpoint/2010/main" val="41084543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8047</TotalTime>
  <Words>2672</Words>
  <Application>Microsoft Office PowerPoint</Application>
  <PresentationFormat>On-screen Show (4:3)</PresentationFormat>
  <Paragraphs>403</Paragraphs>
  <Slides>52</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Wingdings</vt:lpstr>
      <vt:lpstr>Office Theme</vt:lpstr>
      <vt:lpstr>The Agricultural Act of 2014:  Update on STAX, SCO  &amp; Farm Bill Implementation  Dothan, AL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Houston Co, AL STAX Calculations*</vt:lpstr>
      <vt:lpstr>STAX &amp; Underlying Coverage</vt:lpstr>
      <vt:lpstr>STAX &amp; Existing Insurance Coverage</vt:lpstr>
      <vt:lpstr>Insurance Coverage Choices</vt:lpstr>
      <vt:lpstr>Cotton Crop Insurance Usage</vt:lpstr>
      <vt:lpstr>Illustration for Houston Co, AL  Irrigated Practice</vt:lpstr>
      <vt:lpstr>Illustration for Houston Co, AL  Non-Irrigated Practice</vt:lpstr>
      <vt:lpstr>Supplemental Coverage Option</vt:lpstr>
      <vt:lpstr>Supplemental Coverage Option</vt:lpstr>
      <vt:lpstr>Additional SCO Features</vt:lpstr>
      <vt:lpstr>Considerations for STAX or SCO</vt:lpstr>
      <vt:lpstr>Key Questions</vt:lpstr>
      <vt:lpstr>Houston Co, AL STAX &amp; SCO* Irrigated Practice</vt:lpstr>
      <vt:lpstr>Houston Co, AL STAX &amp; SCO* Non-Irrigated Practice</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217</cp:revision>
  <cp:lastPrinted>2014-03-07T15:36:52Z</cp:lastPrinted>
  <dcterms:created xsi:type="dcterms:W3CDTF">2014-01-27T16:25:41Z</dcterms:created>
  <dcterms:modified xsi:type="dcterms:W3CDTF">2014-11-07T16:35:04Z</dcterms:modified>
</cp:coreProperties>
</file>