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392" r:id="rId28"/>
    <p:sldId id="415" r:id="rId29"/>
    <p:sldId id="446" r:id="rId30"/>
    <p:sldId id="447" r:id="rId31"/>
    <p:sldId id="427" r:id="rId32"/>
    <p:sldId id="503" r:id="rId33"/>
    <p:sldId id="426" r:id="rId34"/>
    <p:sldId id="394" r:id="rId35"/>
    <p:sldId id="395" r:id="rId36"/>
    <p:sldId id="467" r:id="rId37"/>
    <p:sldId id="396" r:id="rId38"/>
    <p:sldId id="468" r:id="rId39"/>
    <p:sldId id="318" r:id="rId40"/>
    <p:sldId id="319" r:id="rId41"/>
    <p:sldId id="445" r:id="rId42"/>
    <p:sldId id="418" r:id="rId43"/>
    <p:sldId id="423" r:id="rId44"/>
    <p:sldId id="419" r:id="rId45"/>
    <p:sldId id="488" r:id="rId46"/>
    <p:sldId id="322" r:id="rId47"/>
    <p:sldId id="421" r:id="rId48"/>
    <p:sldId id="420" r:id="rId49"/>
    <p:sldId id="444" r:id="rId50"/>
    <p:sldId id="422" r:id="rId51"/>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884" y="9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328400728"/>
        <c:axId val="328401120"/>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328400728"/>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28401120"/>
        <c:crosses val="autoZero"/>
        <c:crossBetween val="midCat"/>
      </c:valAx>
      <c:valAx>
        <c:axId val="3284011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28400728"/>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327114624"/>
        <c:axId val="327115016"/>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327114624"/>
        <c:axId val="327115016"/>
      </c:lineChart>
      <c:catAx>
        <c:axId val="327114624"/>
        <c:scaling>
          <c:orientation val="minMax"/>
        </c:scaling>
        <c:delete val="0"/>
        <c:axPos val="b"/>
        <c:title>
          <c:tx>
            <c:rich>
              <a:bodyPr/>
              <a:lstStyle/>
              <a:p>
                <a:pPr>
                  <a:defRPr b="0"/>
                </a:pPr>
                <a:r>
                  <a:rPr lang="en-US" b="0" dirty="0" smtClean="0"/>
                  <a:t>% Loss in County Revenue</a:t>
                </a:r>
                <a:endParaRPr lang="en-US" b="0" dirty="0"/>
              </a:p>
            </c:rich>
          </c:tx>
          <c:layout/>
          <c:overlay val="0"/>
        </c:title>
        <c:numFmt formatCode="0%" sourceLinked="0"/>
        <c:majorTickMark val="out"/>
        <c:minorTickMark val="none"/>
        <c:tickLblPos val="nextTo"/>
        <c:crossAx val="327115016"/>
        <c:crosses val="autoZero"/>
        <c:auto val="1"/>
        <c:lblAlgn val="ctr"/>
        <c:lblOffset val="100"/>
        <c:noMultiLvlLbl val="0"/>
      </c:catAx>
      <c:valAx>
        <c:axId val="327115016"/>
        <c:scaling>
          <c:orientation val="minMax"/>
        </c:scaling>
        <c:delete val="0"/>
        <c:axPos val="l"/>
        <c:majorGridlines/>
        <c:title>
          <c:tx>
            <c:rich>
              <a:bodyPr/>
              <a:lstStyle/>
              <a:p>
                <a:pPr>
                  <a:defRPr b="0"/>
                </a:pPr>
                <a:r>
                  <a:rPr lang="en-US" b="0" dirty="0" smtClean="0"/>
                  <a:t>Indemnity</a:t>
                </a:r>
                <a:endParaRPr lang="en-US" b="0" dirty="0"/>
              </a:p>
            </c:rich>
          </c:tx>
          <c:layout/>
          <c:overlay val="0"/>
        </c:title>
        <c:numFmt formatCode="&quot;$&quot;#,##0" sourceLinked="0"/>
        <c:majorTickMark val="out"/>
        <c:minorTickMark val="none"/>
        <c:tickLblPos val="nextTo"/>
        <c:crossAx val="327114624"/>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327115800"/>
        <c:axId val="327116192"/>
      </c:barChart>
      <c:catAx>
        <c:axId val="327115800"/>
        <c:scaling>
          <c:orientation val="minMax"/>
        </c:scaling>
        <c:delete val="0"/>
        <c:axPos val="b"/>
        <c:title>
          <c:tx>
            <c:rich>
              <a:bodyPr/>
              <a:lstStyle/>
              <a:p>
                <a:pPr>
                  <a:defRPr b="0"/>
                </a:pPr>
                <a:r>
                  <a:rPr lang="en-US" b="0" dirty="0" smtClean="0"/>
                  <a:t>Underlying Coverage Level</a:t>
                </a:r>
                <a:endParaRPr lang="en-US" b="0" dirty="0"/>
              </a:p>
            </c:rich>
          </c:tx>
          <c:layout/>
          <c:overlay val="0"/>
        </c:title>
        <c:numFmt formatCode="General" sourceLinked="0"/>
        <c:majorTickMark val="out"/>
        <c:minorTickMark val="none"/>
        <c:tickLblPos val="nextTo"/>
        <c:crossAx val="327116192"/>
        <c:crosses val="autoZero"/>
        <c:auto val="1"/>
        <c:lblAlgn val="ctr"/>
        <c:lblOffset val="100"/>
        <c:noMultiLvlLbl val="0"/>
      </c:catAx>
      <c:valAx>
        <c:axId val="327116192"/>
        <c:scaling>
          <c:orientation val="minMax"/>
          <c:max val="1"/>
        </c:scaling>
        <c:delete val="0"/>
        <c:axPos val="l"/>
        <c:majorGridlines/>
        <c:title>
          <c:tx>
            <c:rich>
              <a:bodyPr/>
              <a:lstStyle/>
              <a:p>
                <a:pPr>
                  <a:defRPr b="0"/>
                </a:pPr>
                <a:r>
                  <a:rPr lang="en-US" b="0" dirty="0" smtClean="0"/>
                  <a:t>% of Expected Revenue</a:t>
                </a:r>
                <a:endParaRPr lang="en-US" b="0" dirty="0"/>
              </a:p>
            </c:rich>
          </c:tx>
          <c:layout/>
          <c:overlay val="0"/>
        </c:title>
        <c:numFmt formatCode="0%" sourceLinked="0"/>
        <c:majorTickMark val="out"/>
        <c:minorTickMark val="none"/>
        <c:tickLblPos val="nextTo"/>
        <c:crossAx val="327115800"/>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layout/>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Sheet1!$B$73</c:f>
              <c:strCache>
                <c:ptCount val="1"/>
                <c:pt idx="0">
                  <c:v>CA</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Sheet1!$M$74:$M$80</c:f>
              <c:numCache>
                <c:formatCode>General</c:formatCode>
                <c:ptCount val="7"/>
                <c:pt idx="0">
                  <c:v>0.74355826583579088</c:v>
                </c:pt>
                <c:pt idx="1">
                  <c:v>0.15150585126966548</c:v>
                </c:pt>
                <c:pt idx="2">
                  <c:v>2.0682937243965253E-2</c:v>
                </c:pt>
                <c:pt idx="3">
                  <c:v>7.0415393442841701E-2</c:v>
                </c:pt>
                <c:pt idx="4">
                  <c:v>3.7362725343937232E-4</c:v>
                </c:pt>
                <c:pt idx="5">
                  <c:v>4.7370598203920417E-3</c:v>
                </c:pt>
                <c:pt idx="6">
                  <c:v>8.7268651339053385E-3</c:v>
                </c:pt>
              </c:numCache>
            </c:numRef>
          </c:val>
        </c:ser>
        <c:dLbls>
          <c:showLegendKey val="0"/>
          <c:showVal val="0"/>
          <c:showCatName val="0"/>
          <c:showSerName val="0"/>
          <c:showPercent val="0"/>
          <c:showBubbleSize val="0"/>
        </c:dLbls>
        <c:gapWidth val="150"/>
        <c:axId val="327116976"/>
        <c:axId val="327117368"/>
      </c:barChart>
      <c:catAx>
        <c:axId val="327116976"/>
        <c:scaling>
          <c:orientation val="minMax"/>
        </c:scaling>
        <c:delete val="0"/>
        <c:axPos val="b"/>
        <c:numFmt formatCode="General" sourceLinked="0"/>
        <c:majorTickMark val="out"/>
        <c:minorTickMark val="none"/>
        <c:tickLblPos val="nextTo"/>
        <c:txPr>
          <a:bodyPr/>
          <a:lstStyle/>
          <a:p>
            <a:pPr>
              <a:defRPr sz="1800"/>
            </a:pPr>
            <a:endParaRPr lang="en-US"/>
          </a:p>
        </c:txPr>
        <c:crossAx val="327117368"/>
        <c:crosses val="autoZero"/>
        <c:auto val="1"/>
        <c:lblAlgn val="ctr"/>
        <c:lblOffset val="100"/>
        <c:noMultiLvlLbl val="0"/>
      </c:catAx>
      <c:valAx>
        <c:axId val="327117368"/>
        <c:scaling>
          <c:orientation val="minMax"/>
        </c:scaling>
        <c:delete val="0"/>
        <c:axPos val="l"/>
        <c:majorGridlines/>
        <c:numFmt formatCode="0%" sourceLinked="0"/>
        <c:majorTickMark val="out"/>
        <c:minorTickMark val="none"/>
        <c:tickLblPos val="nextTo"/>
        <c:txPr>
          <a:bodyPr/>
          <a:lstStyle/>
          <a:p>
            <a:pPr>
              <a:defRPr sz="1800"/>
            </a:pPr>
            <a:endParaRPr lang="en-US"/>
          </a:p>
        </c:txPr>
        <c:crossAx val="327116976"/>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8129023345765991"/>
          <c:y val="0.19038148877223682"/>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11/6/2014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11/6/2014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1142476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5946421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11/6/2014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11/6/2014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11/6/2014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11/6/2014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11/6/2014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11/6/2014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11/6/2014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11/6/2014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11/6/2014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11/6/2014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11/6/2014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11/6/2014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Coalinga, CA</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Fresno Co, CA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5713345"/>
              </p:ext>
            </p:extLst>
          </p:nvPr>
        </p:nvGraphicFramePr>
        <p:xfrm>
          <a:off x="533400" y="990600"/>
          <a:ext cx="8077200" cy="3711423"/>
        </p:xfrm>
        <a:graphic>
          <a:graphicData uri="http://schemas.openxmlformats.org/drawingml/2006/table">
            <a:tbl>
              <a:tblPr firstRow="1" bandRow="1">
                <a:tableStyleId>{5C22544A-7EE6-4342-B048-85BDC9FD1C3A}</a:tableStyleId>
              </a:tblPr>
              <a:tblGrid>
                <a:gridCol w="533400"/>
                <a:gridCol w="5791200"/>
                <a:gridCol w="1752600"/>
              </a:tblGrid>
              <a:tr h="608180">
                <a:tc>
                  <a:txBody>
                    <a:bodyPr/>
                    <a:lstStyle/>
                    <a:p>
                      <a:endParaRPr lang="en-US" sz="1600" dirty="0"/>
                    </a:p>
                  </a:txBody>
                  <a:tcPr/>
                </a:tc>
                <a:tc>
                  <a:txBody>
                    <a:bodyPr/>
                    <a:lstStyle/>
                    <a:p>
                      <a:endParaRPr lang="en-US" sz="1600" dirty="0"/>
                    </a:p>
                  </a:txBody>
                  <a:tcPr/>
                </a:tc>
                <a:tc>
                  <a:txBody>
                    <a:bodyPr/>
                    <a:lstStyle/>
                    <a:p>
                      <a:pPr algn="ctr" fontAlgn="b"/>
                      <a:r>
                        <a:rPr lang="en-US" sz="1600" b="0" i="0" u="none" strike="noStrike" dirty="0" smtClean="0">
                          <a:solidFill>
                            <a:schemeClr val="bg1"/>
                          </a:solidFill>
                          <a:effectLst/>
                          <a:latin typeface="Arial" pitchFamily="34" charset="0"/>
                          <a:cs typeface="Arial" pitchFamily="34" charset="0"/>
                        </a:rPr>
                        <a:t>Irrigated</a:t>
                      </a:r>
                      <a:endParaRPr lang="en-US" sz="1600" b="0" i="0" u="none" strike="noStrike" dirty="0">
                        <a:solidFill>
                          <a:schemeClr val="bg1"/>
                        </a:solidFill>
                        <a:effectLst/>
                        <a:latin typeface="Arial" pitchFamily="34" charset="0"/>
                        <a:cs typeface="Arial" pitchFamily="34" charset="0"/>
                      </a:endParaRPr>
                    </a:p>
                  </a:txBody>
                  <a:tcPr marL="0" marR="0" marT="0" marB="0" anchor="ctr"/>
                </a:tc>
              </a:tr>
              <a:tr h="404197">
                <a:tc>
                  <a:txBody>
                    <a:bodyPr/>
                    <a:lstStyle/>
                    <a:p>
                      <a:pPr algn="r" fontAlgn="b"/>
                      <a:r>
                        <a:rPr lang="en-US" sz="1600" b="0" i="0" u="none" strike="noStrike" dirty="0" smtClean="0">
                          <a:solidFill>
                            <a:srgbClr val="000000"/>
                          </a:solidFill>
                          <a:effectLst/>
                          <a:latin typeface="Arial" pitchFamily="34" charset="0"/>
                          <a:cs typeface="Arial" pitchFamily="34" charset="0"/>
                        </a:rPr>
                        <a:t>1.</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dirty="0" smtClean="0">
                          <a:solidFill>
                            <a:srgbClr val="000000"/>
                          </a:solidFill>
                          <a:effectLst/>
                          <a:latin typeface="Arial" pitchFamily="34" charset="0"/>
                          <a:cs typeface="Arial" pitchFamily="34" charset="0"/>
                        </a:rPr>
                        <a:t>Insurance Projected Price (Assumed)</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b"/>
                      <a:r>
                        <a:rPr lang="en-US" sz="1600" b="0" i="0" u="none" strike="noStrike" dirty="0" smtClean="0">
                          <a:solidFill>
                            <a:srgbClr val="000000"/>
                          </a:solidFill>
                          <a:effectLst/>
                          <a:latin typeface="Arial" pitchFamily="34" charset="0"/>
                          <a:cs typeface="Arial" pitchFamily="34" charset="0"/>
                        </a:rPr>
                        <a:t>$0.65</a:t>
                      </a:r>
                      <a:endParaRPr lang="en-US" sz="1600" b="0" i="0" u="none" strike="noStrike" dirty="0">
                        <a:solidFill>
                          <a:srgbClr val="000000"/>
                        </a:solidFill>
                        <a:effectLst/>
                        <a:latin typeface="Arial" pitchFamily="34" charset="0"/>
                        <a:cs typeface="Arial" pitchFamily="34" charset="0"/>
                      </a:endParaRPr>
                    </a:p>
                  </a:txBody>
                  <a:tcPr marL="0" marR="640080" marT="0" marB="0" anchor="ctr"/>
                </a:tc>
              </a:tr>
              <a:tr h="385578">
                <a:tc>
                  <a:txBody>
                    <a:bodyPr/>
                    <a:lstStyle/>
                    <a:p>
                      <a:pPr algn="r" fontAlgn="b"/>
                      <a:r>
                        <a:rPr lang="en-US" sz="1600" b="0" i="0" u="none" strike="noStrike" dirty="0" smtClean="0">
                          <a:solidFill>
                            <a:srgbClr val="000000"/>
                          </a:solidFill>
                          <a:effectLst/>
                          <a:latin typeface="Arial" pitchFamily="34" charset="0"/>
                          <a:cs typeface="Arial" pitchFamily="34" charset="0"/>
                        </a:rPr>
                        <a:t>2.</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dirty="0">
                          <a:solidFill>
                            <a:srgbClr val="000000"/>
                          </a:solidFill>
                          <a:effectLst/>
                          <a:latin typeface="Arial" pitchFamily="34" charset="0"/>
                          <a:cs typeface="Arial" pitchFamily="34" charset="0"/>
                        </a:rPr>
                        <a:t>Expected </a:t>
                      </a:r>
                      <a:r>
                        <a:rPr lang="en-US" sz="1600" b="0" i="0" u="none" strike="noStrike" dirty="0" smtClean="0">
                          <a:solidFill>
                            <a:srgbClr val="000000"/>
                          </a:solidFill>
                          <a:effectLst/>
                          <a:latin typeface="Arial" pitchFamily="34" charset="0"/>
                          <a:cs typeface="Arial" pitchFamily="34" charset="0"/>
                        </a:rPr>
                        <a:t>County Yield/</a:t>
                      </a:r>
                      <a:r>
                        <a:rPr lang="en-US" sz="1600" b="0" i="0" u="none" strike="noStrike" dirty="0" err="1" smtClean="0">
                          <a:solidFill>
                            <a:srgbClr val="000000"/>
                          </a:solidFill>
                          <a:effectLst/>
                          <a:latin typeface="Arial" pitchFamily="34" charset="0"/>
                          <a:cs typeface="Arial" pitchFamily="34" charset="0"/>
                        </a:rPr>
                        <a:t>Pltd</a:t>
                      </a:r>
                      <a:r>
                        <a:rPr lang="en-US" sz="1600" b="0" i="0" u="none" strike="noStrike" dirty="0" smtClean="0">
                          <a:solidFill>
                            <a:srgbClr val="000000"/>
                          </a:solidFill>
                          <a:effectLst/>
                          <a:latin typeface="Arial" pitchFamily="34" charset="0"/>
                          <a:cs typeface="Arial" pitchFamily="34" charset="0"/>
                        </a:rPr>
                        <a:t> Acre (RMA)</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1,606</a:t>
                      </a:r>
                      <a:endParaRPr lang="en-US" sz="1600" b="0" i="0" u="none" strike="noStrike" dirty="0">
                        <a:solidFill>
                          <a:schemeClr val="tx1"/>
                        </a:solidFill>
                        <a:effectLst/>
                        <a:latin typeface="Arial" pitchFamily="34" charset="0"/>
                        <a:cs typeface="Arial" pitchFamily="34" charset="0"/>
                      </a:endParaRPr>
                    </a:p>
                  </a:txBody>
                  <a:tcPr marL="0" marR="640080" marT="0" marB="0" anchor="ctr"/>
                </a:tc>
              </a:tr>
              <a:tr h="385578">
                <a:tc>
                  <a:txBody>
                    <a:bodyPr/>
                    <a:lstStyle/>
                    <a:p>
                      <a:pPr algn="r" fontAlgn="b"/>
                      <a:r>
                        <a:rPr lang="en-US" sz="1600" b="0" i="0" u="none" strike="noStrike" dirty="0" smtClean="0">
                          <a:solidFill>
                            <a:srgbClr val="000000"/>
                          </a:solidFill>
                          <a:effectLst/>
                          <a:latin typeface="Arial" pitchFamily="34" charset="0"/>
                          <a:cs typeface="Arial" pitchFamily="34" charset="0"/>
                        </a:rPr>
                        <a:t>3.</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dirty="0" smtClean="0">
                          <a:solidFill>
                            <a:srgbClr val="000000"/>
                          </a:solidFill>
                          <a:effectLst/>
                          <a:latin typeface="Arial" pitchFamily="34" charset="0"/>
                          <a:cs typeface="Arial" pitchFamily="34" charset="0"/>
                        </a:rPr>
                        <a:t>Expected</a:t>
                      </a:r>
                      <a:r>
                        <a:rPr lang="en-US" sz="1600" b="0" i="0" u="none" strike="noStrike" baseline="0" dirty="0" smtClean="0">
                          <a:solidFill>
                            <a:srgbClr val="000000"/>
                          </a:solidFill>
                          <a:effectLst/>
                          <a:latin typeface="Arial" pitchFamily="34" charset="0"/>
                          <a:cs typeface="Arial" pitchFamily="34" charset="0"/>
                        </a:rPr>
                        <a:t> County </a:t>
                      </a:r>
                      <a:r>
                        <a:rPr lang="en-US" sz="1600" b="0" i="0" u="none" strike="noStrike" dirty="0" smtClean="0">
                          <a:solidFill>
                            <a:srgbClr val="000000"/>
                          </a:solidFill>
                          <a:effectLst/>
                          <a:latin typeface="Arial" pitchFamily="34" charset="0"/>
                          <a:cs typeface="Arial" pitchFamily="34" charset="0"/>
                        </a:rPr>
                        <a:t>Revenue (#1 </a:t>
                      </a:r>
                      <a:r>
                        <a:rPr lang="en-US" sz="1600" b="0" i="0" u="none" strike="noStrike" baseline="0" dirty="0" smtClean="0">
                          <a:solidFill>
                            <a:srgbClr val="000000"/>
                          </a:solidFill>
                          <a:effectLst/>
                          <a:latin typeface="Arial" pitchFamily="34" charset="0"/>
                          <a:cs typeface="Arial" pitchFamily="34" charset="0"/>
                        </a:rPr>
                        <a:t>* #2)</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$1,044</a:t>
                      </a:r>
                      <a:endParaRPr lang="en-US" sz="1600" b="0" i="0" u="none" strike="noStrike" dirty="0">
                        <a:solidFill>
                          <a:schemeClr val="tx1"/>
                        </a:solidFill>
                        <a:effectLst/>
                        <a:latin typeface="Arial" pitchFamily="34" charset="0"/>
                        <a:cs typeface="Arial" pitchFamily="34" charset="0"/>
                      </a:endParaRPr>
                    </a:p>
                  </a:txBody>
                  <a:tcPr marL="0" marR="640080" marT="0" marB="0" anchor="ctr"/>
                </a:tc>
              </a:tr>
              <a:tr h="385578">
                <a:tc>
                  <a:txBody>
                    <a:bodyPr/>
                    <a:lstStyle/>
                    <a:p>
                      <a:pPr algn="r" fontAlgn="b"/>
                      <a:r>
                        <a:rPr lang="en-US" sz="1600" b="0" i="0" u="none" strike="noStrike" dirty="0" smtClean="0">
                          <a:solidFill>
                            <a:srgbClr val="000000"/>
                          </a:solidFill>
                          <a:effectLst/>
                          <a:latin typeface="Arial" pitchFamily="34" charset="0"/>
                          <a:cs typeface="Arial" pitchFamily="34" charset="0"/>
                        </a:rPr>
                        <a:t>4.</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dirty="0" smtClean="0">
                          <a:solidFill>
                            <a:srgbClr val="000000"/>
                          </a:solidFill>
                          <a:effectLst/>
                          <a:latin typeface="Arial" pitchFamily="34" charset="0"/>
                          <a:cs typeface="Arial" pitchFamily="34" charset="0"/>
                        </a:rPr>
                        <a:t>90% of Expected Revenue (90%</a:t>
                      </a:r>
                      <a:r>
                        <a:rPr lang="en-US" sz="1600" b="0" i="0" u="none" strike="noStrike" baseline="0" dirty="0" smtClean="0">
                          <a:solidFill>
                            <a:srgbClr val="000000"/>
                          </a:solidFill>
                          <a:effectLst/>
                          <a:latin typeface="Arial" pitchFamily="34" charset="0"/>
                          <a:cs typeface="Arial" pitchFamily="34" charset="0"/>
                        </a:rPr>
                        <a:t> * #3)</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$940</a:t>
                      </a:r>
                      <a:endParaRPr lang="en-US" sz="1600" b="0" i="0" u="none" strike="noStrike" dirty="0">
                        <a:solidFill>
                          <a:schemeClr val="tx1"/>
                        </a:solidFill>
                        <a:effectLst/>
                        <a:latin typeface="Arial" pitchFamily="34" charset="0"/>
                        <a:cs typeface="Arial" pitchFamily="34" charset="0"/>
                      </a:endParaRPr>
                    </a:p>
                  </a:txBody>
                  <a:tcPr marL="0" marR="640080" marT="0" marB="0" anchor="ctr"/>
                </a:tc>
              </a:tr>
              <a:tr h="385578">
                <a:tc>
                  <a:txBody>
                    <a:bodyPr/>
                    <a:lstStyle/>
                    <a:p>
                      <a:pPr algn="r" fontAlgn="b"/>
                      <a:r>
                        <a:rPr lang="en-US" sz="1600" b="0" i="0" u="none" strike="noStrike" dirty="0" smtClean="0">
                          <a:solidFill>
                            <a:srgbClr val="000000"/>
                          </a:solidFill>
                          <a:effectLst/>
                          <a:latin typeface="Arial" pitchFamily="34" charset="0"/>
                          <a:cs typeface="Arial" pitchFamily="34" charset="0"/>
                        </a:rPr>
                        <a:t>5.</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dirty="0" smtClean="0">
                          <a:solidFill>
                            <a:srgbClr val="000000"/>
                          </a:solidFill>
                          <a:effectLst/>
                          <a:latin typeface="Arial" pitchFamily="34" charset="0"/>
                          <a:cs typeface="Arial" pitchFamily="34" charset="0"/>
                        </a:rPr>
                        <a:t>Maximum Indemnity @ 1.2 </a:t>
                      </a:r>
                      <a:r>
                        <a:rPr lang="en-US" sz="1600" b="0" i="0" u="none" strike="noStrike" dirty="0" err="1" smtClean="0">
                          <a:solidFill>
                            <a:srgbClr val="000000"/>
                          </a:solidFill>
                          <a:effectLst/>
                          <a:latin typeface="Arial" pitchFamily="34" charset="0"/>
                          <a:cs typeface="Arial" pitchFamily="34" charset="0"/>
                        </a:rPr>
                        <a:t>Prot</a:t>
                      </a:r>
                      <a:r>
                        <a:rPr lang="en-US" sz="1600" b="0" i="0" u="none" strike="noStrike" dirty="0" smtClean="0">
                          <a:solidFill>
                            <a:srgbClr val="000000"/>
                          </a:solidFill>
                          <a:effectLst/>
                          <a:latin typeface="Arial" pitchFamily="34" charset="0"/>
                          <a:cs typeface="Arial" pitchFamily="34" charset="0"/>
                        </a:rPr>
                        <a:t> Factor (1.2*(20% of #3))</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ctr"/>
                      <a:r>
                        <a:rPr lang="en-US" sz="1600" b="0" i="0" u="none" strike="noStrike" dirty="0" smtClean="0">
                          <a:solidFill>
                            <a:srgbClr val="000000"/>
                          </a:solidFill>
                          <a:effectLst/>
                          <a:latin typeface="Arial" panose="020B0604020202020204" pitchFamily="34" charset="0"/>
                          <a:cs typeface="Arial" panose="020B0604020202020204" pitchFamily="34" charset="0"/>
                        </a:rPr>
                        <a:t>$251</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640080" marT="9525" marB="0" anchor="ctr"/>
                </a:tc>
              </a:tr>
              <a:tr h="385578">
                <a:tc>
                  <a:txBody>
                    <a:bodyPr/>
                    <a:lstStyle/>
                    <a:p>
                      <a:pPr algn="r" fontAlgn="b"/>
                      <a:r>
                        <a:rPr lang="en-US" sz="1600" b="0" i="0" u="none" strike="noStrike" dirty="0" smtClean="0">
                          <a:solidFill>
                            <a:srgbClr val="000000"/>
                          </a:solidFill>
                          <a:effectLst/>
                          <a:latin typeface="Arial" pitchFamily="34" charset="0"/>
                          <a:cs typeface="Arial" pitchFamily="34" charset="0"/>
                        </a:rPr>
                        <a:t>6.</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baseline="0" dirty="0" smtClean="0">
                          <a:solidFill>
                            <a:srgbClr val="000000"/>
                          </a:solidFill>
                          <a:effectLst/>
                          <a:latin typeface="Arial" pitchFamily="34" charset="0"/>
                          <a:cs typeface="Arial" pitchFamily="34" charset="0"/>
                        </a:rPr>
                        <a:t>Premium Rate per $ of Liability (RMA)</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0.1875</a:t>
                      </a:r>
                      <a:endParaRPr lang="en-US" sz="1600" b="0" i="0" u="none" strike="noStrike" dirty="0">
                        <a:solidFill>
                          <a:schemeClr val="tx1"/>
                        </a:solidFill>
                        <a:effectLst/>
                        <a:latin typeface="Arial" pitchFamily="34" charset="0"/>
                        <a:cs typeface="Arial" pitchFamily="34" charset="0"/>
                      </a:endParaRPr>
                    </a:p>
                  </a:txBody>
                  <a:tcPr marL="0" marR="640080" marT="0" marB="0" anchor="ctr"/>
                </a:tc>
              </a:tr>
              <a:tr h="385578">
                <a:tc>
                  <a:txBody>
                    <a:bodyPr/>
                    <a:lstStyle/>
                    <a:p>
                      <a:pPr algn="r" fontAlgn="b"/>
                      <a:r>
                        <a:rPr lang="en-US" sz="1600" b="0" i="0" u="none" strike="noStrike" dirty="0" smtClean="0">
                          <a:solidFill>
                            <a:srgbClr val="000000"/>
                          </a:solidFill>
                          <a:effectLst/>
                          <a:latin typeface="Arial" pitchFamily="34" charset="0"/>
                          <a:cs typeface="Arial" pitchFamily="34" charset="0"/>
                        </a:rPr>
                        <a:t>7.</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dirty="0" smtClean="0">
                          <a:solidFill>
                            <a:srgbClr val="000000"/>
                          </a:solidFill>
                          <a:effectLst/>
                          <a:latin typeface="Arial" pitchFamily="34" charset="0"/>
                          <a:cs typeface="Arial" pitchFamily="34" charset="0"/>
                        </a:rPr>
                        <a:t>Total</a:t>
                      </a:r>
                      <a:r>
                        <a:rPr lang="en-US" sz="1600" b="0" i="0" u="none" strike="noStrike" baseline="0" dirty="0" smtClean="0">
                          <a:solidFill>
                            <a:srgbClr val="000000"/>
                          </a:solidFill>
                          <a:effectLst/>
                          <a:latin typeface="Arial" pitchFamily="34" charset="0"/>
                          <a:cs typeface="Arial" pitchFamily="34" charset="0"/>
                        </a:rPr>
                        <a:t> Premium (#6 * #5)</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$47</a:t>
                      </a:r>
                      <a:endParaRPr lang="en-US" sz="1600" b="0" i="0" u="none" strike="noStrike" dirty="0">
                        <a:solidFill>
                          <a:schemeClr val="tx1"/>
                        </a:solidFill>
                        <a:effectLst/>
                        <a:latin typeface="Arial" pitchFamily="34" charset="0"/>
                        <a:cs typeface="Arial" pitchFamily="34" charset="0"/>
                      </a:endParaRPr>
                    </a:p>
                  </a:txBody>
                  <a:tcPr marL="0" marR="640080" marT="0" marB="0" anchor="ctr"/>
                </a:tc>
              </a:tr>
              <a:tr h="385578">
                <a:tc>
                  <a:txBody>
                    <a:bodyPr/>
                    <a:lstStyle/>
                    <a:p>
                      <a:pPr algn="r" fontAlgn="b"/>
                      <a:r>
                        <a:rPr lang="en-US" sz="1600" b="0" i="0" u="none" strike="noStrike" dirty="0" smtClean="0">
                          <a:solidFill>
                            <a:srgbClr val="000000"/>
                          </a:solidFill>
                          <a:effectLst/>
                          <a:latin typeface="Arial" pitchFamily="34" charset="0"/>
                          <a:cs typeface="Arial" pitchFamily="34" charset="0"/>
                        </a:rPr>
                        <a:t>8.</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dirty="0" smtClean="0">
                          <a:solidFill>
                            <a:srgbClr val="000000"/>
                          </a:solidFill>
                          <a:effectLst/>
                          <a:latin typeface="Arial" pitchFamily="34" charset="0"/>
                          <a:cs typeface="Arial" pitchFamily="34" charset="0"/>
                        </a:rPr>
                        <a:t>Producer Premium (#7 * 0.2)</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$9</a:t>
                      </a:r>
                      <a:endParaRPr lang="en-US" sz="1600" b="0" i="0" u="none" strike="noStrike" dirty="0">
                        <a:solidFill>
                          <a:schemeClr val="tx1"/>
                        </a:solidFill>
                        <a:effectLst/>
                        <a:latin typeface="Arial" pitchFamily="34" charset="0"/>
                        <a:cs typeface="Arial" pitchFamily="34" charset="0"/>
                      </a:endParaRPr>
                    </a:p>
                  </a:txBody>
                  <a:tcPr marL="0" marR="640080" marT="0" marB="0" anchor="ctr"/>
                </a:tc>
              </a:tr>
            </a:tbl>
          </a:graphicData>
        </a:graphic>
      </p:graphicFrame>
      <p:sp>
        <p:nvSpPr>
          <p:cNvPr id="3" name="TextBox 2"/>
          <p:cNvSpPr txBox="1"/>
          <p:nvPr/>
        </p:nvSpPr>
        <p:spPr>
          <a:xfrm>
            <a:off x="304800" y="5334000"/>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spTree>
    <p:extLst>
      <p:ext uri="{BB962C8B-B14F-4D97-AF65-F5344CB8AC3E}">
        <p14:creationId xmlns:p14="http://schemas.microsoft.com/office/powerpoint/2010/main" val="34942722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u="sng" dirty="0" smtClean="0"/>
              <a:t>Cotton Crop Insurance Usage</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11311881"/>
              </p:ext>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426295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Illustration for Fresno Co, CA</a:t>
            </a:r>
            <a:endParaRPr lang="en-US" sz="4400" b="1" u="sng"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278272720"/>
              </p:ext>
            </p:extLst>
          </p:nvPr>
        </p:nvGraphicFramePr>
        <p:xfrm>
          <a:off x="304800" y="1066800"/>
          <a:ext cx="8610600" cy="4855200"/>
        </p:xfrm>
        <a:graphic>
          <a:graphicData uri="http://schemas.openxmlformats.org/drawingml/2006/table">
            <a:tbl>
              <a:tblPr firstRow="1" bandRow="1">
                <a:tableStyleId>{5C22544A-7EE6-4342-B048-85BDC9FD1C3A}</a:tableStyleId>
              </a:tblPr>
              <a:tblGrid>
                <a:gridCol w="1600055"/>
                <a:gridCol w="1275644"/>
                <a:gridCol w="1543901"/>
                <a:gridCol w="1326299"/>
                <a:gridCol w="1514827"/>
                <a:gridCol w="1349874"/>
              </a:tblGrid>
              <a:tr h="717935">
                <a:tc gridSpan="2">
                  <a:txBody>
                    <a:bodyPr/>
                    <a:lstStyle/>
                    <a:p>
                      <a:pPr algn="ctr"/>
                      <a:r>
                        <a:rPr lang="en-US" sz="2200" dirty="0" smtClean="0"/>
                        <a:t>Underlying Coverage</a:t>
                      </a:r>
                      <a:endParaRPr lang="en-US" sz="2200" dirty="0"/>
                    </a:p>
                  </a:txBody>
                  <a:tcPr anchor="ctr"/>
                </a:tc>
                <a:tc hMerge="1">
                  <a:txBody>
                    <a:bodyPr/>
                    <a:lstStyle/>
                    <a:p>
                      <a:endParaRPr lang="en-US" dirty="0"/>
                    </a:p>
                  </a:txBody>
                  <a:tcPr/>
                </a:tc>
                <a:tc gridSpan="2">
                  <a:txBody>
                    <a:bodyPr/>
                    <a:lstStyle/>
                    <a:p>
                      <a:pPr algn="ctr"/>
                      <a:r>
                        <a:rPr lang="en-US" sz="2200" dirty="0" smtClean="0"/>
                        <a:t>STAX Policy</a:t>
                      </a:r>
                      <a:endParaRPr lang="en-US" sz="2200" dirty="0"/>
                    </a:p>
                  </a:txBody>
                  <a:tcPr anchor="ctr"/>
                </a:tc>
                <a:tc hMerge="1">
                  <a:txBody>
                    <a:bodyPr/>
                    <a:lstStyle/>
                    <a:p>
                      <a:endParaRPr lang="en-US" dirty="0"/>
                    </a:p>
                  </a:txBody>
                  <a:tcPr/>
                </a:tc>
                <a:tc rowSpan="2">
                  <a:txBody>
                    <a:bodyPr/>
                    <a:lstStyle/>
                    <a:p>
                      <a:pPr algn="ctr"/>
                      <a:r>
                        <a:rPr lang="en-US" sz="2200" dirty="0" smtClean="0"/>
                        <a:t>Total</a:t>
                      </a:r>
                      <a:r>
                        <a:rPr lang="en-US" sz="2200" baseline="0" dirty="0" smtClean="0"/>
                        <a:t> Producer Premium</a:t>
                      </a:r>
                      <a:endParaRPr lang="en-US" sz="2200" dirty="0"/>
                    </a:p>
                  </a:txBody>
                  <a:tcPr anchor="ctr"/>
                </a:tc>
                <a:tc rowSpan="2">
                  <a:txBody>
                    <a:bodyPr/>
                    <a:lstStyle/>
                    <a:p>
                      <a:pPr algn="ctr"/>
                      <a:r>
                        <a:rPr lang="en-US" sz="2200" dirty="0" smtClean="0"/>
                        <a:t>% Gap Between</a:t>
                      </a:r>
                      <a:r>
                        <a:rPr lang="en-US" sz="2200" baseline="0" dirty="0" smtClean="0"/>
                        <a:t> Coverage</a:t>
                      </a:r>
                      <a:endParaRPr lang="en-US" sz="2200" dirty="0"/>
                    </a:p>
                  </a:txBody>
                  <a:tcPr anchor="ctr"/>
                </a:tc>
              </a:tr>
              <a:tr h="827453">
                <a:tc>
                  <a:txBody>
                    <a:bodyPr/>
                    <a:lstStyle/>
                    <a:p>
                      <a:pPr algn="ctr"/>
                      <a:r>
                        <a:rPr lang="en-US" sz="2200" b="1" dirty="0" smtClean="0">
                          <a:solidFill>
                            <a:schemeClr val="bg1"/>
                          </a:solidFill>
                        </a:rPr>
                        <a:t>Individual Experience</a:t>
                      </a:r>
                      <a:endParaRPr lang="en-US" sz="2200" b="1" dirty="0">
                        <a:solidFill>
                          <a:schemeClr val="bg1"/>
                        </a:solidFill>
                      </a:endParaRPr>
                    </a:p>
                  </a:txBody>
                  <a:tcPr anchor="ctr">
                    <a:solidFill>
                      <a:schemeClr val="accent1">
                        <a:lumMod val="60000"/>
                        <a:lumOff val="40000"/>
                      </a:schemeClr>
                    </a:solidFill>
                  </a:tcPr>
                </a:tc>
                <a:tc>
                  <a:txBody>
                    <a:bodyPr/>
                    <a:lstStyle/>
                    <a:p>
                      <a:pPr algn="ctr"/>
                      <a:r>
                        <a:rPr lang="en-US" sz="2200" b="1" dirty="0" smtClean="0">
                          <a:solidFill>
                            <a:schemeClr val="bg1"/>
                          </a:solidFill>
                        </a:rPr>
                        <a:t>Producer Premium</a:t>
                      </a:r>
                      <a:endParaRPr lang="en-US" sz="2200" b="1" dirty="0">
                        <a:solidFill>
                          <a:schemeClr val="bg1"/>
                        </a:solidFill>
                      </a:endParaRPr>
                    </a:p>
                  </a:txBody>
                  <a:tcPr anchor="ctr">
                    <a:solidFill>
                      <a:schemeClr val="accent1">
                        <a:lumMod val="60000"/>
                        <a:lumOff val="40000"/>
                      </a:schemeClr>
                    </a:solidFill>
                  </a:tcPr>
                </a:tc>
                <a:tc>
                  <a:txBody>
                    <a:bodyPr/>
                    <a:lstStyle/>
                    <a:p>
                      <a:pPr algn="ctr"/>
                      <a:r>
                        <a:rPr lang="en-US" sz="2200" b="1" dirty="0" smtClean="0">
                          <a:solidFill>
                            <a:schemeClr val="bg1"/>
                          </a:solidFill>
                        </a:rPr>
                        <a:t>Area-wide</a:t>
                      </a:r>
                      <a:r>
                        <a:rPr lang="en-US" sz="2200" b="1" baseline="0" dirty="0" smtClean="0">
                          <a:solidFill>
                            <a:schemeClr val="bg1"/>
                          </a:solidFill>
                        </a:rPr>
                        <a:t> </a:t>
                      </a:r>
                      <a:r>
                        <a:rPr lang="en-US" sz="2200" b="1" dirty="0" smtClean="0">
                          <a:solidFill>
                            <a:schemeClr val="bg1"/>
                          </a:solidFill>
                        </a:rPr>
                        <a:t>Experience</a:t>
                      </a:r>
                      <a:endParaRPr lang="en-US" sz="2200" b="1" dirty="0">
                        <a:solidFill>
                          <a:schemeClr val="bg1"/>
                        </a:solidFill>
                      </a:endParaRPr>
                    </a:p>
                  </a:txBody>
                  <a:tcPr anchor="ctr">
                    <a:solidFill>
                      <a:schemeClr val="accent1">
                        <a:lumMod val="60000"/>
                        <a:lumOff val="40000"/>
                      </a:schemeClr>
                    </a:solidFill>
                  </a:tcPr>
                </a:tc>
                <a:tc>
                  <a:txBody>
                    <a:bodyPr/>
                    <a:lstStyle/>
                    <a:p>
                      <a:pPr algn="ctr"/>
                      <a:r>
                        <a:rPr lang="en-US" sz="2200" b="1" dirty="0" smtClean="0">
                          <a:solidFill>
                            <a:schemeClr val="bg1"/>
                          </a:solidFill>
                        </a:rPr>
                        <a:t>Producer Premium</a:t>
                      </a:r>
                      <a:endParaRPr lang="en-US" sz="2200" b="1" dirty="0">
                        <a:solidFill>
                          <a:schemeClr val="bg1"/>
                        </a:solidFill>
                      </a:endParaRPr>
                    </a:p>
                  </a:txBody>
                  <a:tcPr anchor="ctr">
                    <a:solidFill>
                      <a:schemeClr val="accent1">
                        <a:lumMod val="60000"/>
                        <a:lumOff val="40000"/>
                      </a:schemeClr>
                    </a:solidFill>
                  </a:tcPr>
                </a:tc>
                <a:tc vMerge="1">
                  <a:txBody>
                    <a:bodyPr/>
                    <a:lstStyle/>
                    <a:p>
                      <a:endParaRPr lang="en-US" dirty="0"/>
                    </a:p>
                  </a:txBody>
                  <a:tcPr/>
                </a:tc>
                <a:tc vMerge="1">
                  <a:txBody>
                    <a:bodyPr/>
                    <a:lstStyle/>
                    <a:p>
                      <a:endParaRPr lang="en-US" dirty="0"/>
                    </a:p>
                  </a:txBody>
                  <a:tcPr/>
                </a:tc>
              </a:tr>
              <a:tr h="827453">
                <a:tc>
                  <a:txBody>
                    <a:bodyPr/>
                    <a:lstStyle/>
                    <a:p>
                      <a:pPr algn="ctr"/>
                      <a:r>
                        <a:rPr lang="en-US" sz="2400" b="0" dirty="0" smtClean="0"/>
                        <a:t>CAT 50/55</a:t>
                      </a:r>
                      <a:endParaRPr lang="en-US" sz="2400" b="0" dirty="0"/>
                    </a:p>
                  </a:txBody>
                  <a:tcPr anchor="ctr"/>
                </a:tc>
                <a:tc>
                  <a:txBody>
                    <a:bodyPr/>
                    <a:lstStyle/>
                    <a:p>
                      <a:pPr algn="ctr"/>
                      <a:r>
                        <a:rPr lang="en-US" sz="2400" b="0" dirty="0" smtClean="0"/>
                        <a:t>$0</a:t>
                      </a:r>
                      <a:endParaRPr lang="en-US" sz="2400" b="0" dirty="0"/>
                    </a:p>
                  </a:txBody>
                  <a:tcPr anchor="ctr"/>
                </a:tc>
                <a:tc>
                  <a:txBody>
                    <a:bodyPr/>
                    <a:lstStyle/>
                    <a:p>
                      <a:pPr algn="ctr"/>
                      <a:r>
                        <a:rPr lang="en-US" sz="2400" b="0" dirty="0" smtClean="0"/>
                        <a:t>90-70%</a:t>
                      </a:r>
                      <a:endParaRPr lang="en-US" sz="2400" b="0" dirty="0"/>
                    </a:p>
                  </a:txBody>
                  <a:tcPr anchor="ctr"/>
                </a:tc>
                <a:tc>
                  <a:txBody>
                    <a:bodyPr/>
                    <a:lstStyle/>
                    <a:p>
                      <a:pPr algn="ctr"/>
                      <a:r>
                        <a:rPr lang="en-US" sz="2400" b="0" dirty="0" smtClean="0"/>
                        <a:t>$9</a:t>
                      </a:r>
                      <a:endParaRPr lang="en-US" sz="2400" b="0" dirty="0"/>
                    </a:p>
                  </a:txBody>
                  <a:tcPr anchor="ctr"/>
                </a:tc>
                <a:tc>
                  <a:txBody>
                    <a:bodyPr/>
                    <a:lstStyle/>
                    <a:p>
                      <a:pPr algn="ctr"/>
                      <a:r>
                        <a:rPr lang="en-US" sz="2400" b="0" dirty="0" smtClean="0"/>
                        <a:t>$9</a:t>
                      </a:r>
                      <a:endParaRPr lang="en-US" sz="2400" b="0" dirty="0"/>
                    </a:p>
                  </a:txBody>
                  <a:tcPr anchor="ctr"/>
                </a:tc>
                <a:tc>
                  <a:txBody>
                    <a:bodyPr/>
                    <a:lstStyle/>
                    <a:p>
                      <a:pPr algn="ctr"/>
                      <a:r>
                        <a:rPr lang="en-US" sz="2400" b="0" dirty="0" smtClean="0"/>
                        <a:t>20%</a:t>
                      </a:r>
                      <a:endParaRPr lang="en-US" sz="2400" b="0" dirty="0"/>
                    </a:p>
                  </a:txBody>
                  <a:tcPr anchor="ctr"/>
                </a:tc>
              </a:tr>
              <a:tr h="827453">
                <a:tc>
                  <a:txBody>
                    <a:bodyPr/>
                    <a:lstStyle/>
                    <a:p>
                      <a:pPr algn="ctr"/>
                      <a:r>
                        <a:rPr lang="en-US" sz="2400" b="0" dirty="0" smtClean="0"/>
                        <a:t>60%</a:t>
                      </a:r>
                      <a:r>
                        <a:rPr lang="en-US" sz="2400" b="0" baseline="0" dirty="0" smtClean="0"/>
                        <a:t> RP</a:t>
                      </a:r>
                      <a:endParaRPr lang="en-US" sz="2400" b="0" dirty="0"/>
                    </a:p>
                  </a:txBody>
                  <a:tcPr anchor="ctr"/>
                </a:tc>
                <a:tc>
                  <a:txBody>
                    <a:bodyPr/>
                    <a:lstStyle/>
                    <a:p>
                      <a:pPr algn="ctr"/>
                      <a:r>
                        <a:rPr lang="en-US" sz="2400" b="0" dirty="0" smtClean="0"/>
                        <a:t>$5</a:t>
                      </a:r>
                      <a:endParaRPr lang="en-US" sz="2400" b="0" dirty="0"/>
                    </a:p>
                  </a:txBody>
                  <a:tcPr anchor="ctr"/>
                </a:tc>
                <a:tc>
                  <a:txBody>
                    <a:bodyPr/>
                    <a:lstStyle/>
                    <a:p>
                      <a:pPr algn="ctr"/>
                      <a:r>
                        <a:rPr lang="en-US" sz="2400" b="0" dirty="0" smtClean="0"/>
                        <a:t>90-70%</a:t>
                      </a:r>
                      <a:endParaRPr lang="en-US" sz="2400" b="0" dirty="0"/>
                    </a:p>
                  </a:txBody>
                  <a:tcPr anchor="ctr"/>
                </a:tc>
                <a:tc>
                  <a:txBody>
                    <a:bodyPr/>
                    <a:lstStyle/>
                    <a:p>
                      <a:pPr algn="ctr"/>
                      <a:r>
                        <a:rPr lang="en-US" sz="2400" b="0" dirty="0" smtClean="0"/>
                        <a:t>$9</a:t>
                      </a:r>
                      <a:endParaRPr lang="en-US" sz="2400" b="0" dirty="0"/>
                    </a:p>
                  </a:txBody>
                  <a:tcPr anchor="ctr"/>
                </a:tc>
                <a:tc>
                  <a:txBody>
                    <a:bodyPr/>
                    <a:lstStyle/>
                    <a:p>
                      <a:pPr algn="ctr"/>
                      <a:r>
                        <a:rPr lang="en-US" sz="2400" b="0" dirty="0" smtClean="0"/>
                        <a:t>$14</a:t>
                      </a:r>
                      <a:endParaRPr lang="en-US" sz="2400" b="0" dirty="0"/>
                    </a:p>
                  </a:txBody>
                  <a:tcPr anchor="ctr"/>
                </a:tc>
                <a:tc>
                  <a:txBody>
                    <a:bodyPr/>
                    <a:lstStyle/>
                    <a:p>
                      <a:pPr algn="ctr"/>
                      <a:r>
                        <a:rPr lang="en-US" sz="2400" b="0" dirty="0" smtClean="0"/>
                        <a:t>10%</a:t>
                      </a:r>
                      <a:endParaRPr lang="en-US" sz="2400" b="0" dirty="0"/>
                    </a:p>
                  </a:txBody>
                  <a:tcPr anchor="ctr"/>
                </a:tc>
              </a:tr>
              <a:tr h="827453">
                <a:tc>
                  <a:txBody>
                    <a:bodyPr/>
                    <a:lstStyle/>
                    <a:p>
                      <a:pPr algn="ctr"/>
                      <a:r>
                        <a:rPr lang="en-US" sz="2400" b="0" dirty="0" smtClean="0"/>
                        <a:t>70% RP</a:t>
                      </a:r>
                      <a:endParaRPr lang="en-US" sz="2400" b="0" dirty="0"/>
                    </a:p>
                  </a:txBody>
                  <a:tcPr anchor="ctr"/>
                </a:tc>
                <a:tc>
                  <a:txBody>
                    <a:bodyPr/>
                    <a:lstStyle/>
                    <a:p>
                      <a:pPr algn="ctr"/>
                      <a:r>
                        <a:rPr lang="en-US" sz="2400" b="0" dirty="0" smtClean="0"/>
                        <a:t>$8</a:t>
                      </a:r>
                      <a:endParaRPr lang="en-US" sz="2400" b="0" dirty="0"/>
                    </a:p>
                  </a:txBody>
                  <a:tcPr anchor="ctr"/>
                </a:tc>
                <a:tc>
                  <a:txBody>
                    <a:bodyPr/>
                    <a:lstStyle/>
                    <a:p>
                      <a:pPr algn="ctr"/>
                      <a:r>
                        <a:rPr lang="en-US" sz="2400" b="0" dirty="0" smtClean="0"/>
                        <a:t>90-70%</a:t>
                      </a:r>
                      <a:endParaRPr lang="en-US" sz="2400" b="0" dirty="0"/>
                    </a:p>
                  </a:txBody>
                  <a:tcPr anchor="ctr"/>
                </a:tc>
                <a:tc>
                  <a:txBody>
                    <a:bodyPr/>
                    <a:lstStyle/>
                    <a:p>
                      <a:pPr algn="ctr"/>
                      <a:r>
                        <a:rPr lang="en-US" sz="2400" b="0" dirty="0" smtClean="0"/>
                        <a:t>$9</a:t>
                      </a:r>
                      <a:endParaRPr lang="en-US" sz="2400" b="0" dirty="0"/>
                    </a:p>
                  </a:txBody>
                  <a:tcPr anchor="ctr"/>
                </a:tc>
                <a:tc>
                  <a:txBody>
                    <a:bodyPr/>
                    <a:lstStyle/>
                    <a:p>
                      <a:pPr algn="ctr"/>
                      <a:r>
                        <a:rPr lang="en-US" sz="2400" b="0" dirty="0" smtClean="0"/>
                        <a:t>$17</a:t>
                      </a:r>
                      <a:endParaRPr lang="en-US" sz="2400" b="0" dirty="0"/>
                    </a:p>
                  </a:txBody>
                  <a:tcPr anchor="ctr"/>
                </a:tc>
                <a:tc>
                  <a:txBody>
                    <a:bodyPr/>
                    <a:lstStyle/>
                    <a:p>
                      <a:pPr algn="ctr"/>
                      <a:r>
                        <a:rPr lang="en-US" sz="2400" b="0" dirty="0" smtClean="0"/>
                        <a:t>0%</a:t>
                      </a:r>
                      <a:endParaRPr lang="en-US" sz="2400" b="0" dirty="0"/>
                    </a:p>
                  </a:txBody>
                  <a:tcPr anchor="ctr"/>
                </a:tc>
              </a:tr>
              <a:tr h="827453">
                <a:tc>
                  <a:txBody>
                    <a:bodyPr/>
                    <a:lstStyle/>
                    <a:p>
                      <a:pPr algn="ctr"/>
                      <a:r>
                        <a:rPr lang="en-US" sz="2400" b="0" dirty="0" smtClean="0"/>
                        <a:t>80% RP</a:t>
                      </a:r>
                      <a:endParaRPr lang="en-US" sz="2400" b="0" dirty="0"/>
                    </a:p>
                  </a:txBody>
                  <a:tcPr anchor="ctr"/>
                </a:tc>
                <a:tc>
                  <a:txBody>
                    <a:bodyPr/>
                    <a:lstStyle/>
                    <a:p>
                      <a:pPr algn="ctr"/>
                      <a:r>
                        <a:rPr lang="en-US" sz="2400" b="0" dirty="0" smtClean="0"/>
                        <a:t>$19</a:t>
                      </a:r>
                      <a:endParaRPr lang="en-US" sz="2400" b="0" dirty="0"/>
                    </a:p>
                  </a:txBody>
                  <a:tcPr anchor="ctr"/>
                </a:tc>
                <a:tc>
                  <a:txBody>
                    <a:bodyPr/>
                    <a:lstStyle/>
                    <a:p>
                      <a:pPr algn="ctr"/>
                      <a:r>
                        <a:rPr lang="en-US" sz="2400" b="0" dirty="0" smtClean="0"/>
                        <a:t>90-80%</a:t>
                      </a:r>
                      <a:endParaRPr lang="en-US" sz="2400" b="0" dirty="0"/>
                    </a:p>
                  </a:txBody>
                  <a:tcPr anchor="ctr"/>
                </a:tc>
                <a:tc>
                  <a:txBody>
                    <a:bodyPr/>
                    <a:lstStyle/>
                    <a:p>
                      <a:pPr algn="ctr"/>
                      <a:r>
                        <a:rPr lang="en-US" sz="2400" b="0" dirty="0" smtClean="0"/>
                        <a:t>$7</a:t>
                      </a:r>
                      <a:endParaRPr lang="en-US" sz="2400" b="0" dirty="0"/>
                    </a:p>
                  </a:txBody>
                  <a:tcPr anchor="ctr"/>
                </a:tc>
                <a:tc>
                  <a:txBody>
                    <a:bodyPr/>
                    <a:lstStyle/>
                    <a:p>
                      <a:pPr algn="ctr"/>
                      <a:r>
                        <a:rPr lang="en-US" sz="2400" b="0" dirty="0" smtClean="0"/>
                        <a:t>$26</a:t>
                      </a:r>
                      <a:endParaRPr lang="en-US" sz="2400" b="0" dirty="0"/>
                    </a:p>
                  </a:txBody>
                  <a:tcPr anchor="ctr"/>
                </a:tc>
                <a:tc>
                  <a:txBody>
                    <a:bodyPr/>
                    <a:lstStyle/>
                    <a:p>
                      <a:pPr algn="ctr"/>
                      <a:r>
                        <a:rPr lang="en-US" sz="2400" b="0" dirty="0" smtClean="0"/>
                        <a:t>0%</a:t>
                      </a:r>
                      <a:endParaRPr lang="en-US" sz="2400" b="0" dirty="0"/>
                    </a:p>
                  </a:txBody>
                  <a:tcPr anchor="ctr"/>
                </a:tc>
              </a:tr>
            </a:tbl>
          </a:graphicData>
        </a:graphic>
      </p:graphicFrame>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spTree>
    <p:extLst>
      <p:ext uri="{BB962C8B-B14F-4D97-AF65-F5344CB8AC3E}">
        <p14:creationId xmlns:p14="http://schemas.microsoft.com/office/powerpoint/2010/main" val="19471458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a:t>
            </a:r>
            <a:r>
              <a:rPr lang="en-US" sz="3400" dirty="0" smtClean="0"/>
              <a:t>respectively</a:t>
            </a:r>
            <a:r>
              <a:rPr lang="en-US" sz="3400" dirty="0" smtClean="0"/>
              <a:t>.</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Fresno Co, CA STAX &amp; SCO*</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57580930"/>
              </p:ext>
            </p:extLst>
          </p:nvPr>
        </p:nvGraphicFramePr>
        <p:xfrm>
          <a:off x="533400" y="843096"/>
          <a:ext cx="8077199" cy="4948104"/>
        </p:xfrm>
        <a:graphic>
          <a:graphicData uri="http://schemas.openxmlformats.org/drawingml/2006/table">
            <a:tbl>
              <a:tblPr firstRow="1" bandRow="1">
                <a:tableStyleId>{5C22544A-7EE6-4342-B048-85BDC9FD1C3A}</a:tableStyleId>
              </a:tblPr>
              <a:tblGrid>
                <a:gridCol w="360238"/>
                <a:gridCol w="3983162"/>
                <a:gridCol w="1295400"/>
                <a:gridCol w="1219200"/>
                <a:gridCol w="1219199"/>
              </a:tblGrid>
              <a:tr h="680904">
                <a:tc>
                  <a:txBody>
                    <a:bodyPr/>
                    <a:lstStyle/>
                    <a:p>
                      <a:endParaRPr lang="en-US" sz="1600" dirty="0"/>
                    </a:p>
                  </a:txBody>
                  <a:tcPr/>
                </a:tc>
                <a:tc>
                  <a:txBody>
                    <a:bodyPr/>
                    <a:lstStyle/>
                    <a:p>
                      <a:endParaRPr lang="en-US" sz="1600" dirty="0"/>
                    </a:p>
                  </a:txBody>
                  <a:tcPr/>
                </a:tc>
                <a:tc>
                  <a:txBody>
                    <a:bodyPr/>
                    <a:lstStyle/>
                    <a:p>
                      <a:pPr algn="ctr" fontAlgn="b"/>
                      <a:r>
                        <a:rPr lang="en-US" sz="1600" b="0" i="0" u="none" strike="noStrike" dirty="0" smtClean="0">
                          <a:solidFill>
                            <a:schemeClr val="bg1"/>
                          </a:solidFill>
                          <a:effectLst/>
                          <a:latin typeface="Arial" pitchFamily="34" charset="0"/>
                          <a:cs typeface="Arial" pitchFamily="34" charset="0"/>
                        </a:rPr>
                        <a:t>STAX: </a:t>
                      </a:r>
                      <a:endParaRPr lang="en-US" sz="1600" b="0" i="0" u="none" strike="noStrike" dirty="0" smtClean="0">
                        <a:solidFill>
                          <a:schemeClr val="bg1"/>
                        </a:solidFill>
                        <a:effectLst/>
                        <a:latin typeface="Arial" pitchFamily="34" charset="0"/>
                        <a:cs typeface="Arial" pitchFamily="34" charset="0"/>
                      </a:endParaRPr>
                    </a:p>
                    <a:p>
                      <a:pPr algn="ctr" fontAlgn="b"/>
                      <a:r>
                        <a:rPr lang="en-US" sz="1600" b="0" i="0" u="none" strike="noStrike" dirty="0" smtClean="0">
                          <a:solidFill>
                            <a:schemeClr val="bg1"/>
                          </a:solidFill>
                          <a:effectLst/>
                          <a:latin typeface="Arial" pitchFamily="34" charset="0"/>
                          <a:cs typeface="Arial" pitchFamily="34" charset="0"/>
                        </a:rPr>
                        <a:t>90-70</a:t>
                      </a:r>
                      <a:r>
                        <a:rPr lang="en-US" sz="1600" b="0" i="0" u="none" strike="noStrike" dirty="0" smtClean="0">
                          <a:solidFill>
                            <a:schemeClr val="bg1"/>
                          </a:solidFill>
                          <a:effectLst/>
                          <a:latin typeface="Arial" pitchFamily="34" charset="0"/>
                          <a:cs typeface="Arial" pitchFamily="34" charset="0"/>
                        </a:rPr>
                        <a:t>%</a:t>
                      </a:r>
                      <a:endParaRPr lang="en-US" sz="16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600" b="0" i="0" u="none" strike="noStrike" dirty="0" smtClean="0">
                          <a:solidFill>
                            <a:schemeClr val="bg1"/>
                          </a:solidFill>
                          <a:effectLst/>
                          <a:latin typeface="Arial" pitchFamily="34" charset="0"/>
                          <a:cs typeface="Arial" pitchFamily="34" charset="0"/>
                        </a:rPr>
                        <a:t>SCO: </a:t>
                      </a:r>
                      <a:endParaRPr lang="en-US" sz="1600" b="0" i="0" u="none" strike="noStrike" dirty="0" smtClean="0">
                        <a:solidFill>
                          <a:schemeClr val="bg1"/>
                        </a:solidFill>
                        <a:effectLst/>
                        <a:latin typeface="Arial" pitchFamily="34" charset="0"/>
                        <a:cs typeface="Arial" pitchFamily="34" charset="0"/>
                      </a:endParaRPr>
                    </a:p>
                    <a:p>
                      <a:pPr algn="ctr" fontAlgn="b"/>
                      <a:r>
                        <a:rPr lang="en-US" sz="1600" b="0" i="0" u="none" strike="noStrike" dirty="0" smtClean="0">
                          <a:solidFill>
                            <a:schemeClr val="bg1"/>
                          </a:solidFill>
                          <a:effectLst/>
                          <a:latin typeface="Arial" pitchFamily="34" charset="0"/>
                          <a:cs typeface="Arial" pitchFamily="34" charset="0"/>
                        </a:rPr>
                        <a:t>86-70</a:t>
                      </a:r>
                      <a:r>
                        <a:rPr lang="en-US" sz="1600" b="0" i="0" u="none" strike="noStrike" dirty="0" smtClean="0">
                          <a:solidFill>
                            <a:schemeClr val="bg1"/>
                          </a:solidFill>
                          <a:effectLst/>
                          <a:latin typeface="Arial" pitchFamily="34" charset="0"/>
                          <a:cs typeface="Arial" pitchFamily="34" charset="0"/>
                        </a:rPr>
                        <a:t>%</a:t>
                      </a:r>
                      <a:endParaRPr lang="en-US" sz="16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600" b="0" i="0" u="none" strike="noStrike" dirty="0" smtClean="0">
                          <a:solidFill>
                            <a:schemeClr val="bg1"/>
                          </a:solidFill>
                          <a:effectLst/>
                          <a:latin typeface="Arial" pitchFamily="34" charset="0"/>
                          <a:cs typeface="Arial" pitchFamily="34" charset="0"/>
                        </a:rPr>
                        <a:t>SCO: </a:t>
                      </a:r>
                      <a:endParaRPr lang="en-US" sz="1600" b="0" i="0" u="none" strike="noStrike" dirty="0" smtClean="0">
                        <a:solidFill>
                          <a:schemeClr val="bg1"/>
                        </a:solidFill>
                        <a:effectLst/>
                        <a:latin typeface="Arial" pitchFamily="34" charset="0"/>
                        <a:cs typeface="Arial" pitchFamily="34" charset="0"/>
                      </a:endParaRPr>
                    </a:p>
                    <a:p>
                      <a:pPr algn="ctr" fontAlgn="b"/>
                      <a:r>
                        <a:rPr lang="en-US" sz="1600" b="0" i="0" u="none" strike="noStrike" dirty="0" smtClean="0">
                          <a:solidFill>
                            <a:schemeClr val="bg1"/>
                          </a:solidFill>
                          <a:effectLst/>
                          <a:latin typeface="Arial" pitchFamily="34" charset="0"/>
                          <a:cs typeface="Arial" pitchFamily="34" charset="0"/>
                        </a:rPr>
                        <a:t>86-60</a:t>
                      </a:r>
                      <a:r>
                        <a:rPr lang="en-US" sz="1600" b="0" i="0" u="none" strike="noStrike" dirty="0" smtClean="0">
                          <a:solidFill>
                            <a:schemeClr val="bg1"/>
                          </a:solidFill>
                          <a:effectLst/>
                          <a:latin typeface="Arial" pitchFamily="34" charset="0"/>
                          <a:cs typeface="Arial" pitchFamily="34" charset="0"/>
                        </a:rPr>
                        <a:t>%</a:t>
                      </a:r>
                      <a:endParaRPr lang="en-US" sz="1600" b="0" i="0" u="none" strike="noStrike" dirty="0">
                        <a:solidFill>
                          <a:schemeClr val="bg1"/>
                        </a:solidFill>
                        <a:effectLst/>
                        <a:latin typeface="Arial" pitchFamily="34" charset="0"/>
                        <a:cs typeface="Arial" pitchFamily="34" charset="0"/>
                      </a:endParaRPr>
                    </a:p>
                  </a:txBody>
                  <a:tcPr marL="0" marR="0" marT="0" marB="0" anchor="ctr"/>
                </a:tc>
              </a:tr>
              <a:tr h="533400">
                <a:tc>
                  <a:txBody>
                    <a:bodyPr/>
                    <a:lstStyle/>
                    <a:p>
                      <a:pPr algn="r" fontAlgn="b"/>
                      <a:r>
                        <a:rPr lang="en-US" sz="1600" b="0" i="0" u="none" strike="noStrike" dirty="0" smtClean="0">
                          <a:solidFill>
                            <a:srgbClr val="000000"/>
                          </a:solidFill>
                          <a:effectLst/>
                          <a:latin typeface="Arial" pitchFamily="34" charset="0"/>
                          <a:cs typeface="Arial" pitchFamily="34" charset="0"/>
                        </a:rPr>
                        <a:t>1.</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dirty="0" smtClean="0">
                          <a:solidFill>
                            <a:srgbClr val="000000"/>
                          </a:solidFill>
                          <a:effectLst/>
                          <a:latin typeface="Arial" pitchFamily="34" charset="0"/>
                          <a:cs typeface="Arial" pitchFamily="34" charset="0"/>
                        </a:rPr>
                        <a:t>Insurance Projected Price (Assumed)</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b"/>
                      <a:r>
                        <a:rPr lang="en-US" sz="1600" b="0" i="0" u="none" strike="noStrike" dirty="0" smtClean="0">
                          <a:solidFill>
                            <a:srgbClr val="000000"/>
                          </a:solidFill>
                          <a:effectLst/>
                          <a:latin typeface="Arial" pitchFamily="34" charset="0"/>
                          <a:cs typeface="Arial" pitchFamily="34" charset="0"/>
                        </a:rPr>
                        <a:t>$0.65</a:t>
                      </a:r>
                      <a:endParaRPr lang="en-US" sz="1600" b="0" i="0" u="none" strike="noStrike" dirty="0">
                        <a:solidFill>
                          <a:srgbClr val="000000"/>
                        </a:solidFill>
                        <a:effectLst/>
                        <a:latin typeface="Arial" pitchFamily="34" charset="0"/>
                        <a:cs typeface="Arial" pitchFamily="34" charset="0"/>
                      </a:endParaRPr>
                    </a:p>
                  </a:txBody>
                  <a:tcPr marL="0" marR="274320" marT="0" marB="0" anchor="ctr"/>
                </a:tc>
                <a:tc>
                  <a:txBody>
                    <a:bodyPr/>
                    <a:lstStyle/>
                    <a:p>
                      <a:pPr algn="r" fontAlgn="b"/>
                      <a:r>
                        <a:rPr lang="en-US" sz="1600" b="0" i="0" u="none" strike="noStrike" dirty="0" smtClean="0">
                          <a:solidFill>
                            <a:srgbClr val="000000"/>
                          </a:solidFill>
                          <a:effectLst/>
                          <a:latin typeface="Arial" pitchFamily="34" charset="0"/>
                          <a:cs typeface="Arial" pitchFamily="34" charset="0"/>
                        </a:rPr>
                        <a:t>$0.65</a:t>
                      </a:r>
                      <a:endParaRPr lang="en-US" sz="1600" b="0" i="0" u="none" strike="noStrike" dirty="0">
                        <a:solidFill>
                          <a:srgbClr val="000000"/>
                        </a:solidFill>
                        <a:effectLst/>
                        <a:latin typeface="Arial" pitchFamily="34" charset="0"/>
                        <a:cs typeface="Arial" pitchFamily="34" charset="0"/>
                      </a:endParaRPr>
                    </a:p>
                  </a:txBody>
                  <a:tcPr marL="0" marR="274320" marT="0" marB="0" anchor="ctr"/>
                </a:tc>
                <a:tc>
                  <a:txBody>
                    <a:bodyPr/>
                    <a:lstStyle/>
                    <a:p>
                      <a:pPr algn="r" fontAlgn="b"/>
                      <a:r>
                        <a:rPr lang="en-US" sz="1600" b="0" i="0" u="none" strike="noStrike" dirty="0" smtClean="0">
                          <a:solidFill>
                            <a:srgbClr val="000000"/>
                          </a:solidFill>
                          <a:effectLst/>
                          <a:latin typeface="Arial" pitchFamily="34" charset="0"/>
                          <a:cs typeface="Arial" pitchFamily="34" charset="0"/>
                        </a:rPr>
                        <a:t>$0.65</a:t>
                      </a:r>
                      <a:endParaRPr lang="en-US" sz="1600" b="0" i="0" u="none" strike="noStrike" dirty="0">
                        <a:solidFill>
                          <a:srgbClr val="000000"/>
                        </a:solidFill>
                        <a:effectLst/>
                        <a:latin typeface="Arial" pitchFamily="34" charset="0"/>
                        <a:cs typeface="Arial" pitchFamily="34" charset="0"/>
                      </a:endParaRPr>
                    </a:p>
                  </a:txBody>
                  <a:tcPr marL="0" marR="274320" marT="0" marB="0" anchor="ctr"/>
                </a:tc>
              </a:tr>
              <a:tr h="533400">
                <a:tc>
                  <a:txBody>
                    <a:bodyPr/>
                    <a:lstStyle/>
                    <a:p>
                      <a:pPr algn="r" fontAlgn="b"/>
                      <a:r>
                        <a:rPr lang="en-US" sz="1600" b="0" i="0" u="none" strike="noStrike" dirty="0" smtClean="0">
                          <a:solidFill>
                            <a:srgbClr val="000000"/>
                          </a:solidFill>
                          <a:effectLst/>
                          <a:latin typeface="Arial" pitchFamily="34" charset="0"/>
                          <a:cs typeface="Arial" pitchFamily="34" charset="0"/>
                        </a:rPr>
                        <a:t>2.</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dirty="0">
                          <a:solidFill>
                            <a:srgbClr val="000000"/>
                          </a:solidFill>
                          <a:effectLst/>
                          <a:latin typeface="Arial" pitchFamily="34" charset="0"/>
                          <a:cs typeface="Arial" pitchFamily="34" charset="0"/>
                        </a:rPr>
                        <a:t>Expected </a:t>
                      </a:r>
                      <a:r>
                        <a:rPr lang="en-US" sz="1600" b="0" i="0" u="none" strike="noStrike" dirty="0" smtClean="0">
                          <a:solidFill>
                            <a:srgbClr val="000000"/>
                          </a:solidFill>
                          <a:effectLst/>
                          <a:latin typeface="Arial" pitchFamily="34" charset="0"/>
                          <a:cs typeface="Arial" pitchFamily="34" charset="0"/>
                        </a:rPr>
                        <a:t>County Yield/</a:t>
                      </a:r>
                      <a:r>
                        <a:rPr lang="en-US" sz="1600" b="0" i="0" u="none" strike="noStrike" dirty="0" err="1" smtClean="0">
                          <a:solidFill>
                            <a:srgbClr val="000000"/>
                          </a:solidFill>
                          <a:effectLst/>
                          <a:latin typeface="Arial" pitchFamily="34" charset="0"/>
                          <a:cs typeface="Arial" pitchFamily="34" charset="0"/>
                        </a:rPr>
                        <a:t>Pltd</a:t>
                      </a:r>
                      <a:r>
                        <a:rPr lang="en-US" sz="1600" b="0" i="0" u="none" strike="noStrike" dirty="0" smtClean="0">
                          <a:solidFill>
                            <a:srgbClr val="000000"/>
                          </a:solidFill>
                          <a:effectLst/>
                          <a:latin typeface="Arial" pitchFamily="34" charset="0"/>
                          <a:cs typeface="Arial" pitchFamily="34" charset="0"/>
                        </a:rPr>
                        <a:t> Acre (RMA)</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1,606</a:t>
                      </a:r>
                      <a:endParaRPr lang="en-US" sz="1600" b="0" i="0" u="none" strike="noStrike" dirty="0">
                        <a:solidFill>
                          <a:schemeClr val="tx1"/>
                        </a:solidFill>
                        <a:effectLst/>
                        <a:latin typeface="Arial" pitchFamily="34" charset="0"/>
                        <a:cs typeface="Arial" pitchFamily="34" charset="0"/>
                      </a:endParaRPr>
                    </a:p>
                  </a:txBody>
                  <a:tcPr marL="0" marR="27432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1,606</a:t>
                      </a:r>
                      <a:endParaRPr lang="en-US" sz="1600" b="0" i="0" u="none" strike="noStrike" dirty="0">
                        <a:solidFill>
                          <a:schemeClr val="tx1"/>
                        </a:solidFill>
                        <a:effectLst/>
                        <a:latin typeface="Arial" pitchFamily="34" charset="0"/>
                        <a:cs typeface="Arial" pitchFamily="34" charset="0"/>
                      </a:endParaRPr>
                    </a:p>
                  </a:txBody>
                  <a:tcPr marL="0" marR="27432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1,606</a:t>
                      </a:r>
                      <a:endParaRPr lang="en-US" sz="1600" b="0" i="0" u="none" strike="noStrike" dirty="0">
                        <a:solidFill>
                          <a:schemeClr val="tx1"/>
                        </a:solidFill>
                        <a:effectLst/>
                        <a:latin typeface="Arial" pitchFamily="34" charset="0"/>
                        <a:cs typeface="Arial" pitchFamily="34" charset="0"/>
                      </a:endParaRPr>
                    </a:p>
                  </a:txBody>
                  <a:tcPr marL="0" marR="274320" marT="0" marB="0" anchor="ctr"/>
                </a:tc>
              </a:tr>
              <a:tr h="481260">
                <a:tc>
                  <a:txBody>
                    <a:bodyPr/>
                    <a:lstStyle/>
                    <a:p>
                      <a:pPr algn="r" fontAlgn="b"/>
                      <a:r>
                        <a:rPr lang="en-US" sz="1600" b="0" i="0" u="none" strike="noStrike" dirty="0" smtClean="0">
                          <a:solidFill>
                            <a:srgbClr val="000000"/>
                          </a:solidFill>
                          <a:effectLst/>
                          <a:latin typeface="Arial" pitchFamily="34" charset="0"/>
                          <a:cs typeface="Arial" pitchFamily="34" charset="0"/>
                        </a:rPr>
                        <a:t>3.</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dirty="0" smtClean="0">
                          <a:solidFill>
                            <a:srgbClr val="000000"/>
                          </a:solidFill>
                          <a:effectLst/>
                          <a:latin typeface="Arial" pitchFamily="34" charset="0"/>
                          <a:cs typeface="Arial" pitchFamily="34" charset="0"/>
                        </a:rPr>
                        <a:t>Expected</a:t>
                      </a:r>
                      <a:r>
                        <a:rPr lang="en-US" sz="1600" b="0" i="0" u="none" strike="noStrike" baseline="0" dirty="0" smtClean="0">
                          <a:solidFill>
                            <a:srgbClr val="000000"/>
                          </a:solidFill>
                          <a:effectLst/>
                          <a:latin typeface="Arial" pitchFamily="34" charset="0"/>
                          <a:cs typeface="Arial" pitchFamily="34" charset="0"/>
                        </a:rPr>
                        <a:t> County </a:t>
                      </a:r>
                      <a:r>
                        <a:rPr lang="en-US" sz="1600" b="0" i="0" u="none" strike="noStrike" dirty="0" smtClean="0">
                          <a:solidFill>
                            <a:srgbClr val="000000"/>
                          </a:solidFill>
                          <a:effectLst/>
                          <a:latin typeface="Arial" pitchFamily="34" charset="0"/>
                          <a:cs typeface="Arial" pitchFamily="34" charset="0"/>
                        </a:rPr>
                        <a:t>Revenue (#1 </a:t>
                      </a:r>
                      <a:r>
                        <a:rPr lang="en-US" sz="1600" b="0" i="0" u="none" strike="noStrike" baseline="0" dirty="0" smtClean="0">
                          <a:solidFill>
                            <a:srgbClr val="000000"/>
                          </a:solidFill>
                          <a:effectLst/>
                          <a:latin typeface="Arial" pitchFamily="34" charset="0"/>
                          <a:cs typeface="Arial" pitchFamily="34" charset="0"/>
                        </a:rPr>
                        <a:t>* #2)</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$1,044</a:t>
                      </a:r>
                      <a:endParaRPr lang="en-US" sz="1600" b="0" i="0" u="none" strike="noStrike" dirty="0">
                        <a:solidFill>
                          <a:schemeClr val="tx1"/>
                        </a:solidFill>
                        <a:effectLst/>
                        <a:latin typeface="Arial" pitchFamily="34" charset="0"/>
                        <a:cs typeface="Arial" pitchFamily="34" charset="0"/>
                      </a:endParaRPr>
                    </a:p>
                  </a:txBody>
                  <a:tcPr marL="0" marR="27432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$1,044</a:t>
                      </a:r>
                      <a:endParaRPr lang="en-US" sz="1600" b="0" i="0" u="none" strike="noStrike" dirty="0">
                        <a:solidFill>
                          <a:schemeClr val="tx1"/>
                        </a:solidFill>
                        <a:effectLst/>
                        <a:latin typeface="Arial" pitchFamily="34" charset="0"/>
                        <a:cs typeface="Arial" pitchFamily="34" charset="0"/>
                      </a:endParaRPr>
                    </a:p>
                  </a:txBody>
                  <a:tcPr marL="0" marR="27432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$1,044</a:t>
                      </a:r>
                      <a:endParaRPr lang="en-US" sz="1600" b="0" i="0" u="none" strike="noStrike" dirty="0">
                        <a:solidFill>
                          <a:schemeClr val="tx1"/>
                        </a:solidFill>
                        <a:effectLst/>
                        <a:latin typeface="Arial" pitchFamily="34" charset="0"/>
                        <a:cs typeface="Arial" pitchFamily="34" charset="0"/>
                      </a:endParaRPr>
                    </a:p>
                  </a:txBody>
                  <a:tcPr marL="0" marR="274320" marT="0" marB="0" anchor="ctr"/>
                </a:tc>
              </a:tr>
              <a:tr h="631392">
                <a:tc>
                  <a:txBody>
                    <a:bodyPr/>
                    <a:lstStyle/>
                    <a:p>
                      <a:pPr algn="r" fontAlgn="b"/>
                      <a:r>
                        <a:rPr lang="en-US" sz="1600" b="0" i="0" u="none" strike="noStrike" dirty="0" smtClean="0">
                          <a:solidFill>
                            <a:srgbClr val="000000"/>
                          </a:solidFill>
                          <a:effectLst/>
                          <a:latin typeface="Arial" pitchFamily="34" charset="0"/>
                          <a:cs typeface="Arial" pitchFamily="34" charset="0"/>
                        </a:rPr>
                        <a:t>4.</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dirty="0" smtClean="0">
                          <a:solidFill>
                            <a:srgbClr val="000000"/>
                          </a:solidFill>
                          <a:effectLst/>
                          <a:latin typeface="Arial" pitchFamily="34" charset="0"/>
                          <a:cs typeface="Arial" pitchFamily="34" charset="0"/>
                        </a:rPr>
                        <a:t>Trigger</a:t>
                      </a:r>
                      <a:r>
                        <a:rPr lang="en-US" sz="1600" b="0" i="0" u="none" strike="noStrike" baseline="0" dirty="0" smtClean="0">
                          <a:solidFill>
                            <a:srgbClr val="000000"/>
                          </a:solidFill>
                          <a:effectLst/>
                          <a:latin typeface="Arial" pitchFamily="34" charset="0"/>
                          <a:cs typeface="Arial" pitchFamily="34" charset="0"/>
                        </a:rPr>
                        <a:t> %</a:t>
                      </a:r>
                      <a:r>
                        <a:rPr lang="en-US" sz="1600" b="0" i="0" u="none" strike="noStrike" dirty="0" smtClean="0">
                          <a:solidFill>
                            <a:srgbClr val="000000"/>
                          </a:solidFill>
                          <a:effectLst/>
                          <a:latin typeface="Arial" pitchFamily="34" charset="0"/>
                          <a:cs typeface="Arial" pitchFamily="34" charset="0"/>
                        </a:rPr>
                        <a:t> of Expected Revenue (90% or 86% * #3</a:t>
                      </a:r>
                      <a:r>
                        <a:rPr lang="en-US" sz="1600" b="0" i="0" u="none" strike="noStrike" baseline="0" dirty="0" smtClean="0">
                          <a:solidFill>
                            <a:srgbClr val="000000"/>
                          </a:solidFill>
                          <a:effectLst/>
                          <a:latin typeface="Arial" pitchFamily="34" charset="0"/>
                          <a:cs typeface="Arial" pitchFamily="34" charset="0"/>
                        </a:rPr>
                        <a:t>)</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$940</a:t>
                      </a:r>
                      <a:endParaRPr lang="en-US" sz="1600" b="0" i="0" u="none" strike="noStrike" dirty="0">
                        <a:solidFill>
                          <a:schemeClr val="tx1"/>
                        </a:solidFill>
                        <a:effectLst/>
                        <a:latin typeface="Arial" pitchFamily="34" charset="0"/>
                        <a:cs typeface="Arial" pitchFamily="34" charset="0"/>
                      </a:endParaRPr>
                    </a:p>
                  </a:txBody>
                  <a:tcPr marL="0" marR="27432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$898</a:t>
                      </a:r>
                      <a:endParaRPr lang="en-US" sz="1600" b="0" i="0" u="none" strike="noStrike" dirty="0">
                        <a:solidFill>
                          <a:schemeClr val="tx1"/>
                        </a:solidFill>
                        <a:effectLst/>
                        <a:latin typeface="Arial" pitchFamily="34" charset="0"/>
                        <a:cs typeface="Arial" pitchFamily="34" charset="0"/>
                      </a:endParaRPr>
                    </a:p>
                  </a:txBody>
                  <a:tcPr marL="0" marR="27432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$898</a:t>
                      </a:r>
                      <a:endParaRPr lang="en-US" sz="1600" b="0" i="0" u="none" strike="noStrike" dirty="0">
                        <a:solidFill>
                          <a:schemeClr val="tx1"/>
                        </a:solidFill>
                        <a:effectLst/>
                        <a:latin typeface="Arial" pitchFamily="34" charset="0"/>
                        <a:cs typeface="Arial" pitchFamily="34" charset="0"/>
                      </a:endParaRPr>
                    </a:p>
                  </a:txBody>
                  <a:tcPr marL="0" marR="274320" marT="0" marB="0" anchor="ctr"/>
                </a:tc>
              </a:tr>
              <a:tr h="639948">
                <a:tc>
                  <a:txBody>
                    <a:bodyPr/>
                    <a:lstStyle/>
                    <a:p>
                      <a:pPr algn="r" fontAlgn="b"/>
                      <a:r>
                        <a:rPr lang="en-US" sz="1600" b="0" i="0" u="none" strike="noStrike" dirty="0" smtClean="0">
                          <a:solidFill>
                            <a:srgbClr val="000000"/>
                          </a:solidFill>
                          <a:effectLst/>
                          <a:latin typeface="Arial" pitchFamily="34" charset="0"/>
                          <a:cs typeface="Arial" pitchFamily="34" charset="0"/>
                        </a:rPr>
                        <a:t>5.</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dirty="0" smtClean="0">
                          <a:solidFill>
                            <a:srgbClr val="000000"/>
                          </a:solidFill>
                          <a:effectLst/>
                          <a:latin typeface="Arial" pitchFamily="34" charset="0"/>
                          <a:cs typeface="Arial" pitchFamily="34" charset="0"/>
                        </a:rPr>
                        <a:t>Maximum Indemnity (STAX:1.2*(20% of #3), SCO:16% or 26% of #3)</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ctr"/>
                      <a:r>
                        <a:rPr lang="en-US" sz="1600" b="0" i="0" u="none" strike="noStrike" dirty="0" smtClean="0">
                          <a:solidFill>
                            <a:srgbClr val="000000"/>
                          </a:solidFill>
                          <a:effectLst/>
                          <a:latin typeface="Arial" panose="020B0604020202020204" pitchFamily="34" charset="0"/>
                          <a:cs typeface="Arial" panose="020B0604020202020204" pitchFamily="34" charset="0"/>
                        </a:rPr>
                        <a:t>$251</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274320" marT="9525" marB="0" anchor="ctr"/>
                </a:tc>
                <a:tc>
                  <a:txBody>
                    <a:bodyPr/>
                    <a:lstStyle/>
                    <a:p>
                      <a:pPr algn="r" fontAlgn="ctr"/>
                      <a:r>
                        <a:rPr lang="en-US" sz="1600" b="0" i="0" u="none" strike="noStrike" dirty="0" smtClean="0">
                          <a:solidFill>
                            <a:srgbClr val="000000"/>
                          </a:solidFill>
                          <a:effectLst/>
                          <a:latin typeface="Arial" panose="020B0604020202020204" pitchFamily="34" charset="0"/>
                          <a:cs typeface="Arial" panose="020B0604020202020204" pitchFamily="34" charset="0"/>
                        </a:rPr>
                        <a:t>$167</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274320" marT="9525" marB="0" anchor="ctr"/>
                </a:tc>
                <a:tc>
                  <a:txBody>
                    <a:bodyPr/>
                    <a:lstStyle/>
                    <a:p>
                      <a:pPr algn="r" fontAlgn="ctr"/>
                      <a:r>
                        <a:rPr lang="en-US" sz="1600" b="0" i="0" u="none" strike="noStrike" dirty="0" smtClean="0">
                          <a:solidFill>
                            <a:srgbClr val="000000"/>
                          </a:solidFill>
                          <a:effectLst/>
                          <a:latin typeface="Arial" panose="020B0604020202020204" pitchFamily="34" charset="0"/>
                          <a:cs typeface="Arial" panose="020B0604020202020204" pitchFamily="34" charset="0"/>
                        </a:rPr>
                        <a:t>$271</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274320" marT="9525" marB="0" anchor="ctr"/>
                </a:tc>
              </a:tr>
              <a:tr h="533400">
                <a:tc>
                  <a:txBody>
                    <a:bodyPr/>
                    <a:lstStyle/>
                    <a:p>
                      <a:pPr algn="r" fontAlgn="b"/>
                      <a:r>
                        <a:rPr lang="en-US" sz="1600" b="0" i="0" u="none" strike="noStrike" dirty="0" smtClean="0">
                          <a:solidFill>
                            <a:srgbClr val="000000"/>
                          </a:solidFill>
                          <a:effectLst/>
                          <a:latin typeface="Arial" pitchFamily="34" charset="0"/>
                          <a:cs typeface="Arial" pitchFamily="34" charset="0"/>
                        </a:rPr>
                        <a:t>6.</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baseline="0" dirty="0" smtClean="0">
                          <a:solidFill>
                            <a:srgbClr val="000000"/>
                          </a:solidFill>
                          <a:effectLst/>
                          <a:latin typeface="Arial" pitchFamily="34" charset="0"/>
                          <a:cs typeface="Arial" pitchFamily="34" charset="0"/>
                        </a:rPr>
                        <a:t>Premium Rate per $ of Liability (RMA)</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0.1875</a:t>
                      </a:r>
                      <a:endParaRPr lang="en-US" sz="1600" b="0" i="0" u="none" strike="noStrike" dirty="0">
                        <a:solidFill>
                          <a:schemeClr val="tx1"/>
                        </a:solidFill>
                        <a:effectLst/>
                        <a:latin typeface="Arial" pitchFamily="34" charset="0"/>
                        <a:cs typeface="Arial" pitchFamily="34" charset="0"/>
                      </a:endParaRPr>
                    </a:p>
                  </a:txBody>
                  <a:tcPr marL="0" marR="27432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0.1441</a:t>
                      </a:r>
                      <a:endParaRPr lang="en-US" sz="1600" b="0" i="0" u="none" strike="noStrike" dirty="0">
                        <a:solidFill>
                          <a:schemeClr val="tx1"/>
                        </a:solidFill>
                        <a:effectLst/>
                        <a:latin typeface="Arial" pitchFamily="34" charset="0"/>
                        <a:cs typeface="Arial" pitchFamily="34" charset="0"/>
                      </a:endParaRPr>
                    </a:p>
                  </a:txBody>
                  <a:tcPr marL="0" marR="27432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0.0921</a:t>
                      </a:r>
                      <a:endParaRPr lang="en-US" sz="1600" b="0" i="0" u="none" strike="noStrike" dirty="0">
                        <a:solidFill>
                          <a:schemeClr val="tx1"/>
                        </a:solidFill>
                        <a:effectLst/>
                        <a:latin typeface="Arial" pitchFamily="34" charset="0"/>
                        <a:cs typeface="Arial" pitchFamily="34" charset="0"/>
                      </a:endParaRPr>
                    </a:p>
                  </a:txBody>
                  <a:tcPr marL="0" marR="274320" marT="0" marB="0" anchor="ctr"/>
                </a:tc>
              </a:tr>
              <a:tr h="457200">
                <a:tc>
                  <a:txBody>
                    <a:bodyPr/>
                    <a:lstStyle/>
                    <a:p>
                      <a:pPr algn="r" fontAlgn="b"/>
                      <a:r>
                        <a:rPr lang="en-US" sz="1600" b="0" i="0" u="none" strike="noStrike" dirty="0" smtClean="0">
                          <a:solidFill>
                            <a:srgbClr val="000000"/>
                          </a:solidFill>
                          <a:effectLst/>
                          <a:latin typeface="Arial" pitchFamily="34" charset="0"/>
                          <a:cs typeface="Arial" pitchFamily="34" charset="0"/>
                        </a:rPr>
                        <a:t>7.</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dirty="0" smtClean="0">
                          <a:solidFill>
                            <a:srgbClr val="000000"/>
                          </a:solidFill>
                          <a:effectLst/>
                          <a:latin typeface="Arial" pitchFamily="34" charset="0"/>
                          <a:cs typeface="Arial" pitchFamily="34" charset="0"/>
                        </a:rPr>
                        <a:t>Total</a:t>
                      </a:r>
                      <a:r>
                        <a:rPr lang="en-US" sz="1600" b="0" i="0" u="none" strike="noStrike" baseline="0" dirty="0" smtClean="0">
                          <a:solidFill>
                            <a:srgbClr val="000000"/>
                          </a:solidFill>
                          <a:effectLst/>
                          <a:latin typeface="Arial" pitchFamily="34" charset="0"/>
                          <a:cs typeface="Arial" pitchFamily="34" charset="0"/>
                        </a:rPr>
                        <a:t> Premium (#6 * #5)</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$47</a:t>
                      </a:r>
                      <a:endParaRPr lang="en-US" sz="1600" b="0" i="0" u="none" strike="noStrike" dirty="0">
                        <a:solidFill>
                          <a:schemeClr val="tx1"/>
                        </a:solidFill>
                        <a:effectLst/>
                        <a:latin typeface="Arial" pitchFamily="34" charset="0"/>
                        <a:cs typeface="Arial" pitchFamily="34" charset="0"/>
                      </a:endParaRPr>
                    </a:p>
                  </a:txBody>
                  <a:tcPr marL="0" marR="27432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$24</a:t>
                      </a:r>
                      <a:endParaRPr lang="en-US" sz="1600" b="0" i="0" u="none" strike="noStrike" dirty="0">
                        <a:solidFill>
                          <a:schemeClr val="tx1"/>
                        </a:solidFill>
                        <a:effectLst/>
                        <a:latin typeface="Arial" pitchFamily="34" charset="0"/>
                        <a:cs typeface="Arial" pitchFamily="34" charset="0"/>
                      </a:endParaRPr>
                    </a:p>
                  </a:txBody>
                  <a:tcPr marL="0" marR="27432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$25</a:t>
                      </a:r>
                      <a:endParaRPr lang="en-US" sz="1600" b="0" i="0" u="none" strike="noStrike" dirty="0">
                        <a:solidFill>
                          <a:schemeClr val="tx1"/>
                        </a:solidFill>
                        <a:effectLst/>
                        <a:latin typeface="Arial" pitchFamily="34" charset="0"/>
                        <a:cs typeface="Arial" pitchFamily="34" charset="0"/>
                      </a:endParaRPr>
                    </a:p>
                  </a:txBody>
                  <a:tcPr marL="0" marR="274320" marT="0" marB="0" anchor="ctr"/>
                </a:tc>
              </a:tr>
              <a:tr h="457200">
                <a:tc>
                  <a:txBody>
                    <a:bodyPr/>
                    <a:lstStyle/>
                    <a:p>
                      <a:pPr algn="r" fontAlgn="b"/>
                      <a:r>
                        <a:rPr lang="en-US" sz="1600" b="0" i="0" u="none" strike="noStrike" dirty="0" smtClean="0">
                          <a:solidFill>
                            <a:srgbClr val="000000"/>
                          </a:solidFill>
                          <a:effectLst/>
                          <a:latin typeface="Arial" pitchFamily="34" charset="0"/>
                          <a:cs typeface="Arial" pitchFamily="34" charset="0"/>
                        </a:rPr>
                        <a:t>8.</a:t>
                      </a:r>
                      <a:endParaRPr lang="en-US" sz="1600" b="0" i="0" u="none" strike="noStrike" dirty="0">
                        <a:solidFill>
                          <a:srgbClr val="000000"/>
                        </a:solidFill>
                        <a:effectLst/>
                        <a:latin typeface="Arial" pitchFamily="34" charset="0"/>
                        <a:cs typeface="Arial" pitchFamily="34" charset="0"/>
                      </a:endParaRPr>
                    </a:p>
                  </a:txBody>
                  <a:tcPr marT="0" marB="0" anchor="ctr"/>
                </a:tc>
                <a:tc>
                  <a:txBody>
                    <a:bodyPr/>
                    <a:lstStyle/>
                    <a:p>
                      <a:pPr algn="l" fontAlgn="b"/>
                      <a:r>
                        <a:rPr lang="en-US" sz="1600" b="0" i="0" u="none" strike="noStrike" dirty="0" smtClean="0">
                          <a:solidFill>
                            <a:srgbClr val="000000"/>
                          </a:solidFill>
                          <a:effectLst/>
                          <a:latin typeface="Arial" pitchFamily="34" charset="0"/>
                          <a:cs typeface="Arial" pitchFamily="34" charset="0"/>
                        </a:rPr>
                        <a:t>Producer Premium (#7 * 0.2 or 0.35)</a:t>
                      </a:r>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$9.40</a:t>
                      </a:r>
                      <a:endParaRPr lang="en-US" sz="1600" b="0" i="0" u="none" strike="noStrike" dirty="0">
                        <a:solidFill>
                          <a:schemeClr val="tx1"/>
                        </a:solidFill>
                        <a:effectLst/>
                        <a:latin typeface="Arial" pitchFamily="34" charset="0"/>
                        <a:cs typeface="Arial" pitchFamily="34" charset="0"/>
                      </a:endParaRPr>
                    </a:p>
                  </a:txBody>
                  <a:tcPr marL="0" marR="27432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$8.42</a:t>
                      </a:r>
                      <a:endParaRPr lang="en-US" sz="1600" b="0" i="0" u="none" strike="noStrike" dirty="0">
                        <a:solidFill>
                          <a:schemeClr val="tx1"/>
                        </a:solidFill>
                        <a:effectLst/>
                        <a:latin typeface="Arial" pitchFamily="34" charset="0"/>
                        <a:cs typeface="Arial" pitchFamily="34" charset="0"/>
                      </a:endParaRPr>
                    </a:p>
                  </a:txBody>
                  <a:tcPr marL="0" marR="274320" marT="0" marB="0" anchor="ctr"/>
                </a:tc>
                <a:tc>
                  <a:txBody>
                    <a:bodyPr/>
                    <a:lstStyle/>
                    <a:p>
                      <a:pPr algn="r" fontAlgn="b"/>
                      <a:r>
                        <a:rPr lang="en-US" sz="1600" b="0" i="0" u="none" strike="noStrike" dirty="0" smtClean="0">
                          <a:solidFill>
                            <a:schemeClr val="tx1"/>
                          </a:solidFill>
                          <a:effectLst/>
                          <a:latin typeface="Arial" pitchFamily="34" charset="0"/>
                          <a:cs typeface="Arial" pitchFamily="34" charset="0"/>
                        </a:rPr>
                        <a:t>$8.75</a:t>
                      </a:r>
                      <a:endParaRPr lang="en-US" sz="1600" b="0" i="0" u="none" strike="noStrike" dirty="0">
                        <a:solidFill>
                          <a:schemeClr val="tx1"/>
                        </a:solidFill>
                        <a:effectLst/>
                        <a:latin typeface="Arial" pitchFamily="34" charset="0"/>
                        <a:cs typeface="Arial" pitchFamily="34" charset="0"/>
                      </a:endParaRPr>
                    </a:p>
                  </a:txBody>
                  <a:tcPr marL="0" marR="274320" marT="0" marB="0" anchor="ctr"/>
                </a:tc>
              </a:tr>
            </a:tbl>
          </a:graphicData>
        </a:graphic>
      </p:graphicFrame>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spTree>
    <p:extLst>
      <p:ext uri="{BB962C8B-B14F-4D97-AF65-F5344CB8AC3E}">
        <p14:creationId xmlns:p14="http://schemas.microsoft.com/office/powerpoint/2010/main" val="20687598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8000</TotalTime>
  <Words>2837</Words>
  <Application>Microsoft Office PowerPoint</Application>
  <PresentationFormat>On-screen Show (4:3)</PresentationFormat>
  <Paragraphs>493</Paragraphs>
  <Slides>50</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Wingdings</vt:lpstr>
      <vt:lpstr>Office Theme</vt:lpstr>
      <vt:lpstr>The Agricultural Act of 2014:  Update on STAX, SCO  &amp; Farm Bill Implementation  Coalinga, CA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Fresno Co, CA STAX Calculations*</vt:lpstr>
      <vt:lpstr>STAX &amp; Underlying Coverage</vt:lpstr>
      <vt:lpstr>STAX &amp; Existing Insurance Coverage</vt:lpstr>
      <vt:lpstr>Insurance Coverage Choices</vt:lpstr>
      <vt:lpstr>Cotton Crop Insurance Usage</vt:lpstr>
      <vt:lpstr>Illustration for Fresno Co, CA</vt:lpstr>
      <vt:lpstr>Supplemental Coverage Option</vt:lpstr>
      <vt:lpstr>Supplemental Coverage Option</vt:lpstr>
      <vt:lpstr>Additional SCO Features</vt:lpstr>
      <vt:lpstr>Considerations for STAX or SCO</vt:lpstr>
      <vt:lpstr>Key Questions</vt:lpstr>
      <vt:lpstr>Fresno Co, CA STAX &amp; SCO*</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212</cp:revision>
  <cp:lastPrinted>2014-03-07T15:36:52Z</cp:lastPrinted>
  <dcterms:created xsi:type="dcterms:W3CDTF">2014-01-27T16:25:41Z</dcterms:created>
  <dcterms:modified xsi:type="dcterms:W3CDTF">2014-11-06T18:53:05Z</dcterms:modified>
</cp:coreProperties>
</file>