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63" r:id="rId28"/>
    <p:sldId id="415" r:id="rId29"/>
    <p:sldId id="446" r:id="rId30"/>
    <p:sldId id="447" r:id="rId31"/>
    <p:sldId id="564" r:id="rId32"/>
    <p:sldId id="565" r:id="rId33"/>
    <p:sldId id="566" r:id="rId34"/>
    <p:sldId id="426" r:id="rId35"/>
    <p:sldId id="394" r:id="rId36"/>
    <p:sldId id="395" r:id="rId37"/>
    <p:sldId id="467" r:id="rId38"/>
    <p:sldId id="396" r:id="rId39"/>
    <p:sldId id="567" r:id="rId40"/>
    <p:sldId id="568"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303034816"/>
        <c:axId val="303035208"/>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303034816"/>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03035208"/>
        <c:crosses val="autoZero"/>
        <c:crossBetween val="midCat"/>
      </c:valAx>
      <c:valAx>
        <c:axId val="3030352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03034816"/>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303036776"/>
        <c:axId val="303037168"/>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303036776"/>
        <c:axId val="303037168"/>
      </c:lineChart>
      <c:catAx>
        <c:axId val="303036776"/>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303037168"/>
        <c:crosses val="autoZero"/>
        <c:auto val="1"/>
        <c:lblAlgn val="ctr"/>
        <c:lblOffset val="100"/>
        <c:noMultiLvlLbl val="0"/>
      </c:catAx>
      <c:valAx>
        <c:axId val="303037168"/>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303036776"/>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303037952"/>
        <c:axId val="303038344"/>
      </c:barChart>
      <c:catAx>
        <c:axId val="303037952"/>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303038344"/>
        <c:crosses val="autoZero"/>
        <c:auto val="1"/>
        <c:lblAlgn val="ctr"/>
        <c:lblOffset val="100"/>
        <c:noMultiLvlLbl val="0"/>
      </c:catAx>
      <c:valAx>
        <c:axId val="303038344"/>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303037952"/>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Sheet1!$B$253</c:f>
              <c:strCache>
                <c:ptCount val="1"/>
                <c:pt idx="0">
                  <c:v>OK</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Sheet1!$M$254:$M$260</c:f>
              <c:numCache>
                <c:formatCode>General</c:formatCode>
                <c:ptCount val="7"/>
                <c:pt idx="0">
                  <c:v>2.1561044320610876E-2</c:v>
                </c:pt>
                <c:pt idx="1">
                  <c:v>9.1285384206689482E-2</c:v>
                </c:pt>
                <c:pt idx="2">
                  <c:v>1.9306092693956729E-2</c:v>
                </c:pt>
                <c:pt idx="3">
                  <c:v>4.102158575611926E-3</c:v>
                </c:pt>
                <c:pt idx="4">
                  <c:v>0.17649784389556794</c:v>
                </c:pt>
                <c:pt idx="5">
                  <c:v>0.25200474466534045</c:v>
                </c:pt>
                <c:pt idx="6">
                  <c:v>0.4352427316422226</c:v>
                </c:pt>
              </c:numCache>
            </c:numRef>
          </c:val>
        </c:ser>
        <c:dLbls>
          <c:showLegendKey val="0"/>
          <c:showVal val="0"/>
          <c:showCatName val="0"/>
          <c:showSerName val="0"/>
          <c:showPercent val="0"/>
          <c:showBubbleSize val="0"/>
        </c:dLbls>
        <c:gapWidth val="150"/>
        <c:axId val="432522776"/>
        <c:axId val="432520424"/>
      </c:barChart>
      <c:catAx>
        <c:axId val="432522776"/>
        <c:scaling>
          <c:orientation val="minMax"/>
        </c:scaling>
        <c:delete val="0"/>
        <c:axPos val="b"/>
        <c:numFmt formatCode="General" sourceLinked="0"/>
        <c:majorTickMark val="out"/>
        <c:minorTickMark val="none"/>
        <c:tickLblPos val="nextTo"/>
        <c:txPr>
          <a:bodyPr/>
          <a:lstStyle/>
          <a:p>
            <a:pPr>
              <a:defRPr sz="1800"/>
            </a:pPr>
            <a:endParaRPr lang="en-US"/>
          </a:p>
        </c:txPr>
        <c:crossAx val="432520424"/>
        <c:crosses val="autoZero"/>
        <c:auto val="1"/>
        <c:lblAlgn val="ctr"/>
        <c:lblOffset val="100"/>
        <c:noMultiLvlLbl val="0"/>
      </c:catAx>
      <c:valAx>
        <c:axId val="432520424"/>
        <c:scaling>
          <c:orientation val="minMax"/>
        </c:scaling>
        <c:delete val="0"/>
        <c:axPos val="l"/>
        <c:majorGridlines/>
        <c:numFmt formatCode="0%" sourceLinked="0"/>
        <c:majorTickMark val="out"/>
        <c:minorTickMark val="none"/>
        <c:tickLblPos val="nextTo"/>
        <c:txPr>
          <a:bodyPr/>
          <a:lstStyle/>
          <a:p>
            <a:pPr>
              <a:defRPr sz="1800"/>
            </a:pPr>
            <a:endParaRPr lang="en-US"/>
          </a:p>
        </c:txPr>
        <c:crossAx val="432522776"/>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6959432702491132"/>
          <c:y val="0.10704815543890348"/>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11/9/2014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11/9/2014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2667331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11/9/2014</a:t>
            </a:fld>
            <a:endParaRPr lang="en-US"/>
          </a:p>
        </p:txBody>
      </p:sp>
    </p:spTree>
    <p:extLst>
      <p:ext uri="{BB962C8B-B14F-4D97-AF65-F5344CB8AC3E}">
        <p14:creationId xmlns:p14="http://schemas.microsoft.com/office/powerpoint/2010/main" val="301341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11/9/2014</a:t>
            </a:fld>
            <a:endParaRPr lang="en-US"/>
          </a:p>
        </p:txBody>
      </p:sp>
    </p:spTree>
    <p:extLst>
      <p:ext uri="{BB962C8B-B14F-4D97-AF65-F5344CB8AC3E}">
        <p14:creationId xmlns:p14="http://schemas.microsoft.com/office/powerpoint/2010/main" val="26331866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11/9/2014</a:t>
            </a:fld>
            <a:endParaRPr lang="en-US"/>
          </a:p>
        </p:txBody>
      </p:sp>
    </p:spTree>
    <p:extLst>
      <p:ext uri="{BB962C8B-B14F-4D97-AF65-F5344CB8AC3E}">
        <p14:creationId xmlns:p14="http://schemas.microsoft.com/office/powerpoint/2010/main" val="39711869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30429245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29202331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11/9/2014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11/9/2014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11/9/2014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11/9/2014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11/9/2014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11/9/2014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11/9/2014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11/9/2014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11/9/2014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11/9/2014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11/9/2014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11/9/2014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Altus, OK</a:t>
            </a:r>
            <a:r>
              <a:rPr lang="en-US" sz="2800" b="1" dirty="0" smtClean="0"/>
              <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000" b="1" u="sng" dirty="0" smtClean="0"/>
              <a:t>Jackson Co, OK </a:t>
            </a:r>
            <a:r>
              <a:rPr lang="en-US" sz="4000" b="1" u="sng" dirty="0" smtClean="0"/>
              <a:t>STAX Calculations*</a:t>
            </a:r>
            <a:endParaRPr lang="en-US" sz="40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365760" y="830910"/>
            <a:ext cx="8412480" cy="5068605"/>
          </a:xfrm>
          <a:prstGeom prst="rect">
            <a:avLst/>
          </a:prstGeom>
        </p:spPr>
      </p:pic>
    </p:spTree>
    <p:extLst>
      <p:ext uri="{BB962C8B-B14F-4D97-AF65-F5344CB8AC3E}">
        <p14:creationId xmlns:p14="http://schemas.microsoft.com/office/powerpoint/2010/main" val="21994666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58409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Jackson Co, OK</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3" name="Picture 2"/>
          <p:cNvPicPr>
            <a:picLocks noChangeAspect="1"/>
          </p:cNvPicPr>
          <p:nvPr/>
        </p:nvPicPr>
        <p:blipFill>
          <a:blip r:embed="rId3"/>
          <a:stretch>
            <a:fillRect/>
          </a:stretch>
        </p:blipFill>
        <p:spPr>
          <a:xfrm>
            <a:off x="274320" y="1447800"/>
            <a:ext cx="8595360" cy="3871985"/>
          </a:xfrm>
          <a:prstGeom prst="rect">
            <a:avLst/>
          </a:prstGeom>
        </p:spPr>
      </p:pic>
    </p:spTree>
    <p:extLst>
      <p:ext uri="{BB962C8B-B14F-4D97-AF65-F5344CB8AC3E}">
        <p14:creationId xmlns:p14="http://schemas.microsoft.com/office/powerpoint/2010/main" val="8430157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Jackson Co, OK</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a:t>
            </a:r>
            <a:r>
              <a:rPr lang="en-US" dirty="0" smtClean="0"/>
              <a:t>400 pounds.</a:t>
            </a:r>
            <a:endParaRPr lang="en-US" dirty="0"/>
          </a:p>
        </p:txBody>
      </p:sp>
      <p:pic>
        <p:nvPicPr>
          <p:cNvPr id="3" name="Picture 2"/>
          <p:cNvPicPr>
            <a:picLocks noChangeAspect="1"/>
          </p:cNvPicPr>
          <p:nvPr/>
        </p:nvPicPr>
        <p:blipFill>
          <a:blip r:embed="rId3"/>
          <a:stretch>
            <a:fillRect/>
          </a:stretch>
        </p:blipFill>
        <p:spPr>
          <a:xfrm>
            <a:off x="274320" y="1524000"/>
            <a:ext cx="8595360" cy="3871985"/>
          </a:xfrm>
          <a:prstGeom prst="rect">
            <a:avLst/>
          </a:prstGeom>
        </p:spPr>
      </p:pic>
    </p:spTree>
    <p:extLst>
      <p:ext uri="{BB962C8B-B14F-4D97-AF65-F5344CB8AC3E}">
        <p14:creationId xmlns:p14="http://schemas.microsoft.com/office/powerpoint/2010/main" val="2846414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Jackson Co, OK </a:t>
            </a:r>
            <a:r>
              <a:rPr lang="en-US" sz="4400" b="1" u="sng" dirty="0" smtClean="0"/>
              <a:t>STAX &amp; SCO*</a:t>
            </a:r>
            <a:br>
              <a:rPr lang="en-US" sz="4400" b="1" u="sng" dirty="0" smtClean="0"/>
            </a:br>
            <a:r>
              <a:rPr lang="en-US" sz="2800" b="1" dirty="0" smtClean="0"/>
              <a:t>Irrigated Practice</a:t>
            </a:r>
            <a:endParaRPr lang="en-US" sz="5400" b="1" dirty="0"/>
          </a:p>
        </p:txBody>
      </p:sp>
      <p:sp>
        <p:nvSpPr>
          <p:cNvPr id="3" name="TextBox 2"/>
          <p:cNvSpPr txBox="1"/>
          <p:nvPr/>
        </p:nvSpPr>
        <p:spPr>
          <a:xfrm>
            <a:off x="228600" y="6120825"/>
            <a:ext cx="7391400" cy="584775"/>
          </a:xfrm>
          <a:prstGeom prst="rect">
            <a:avLst/>
          </a:prstGeom>
          <a:noFill/>
        </p:spPr>
        <p:txBody>
          <a:bodyPr wrap="square" rtlCol="0">
            <a:spAutoFit/>
          </a:bodyPr>
          <a:lstStyle/>
          <a:p>
            <a:r>
              <a:rPr lang="en-US" sz="1600" dirty="0" smtClean="0">
                <a:solidFill>
                  <a:prstClr val="black"/>
                </a:solidFill>
              </a:rPr>
              <a:t>* Premium based price volatility factor of 0.15</a:t>
            </a:r>
            <a:r>
              <a:rPr lang="en-US" sz="1600" dirty="0" smtClean="0">
                <a:solidFill>
                  <a:prstClr val="black"/>
                </a:solidFill>
              </a:rPr>
              <a:t>. Assume p</a:t>
            </a:r>
            <a:r>
              <a:rPr lang="en-US" sz="1600" dirty="0" smtClean="0">
                <a:solidFill>
                  <a:prstClr val="black"/>
                </a:solidFill>
              </a:rPr>
              <a:t>roducer APH</a:t>
            </a:r>
            <a:r>
              <a:rPr lang="en-US" sz="1600" dirty="0" smtClean="0">
                <a:solidFill>
                  <a:prstClr val="black"/>
                </a:solidFill>
              </a:rPr>
              <a:t> = county expected yield.</a:t>
            </a:r>
            <a:endParaRPr lang="en-US" sz="1600" dirty="0">
              <a:solidFill>
                <a:prstClr val="black"/>
              </a:solidFill>
            </a:endParaRPr>
          </a:p>
        </p:txBody>
      </p:sp>
      <p:pic>
        <p:nvPicPr>
          <p:cNvPr id="5" name="Picture 4"/>
          <p:cNvPicPr>
            <a:picLocks noChangeAspect="1"/>
          </p:cNvPicPr>
          <p:nvPr/>
        </p:nvPicPr>
        <p:blipFill>
          <a:blip r:embed="rId3"/>
          <a:stretch>
            <a:fillRect/>
          </a:stretch>
        </p:blipFill>
        <p:spPr>
          <a:xfrm>
            <a:off x="274320" y="1212037"/>
            <a:ext cx="8595360" cy="4725622"/>
          </a:xfrm>
          <a:prstGeom prst="rect">
            <a:avLst/>
          </a:prstGeom>
        </p:spPr>
      </p:pic>
    </p:spTree>
    <p:extLst>
      <p:ext uri="{BB962C8B-B14F-4D97-AF65-F5344CB8AC3E}">
        <p14:creationId xmlns:p14="http://schemas.microsoft.com/office/powerpoint/2010/main" val="167436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Jackson Co, OK </a:t>
            </a:r>
            <a:r>
              <a:rPr lang="en-US" sz="4400" b="1" u="sng" dirty="0" smtClean="0"/>
              <a:t>STAX &amp; SCO*</a:t>
            </a:r>
            <a:br>
              <a:rPr lang="en-US" sz="4400" b="1" u="sng" dirty="0" smtClean="0"/>
            </a:br>
            <a:r>
              <a:rPr lang="en-US" sz="2800" b="1" dirty="0" smtClean="0"/>
              <a:t>Non-Irrigated Practice</a:t>
            </a:r>
            <a:endParaRPr lang="en-US" sz="5400" b="1" dirty="0"/>
          </a:p>
        </p:txBody>
      </p:sp>
      <p:sp>
        <p:nvSpPr>
          <p:cNvPr id="3" name="TextBox 2"/>
          <p:cNvSpPr txBox="1"/>
          <p:nvPr/>
        </p:nvSpPr>
        <p:spPr>
          <a:xfrm>
            <a:off x="228600" y="6248400"/>
            <a:ext cx="7315200" cy="338554"/>
          </a:xfrm>
          <a:prstGeom prst="rect">
            <a:avLst/>
          </a:prstGeom>
          <a:noFill/>
        </p:spPr>
        <p:txBody>
          <a:bodyPr wrap="square" rtlCol="0">
            <a:spAutoFit/>
          </a:bodyPr>
          <a:lstStyle/>
          <a:p>
            <a:r>
              <a:rPr lang="en-US" sz="1600" dirty="0" smtClean="0">
                <a:solidFill>
                  <a:prstClr val="black"/>
                </a:solidFill>
              </a:rPr>
              <a:t>* </a:t>
            </a:r>
            <a:r>
              <a:rPr lang="en-US" sz="1600" dirty="0">
                <a:solidFill>
                  <a:prstClr val="black"/>
                </a:solidFill>
              </a:rPr>
              <a:t>Premium based price volatility factor of 0.15. Assume producer APH = </a:t>
            </a:r>
            <a:r>
              <a:rPr lang="en-US" sz="1600" dirty="0" smtClean="0">
                <a:solidFill>
                  <a:prstClr val="black"/>
                </a:solidFill>
              </a:rPr>
              <a:t>400 pounds.</a:t>
            </a:r>
            <a:endParaRPr lang="en-US" sz="1600" dirty="0">
              <a:solidFill>
                <a:prstClr val="black"/>
              </a:solidFill>
            </a:endParaRPr>
          </a:p>
        </p:txBody>
      </p:sp>
      <p:pic>
        <p:nvPicPr>
          <p:cNvPr id="5" name="Picture 4"/>
          <p:cNvPicPr>
            <a:picLocks noChangeAspect="1"/>
          </p:cNvPicPr>
          <p:nvPr/>
        </p:nvPicPr>
        <p:blipFill>
          <a:blip r:embed="rId3"/>
          <a:stretch>
            <a:fillRect/>
          </a:stretch>
        </p:blipFill>
        <p:spPr>
          <a:xfrm>
            <a:off x="274320" y="1371600"/>
            <a:ext cx="8595360" cy="4677017"/>
          </a:xfrm>
          <a:prstGeom prst="rect">
            <a:avLst/>
          </a:prstGeom>
        </p:spPr>
      </p:pic>
    </p:spTree>
    <p:extLst>
      <p:ext uri="{BB962C8B-B14F-4D97-AF65-F5344CB8AC3E}">
        <p14:creationId xmlns:p14="http://schemas.microsoft.com/office/powerpoint/2010/main" val="25970524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8204</TotalTime>
  <Words>2685</Words>
  <Application>Microsoft Office PowerPoint</Application>
  <PresentationFormat>On-screen Show (4:3)</PresentationFormat>
  <Paragraphs>403</Paragraphs>
  <Slides>52</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Wingdings</vt:lpstr>
      <vt:lpstr>Office Theme</vt:lpstr>
      <vt:lpstr>The Agricultural Act of 2014:  Update on STAX, SCO  &amp; Farm Bill Implementation  Altus, OK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Jackson Co, OK STAX Calculations*</vt:lpstr>
      <vt:lpstr>STAX &amp; Underlying Coverage</vt:lpstr>
      <vt:lpstr>STAX &amp; Existing Insurance Coverage</vt:lpstr>
      <vt:lpstr>Insurance Coverage Choices</vt:lpstr>
      <vt:lpstr>Cotton Crop Insurance Usage</vt:lpstr>
      <vt:lpstr>Illustration for Jackson Co, OK Irrigated Practice</vt:lpstr>
      <vt:lpstr>Illustration for Jackson Co, OK Non-Irrigated Practice</vt:lpstr>
      <vt:lpstr>Supplemental Coverage Option</vt:lpstr>
      <vt:lpstr>Supplemental Coverage Option</vt:lpstr>
      <vt:lpstr>Additional SCO Features</vt:lpstr>
      <vt:lpstr>Considerations for STAX or SCO</vt:lpstr>
      <vt:lpstr>Key Questions</vt:lpstr>
      <vt:lpstr>Jackson Co, OK STAX &amp; SCO* Irrigated Practice</vt:lpstr>
      <vt:lpstr>Jackson Co, OK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226</cp:revision>
  <cp:lastPrinted>2014-03-07T15:36:52Z</cp:lastPrinted>
  <dcterms:created xsi:type="dcterms:W3CDTF">2014-01-27T16:25:41Z</dcterms:created>
  <dcterms:modified xsi:type="dcterms:W3CDTF">2014-11-10T00:51:08Z</dcterms:modified>
</cp:coreProperties>
</file>