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3.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4.xml" ContentType="application/vnd.openxmlformats-officedocument.drawingml.chart+xml"/>
  <Override PartName="/ppt/theme/themeOverride2.xml" ContentType="application/vnd.openxmlformats-officedocument.themeOverr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5.xml" ContentType="application/vnd.openxmlformats-officedocument.drawingml.chart+xml"/>
  <Override PartName="/ppt/theme/themeOverride3.xml" ContentType="application/vnd.openxmlformats-officedocument.themeOverride+xml"/>
  <Override PartName="/ppt/notesSlides/notesSlide23.xml" ContentType="application/vnd.openxmlformats-officedocument.presentationml.notesSlide+xml"/>
  <Override PartName="/ppt/charts/chart6.xml" ContentType="application/vnd.openxmlformats-officedocument.drawingml.chart+xml"/>
  <Override PartName="/ppt/theme/themeOverride4.xml" ContentType="application/vnd.openxmlformats-officedocument.themeOverride+xml"/>
  <Override PartName="/ppt/notesSlides/notesSlide24.xml" ContentType="application/vnd.openxmlformats-officedocument.presentationml.notesSlide+xml"/>
  <Override PartName="/ppt/charts/chart7.xml" ContentType="application/vnd.openxmlformats-officedocument.drawingml.chart+xml"/>
  <Override PartName="/ppt/theme/themeOverride5.xml" ContentType="application/vnd.openxmlformats-officedocument.themeOverr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550" r:id="rId2"/>
    <p:sldId id="627" r:id="rId3"/>
    <p:sldId id="638" r:id="rId4"/>
    <p:sldId id="600" r:id="rId5"/>
    <p:sldId id="651" r:id="rId6"/>
    <p:sldId id="630" r:id="rId7"/>
    <p:sldId id="652" r:id="rId8"/>
    <p:sldId id="591" r:id="rId9"/>
    <p:sldId id="551" r:id="rId10"/>
    <p:sldId id="674" r:id="rId11"/>
    <p:sldId id="602" r:id="rId12"/>
    <p:sldId id="653" r:id="rId13"/>
    <p:sldId id="609" r:id="rId14"/>
    <p:sldId id="553" r:id="rId15"/>
    <p:sldId id="675" r:id="rId16"/>
    <p:sldId id="677" r:id="rId17"/>
    <p:sldId id="676" r:id="rId18"/>
    <p:sldId id="632" r:id="rId19"/>
    <p:sldId id="556" r:id="rId20"/>
    <p:sldId id="667" r:id="rId21"/>
    <p:sldId id="668" r:id="rId22"/>
    <p:sldId id="669" r:id="rId23"/>
    <p:sldId id="670" r:id="rId24"/>
    <p:sldId id="671" r:id="rId25"/>
    <p:sldId id="673" r:id="rId26"/>
    <p:sldId id="672" r:id="rId27"/>
    <p:sldId id="655" r:id="rId28"/>
    <p:sldId id="657" r:id="rId29"/>
    <p:sldId id="678" r:id="rId30"/>
    <p:sldId id="659" r:id="rId31"/>
    <p:sldId id="660" r:id="rId32"/>
    <p:sldId id="661" r:id="rId33"/>
    <p:sldId id="662" r:id="rId34"/>
    <p:sldId id="663" r:id="rId35"/>
    <p:sldId id="664" r:id="rId36"/>
    <p:sldId id="666" r:id="rId37"/>
  </p:sldIdLst>
  <p:sldSz cx="6858000" cy="51435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4264"/>
    <a:srgbClr val="030911"/>
    <a:srgbClr val="154290"/>
    <a:srgbClr val="080100"/>
    <a:srgbClr val="47484B"/>
    <a:srgbClr val="174983"/>
    <a:srgbClr val="C6C2C3"/>
    <a:srgbClr val="B5AFB1"/>
    <a:srgbClr val="005828"/>
    <a:srgbClr val="00BC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344" y="72"/>
      </p:cViewPr>
      <p:guideLst>
        <p:guide orient="horz" pos="1620"/>
        <p:guide pos="216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2.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3.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4.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020509604441042E-2"/>
          <c:y val="7.8671138329930973E-2"/>
          <c:w val="0.90131907184168358"/>
          <c:h val="0.77878414503742588"/>
        </c:manualLayout>
      </c:layout>
      <c:lineChart>
        <c:grouping val="standard"/>
        <c:varyColors val="0"/>
        <c:ser>
          <c:idx val="0"/>
          <c:order val="0"/>
          <c:tx>
            <c:strRef>
              <c:f>Sheet1!$C$2</c:f>
              <c:strCache>
                <c:ptCount val="1"/>
                <c:pt idx="0">
                  <c:v>Dec Futures</c:v>
                </c:pt>
              </c:strCache>
            </c:strRef>
          </c:tx>
          <c:spPr>
            <a:ln w="38100">
              <a:solidFill>
                <a:schemeClr val="accent1"/>
              </a:solidFill>
            </a:ln>
          </c:spPr>
          <c:marker>
            <c:symbol val="triangle"/>
            <c:size val="5"/>
            <c:spPr>
              <a:solidFill>
                <a:schemeClr val="accent1"/>
              </a:solidFill>
              <a:ln>
                <a:solidFill>
                  <a:schemeClr val="accent1"/>
                </a:solidFill>
              </a:ln>
            </c:spPr>
          </c:marker>
          <c:cat>
            <c:numRef>
              <c:f>Sheet1!$A$27:$A$110</c:f>
              <c:numCache>
                <c:formatCode>[$-409]mmm\-yy;@</c:formatCode>
                <c:ptCount val="72"/>
                <c:pt idx="0">
                  <c:v>39814</c:v>
                </c:pt>
                <c:pt idx="1">
                  <c:v>39845</c:v>
                </c:pt>
                <c:pt idx="2">
                  <c:v>39873</c:v>
                </c:pt>
                <c:pt idx="3">
                  <c:v>39904</c:v>
                </c:pt>
                <c:pt idx="4">
                  <c:v>39934</c:v>
                </c:pt>
                <c:pt idx="5">
                  <c:v>39965</c:v>
                </c:pt>
                <c:pt idx="6">
                  <c:v>39995</c:v>
                </c:pt>
                <c:pt idx="7">
                  <c:v>40026</c:v>
                </c:pt>
                <c:pt idx="8">
                  <c:v>40057</c:v>
                </c:pt>
                <c:pt idx="9">
                  <c:v>40087</c:v>
                </c:pt>
                <c:pt idx="10">
                  <c:v>40118</c:v>
                </c:pt>
                <c:pt idx="11">
                  <c:v>40148</c:v>
                </c:pt>
                <c:pt idx="12">
                  <c:v>40179</c:v>
                </c:pt>
                <c:pt idx="13">
                  <c:v>40210</c:v>
                </c:pt>
                <c:pt idx="14">
                  <c:v>40238</c:v>
                </c:pt>
                <c:pt idx="15">
                  <c:v>40269</c:v>
                </c:pt>
                <c:pt idx="16">
                  <c:v>40299</c:v>
                </c:pt>
                <c:pt idx="17">
                  <c:v>40330</c:v>
                </c:pt>
                <c:pt idx="18">
                  <c:v>40360</c:v>
                </c:pt>
                <c:pt idx="19">
                  <c:v>40391</c:v>
                </c:pt>
                <c:pt idx="20">
                  <c:v>40422</c:v>
                </c:pt>
                <c:pt idx="21">
                  <c:v>40452</c:v>
                </c:pt>
                <c:pt idx="22">
                  <c:v>40483</c:v>
                </c:pt>
                <c:pt idx="23">
                  <c:v>40513</c:v>
                </c:pt>
                <c:pt idx="24">
                  <c:v>40544</c:v>
                </c:pt>
                <c:pt idx="25">
                  <c:v>40575</c:v>
                </c:pt>
                <c:pt idx="26">
                  <c:v>40603</c:v>
                </c:pt>
                <c:pt idx="27">
                  <c:v>40634</c:v>
                </c:pt>
                <c:pt idx="28">
                  <c:v>40664</c:v>
                </c:pt>
                <c:pt idx="29">
                  <c:v>40695</c:v>
                </c:pt>
                <c:pt idx="30">
                  <c:v>40725</c:v>
                </c:pt>
                <c:pt idx="31">
                  <c:v>40756</c:v>
                </c:pt>
                <c:pt idx="32">
                  <c:v>40787</c:v>
                </c:pt>
                <c:pt idx="33">
                  <c:v>40817</c:v>
                </c:pt>
                <c:pt idx="34">
                  <c:v>40848</c:v>
                </c:pt>
                <c:pt idx="35">
                  <c:v>40878</c:v>
                </c:pt>
                <c:pt idx="36">
                  <c:v>40909</c:v>
                </c:pt>
                <c:pt idx="37">
                  <c:v>40940</c:v>
                </c:pt>
                <c:pt idx="38">
                  <c:v>40969</c:v>
                </c:pt>
                <c:pt idx="39">
                  <c:v>41000</c:v>
                </c:pt>
                <c:pt idx="40">
                  <c:v>41030</c:v>
                </c:pt>
                <c:pt idx="41">
                  <c:v>41061</c:v>
                </c:pt>
                <c:pt idx="42">
                  <c:v>41091</c:v>
                </c:pt>
                <c:pt idx="43">
                  <c:v>41122</c:v>
                </c:pt>
                <c:pt idx="44">
                  <c:v>41153</c:v>
                </c:pt>
                <c:pt idx="45">
                  <c:v>41183</c:v>
                </c:pt>
                <c:pt idx="46">
                  <c:v>41214</c:v>
                </c:pt>
                <c:pt idx="47">
                  <c:v>41244</c:v>
                </c:pt>
                <c:pt idx="48">
                  <c:v>41275</c:v>
                </c:pt>
                <c:pt idx="49">
                  <c:v>41306</c:v>
                </c:pt>
                <c:pt idx="50">
                  <c:v>41334</c:v>
                </c:pt>
                <c:pt idx="51">
                  <c:v>41365</c:v>
                </c:pt>
                <c:pt idx="52">
                  <c:v>41395</c:v>
                </c:pt>
                <c:pt idx="53">
                  <c:v>41426</c:v>
                </c:pt>
                <c:pt idx="54">
                  <c:v>41456</c:v>
                </c:pt>
                <c:pt idx="55">
                  <c:v>41487</c:v>
                </c:pt>
                <c:pt idx="56">
                  <c:v>41518</c:v>
                </c:pt>
                <c:pt idx="57">
                  <c:v>41548</c:v>
                </c:pt>
                <c:pt idx="58">
                  <c:v>41579</c:v>
                </c:pt>
                <c:pt idx="59">
                  <c:v>41609</c:v>
                </c:pt>
                <c:pt idx="60">
                  <c:v>41640</c:v>
                </c:pt>
                <c:pt idx="61">
                  <c:v>41671</c:v>
                </c:pt>
                <c:pt idx="62">
                  <c:v>41699</c:v>
                </c:pt>
                <c:pt idx="63">
                  <c:v>41730</c:v>
                </c:pt>
                <c:pt idx="64">
                  <c:v>41760</c:v>
                </c:pt>
                <c:pt idx="65">
                  <c:v>41791</c:v>
                </c:pt>
                <c:pt idx="66">
                  <c:v>41821</c:v>
                </c:pt>
                <c:pt idx="67">
                  <c:v>41852</c:v>
                </c:pt>
                <c:pt idx="68">
                  <c:v>41883</c:v>
                </c:pt>
                <c:pt idx="69">
                  <c:v>41913</c:v>
                </c:pt>
                <c:pt idx="70">
                  <c:v>41944</c:v>
                </c:pt>
                <c:pt idx="71">
                  <c:v>41974</c:v>
                </c:pt>
              </c:numCache>
            </c:numRef>
          </c:cat>
          <c:val>
            <c:numRef>
              <c:f>Sheet1!$C$27:$C$110</c:f>
              <c:numCache>
                <c:formatCode>General</c:formatCode>
                <c:ptCount val="72"/>
                <c:pt idx="0">
                  <c:v>54.79</c:v>
                </c:pt>
                <c:pt idx="1">
                  <c:v>52.3</c:v>
                </c:pt>
                <c:pt idx="2">
                  <c:v>48.23</c:v>
                </c:pt>
                <c:pt idx="3">
                  <c:v>54.26</c:v>
                </c:pt>
                <c:pt idx="4">
                  <c:v>60.43</c:v>
                </c:pt>
                <c:pt idx="5">
                  <c:v>58.75</c:v>
                </c:pt>
                <c:pt idx="6">
                  <c:v>61.27</c:v>
                </c:pt>
                <c:pt idx="7">
                  <c:v>60.6</c:v>
                </c:pt>
                <c:pt idx="8">
                  <c:v>60.32</c:v>
                </c:pt>
                <c:pt idx="9">
                  <c:v>65.63</c:v>
                </c:pt>
                <c:pt idx="10">
                  <c:v>68.61</c:v>
                </c:pt>
                <c:pt idx="11">
                  <c:v>76.36</c:v>
                </c:pt>
                <c:pt idx="12">
                  <c:v>73.459999999999994</c:v>
                </c:pt>
                <c:pt idx="13">
                  <c:v>72.36</c:v>
                </c:pt>
                <c:pt idx="14">
                  <c:v>74.989999999999995</c:v>
                </c:pt>
                <c:pt idx="15">
                  <c:v>76.39</c:v>
                </c:pt>
                <c:pt idx="16">
                  <c:v>77.459999999999994</c:v>
                </c:pt>
                <c:pt idx="17">
                  <c:v>78.08</c:v>
                </c:pt>
                <c:pt idx="18">
                  <c:v>74.989999999999995</c:v>
                </c:pt>
                <c:pt idx="19">
                  <c:v>83.04</c:v>
                </c:pt>
                <c:pt idx="20">
                  <c:v>95.9</c:v>
                </c:pt>
                <c:pt idx="21">
                  <c:v>112.3</c:v>
                </c:pt>
                <c:pt idx="22">
                  <c:v>132.9</c:v>
                </c:pt>
                <c:pt idx="23">
                  <c:v>141</c:v>
                </c:pt>
                <c:pt idx="24">
                  <c:v>151.69999999999999</c:v>
                </c:pt>
                <c:pt idx="25">
                  <c:v>122.8</c:v>
                </c:pt>
                <c:pt idx="26">
                  <c:v>125.1</c:v>
                </c:pt>
                <c:pt idx="27">
                  <c:v>133</c:v>
                </c:pt>
                <c:pt idx="28">
                  <c:v>124.1</c:v>
                </c:pt>
                <c:pt idx="29">
                  <c:v>127.5</c:v>
                </c:pt>
                <c:pt idx="30">
                  <c:v>105</c:v>
                </c:pt>
                <c:pt idx="31">
                  <c:v>103.4</c:v>
                </c:pt>
                <c:pt idx="32">
                  <c:v>106.2</c:v>
                </c:pt>
                <c:pt idx="33">
                  <c:v>101</c:v>
                </c:pt>
                <c:pt idx="34">
                  <c:v>96.33</c:v>
                </c:pt>
                <c:pt idx="35">
                  <c:v>87.14</c:v>
                </c:pt>
                <c:pt idx="36">
                  <c:v>93.06</c:v>
                </c:pt>
                <c:pt idx="37">
                  <c:v>93.35</c:v>
                </c:pt>
                <c:pt idx="38">
                  <c:v>90.04</c:v>
                </c:pt>
                <c:pt idx="39">
                  <c:v>88.2</c:v>
                </c:pt>
                <c:pt idx="40">
                  <c:v>77.28</c:v>
                </c:pt>
                <c:pt idx="41">
                  <c:v>69.69</c:v>
                </c:pt>
                <c:pt idx="42">
                  <c:v>71.459999999999994</c:v>
                </c:pt>
                <c:pt idx="43">
                  <c:v>74.7</c:v>
                </c:pt>
                <c:pt idx="44">
                  <c:v>74.260000000000005</c:v>
                </c:pt>
                <c:pt idx="45">
                  <c:v>72.989999999999995</c:v>
                </c:pt>
                <c:pt idx="46">
                  <c:v>71.16</c:v>
                </c:pt>
                <c:pt idx="47">
                  <c:v>78.069999999999993</c:v>
                </c:pt>
                <c:pt idx="48">
                  <c:v>79.59</c:v>
                </c:pt>
                <c:pt idx="49">
                  <c:v>83.11</c:v>
                </c:pt>
                <c:pt idx="50">
                  <c:v>87.01</c:v>
                </c:pt>
                <c:pt idx="51">
                  <c:v>85.75</c:v>
                </c:pt>
                <c:pt idx="52">
                  <c:v>84.82</c:v>
                </c:pt>
                <c:pt idx="53">
                  <c:v>85.78</c:v>
                </c:pt>
                <c:pt idx="54">
                  <c:v>85.31</c:v>
                </c:pt>
                <c:pt idx="55">
                  <c:v>87.27</c:v>
                </c:pt>
                <c:pt idx="56">
                  <c:v>84.42</c:v>
                </c:pt>
                <c:pt idx="57">
                  <c:v>82.58</c:v>
                </c:pt>
                <c:pt idx="58">
                  <c:v>76.66</c:v>
                </c:pt>
                <c:pt idx="59">
                  <c:v>77.010000000000005</c:v>
                </c:pt>
                <c:pt idx="60">
                  <c:v>78.28</c:v>
                </c:pt>
                <c:pt idx="61">
                  <c:v>77.680000000000007</c:v>
                </c:pt>
                <c:pt idx="62">
                  <c:v>79.67</c:v>
                </c:pt>
                <c:pt idx="63" formatCode="0.00">
                  <c:v>81.39</c:v>
                </c:pt>
                <c:pt idx="64">
                  <c:v>81.88</c:v>
                </c:pt>
                <c:pt idx="65">
                  <c:v>76.87</c:v>
                </c:pt>
                <c:pt idx="66">
                  <c:v>68.02</c:v>
                </c:pt>
                <c:pt idx="67" formatCode="0.00">
                  <c:v>64.995238095238093</c:v>
                </c:pt>
                <c:pt idx="68" formatCode="0.00">
                  <c:v>64.510952380952375</c:v>
                </c:pt>
                <c:pt idx="69" formatCode="0.00">
                  <c:v>63.717391304347828</c:v>
                </c:pt>
                <c:pt idx="70" formatCode="0.00">
                  <c:v>61.140555555555551</c:v>
                </c:pt>
                <c:pt idx="71" formatCode="0.00">
                  <c:v>64.497727272727275</c:v>
                </c:pt>
              </c:numCache>
            </c:numRef>
          </c:val>
          <c:smooth val="0"/>
        </c:ser>
        <c:ser>
          <c:idx val="2"/>
          <c:order val="1"/>
          <c:tx>
            <c:strRef>
              <c:f>Sheet1!$B$2</c:f>
              <c:strCache>
                <c:ptCount val="1"/>
                <c:pt idx="0">
                  <c:v>A Index</c:v>
                </c:pt>
              </c:strCache>
            </c:strRef>
          </c:tx>
          <c:spPr>
            <a:ln w="38100">
              <a:solidFill>
                <a:srgbClr val="154290"/>
              </a:solidFill>
            </a:ln>
          </c:spPr>
          <c:marker>
            <c:symbol val="square"/>
            <c:size val="5"/>
            <c:spPr>
              <a:solidFill>
                <a:srgbClr val="154290"/>
              </a:solidFill>
              <a:ln>
                <a:noFill/>
              </a:ln>
            </c:spPr>
          </c:marker>
          <c:cat>
            <c:numRef>
              <c:f>Sheet1!$A$27:$A$110</c:f>
              <c:numCache>
                <c:formatCode>[$-409]mmm\-yy;@</c:formatCode>
                <c:ptCount val="72"/>
                <c:pt idx="0">
                  <c:v>39814</c:v>
                </c:pt>
                <c:pt idx="1">
                  <c:v>39845</c:v>
                </c:pt>
                <c:pt idx="2">
                  <c:v>39873</c:v>
                </c:pt>
                <c:pt idx="3">
                  <c:v>39904</c:v>
                </c:pt>
                <c:pt idx="4">
                  <c:v>39934</c:v>
                </c:pt>
                <c:pt idx="5">
                  <c:v>39965</c:v>
                </c:pt>
                <c:pt idx="6">
                  <c:v>39995</c:v>
                </c:pt>
                <c:pt idx="7">
                  <c:v>40026</c:v>
                </c:pt>
                <c:pt idx="8">
                  <c:v>40057</c:v>
                </c:pt>
                <c:pt idx="9">
                  <c:v>40087</c:v>
                </c:pt>
                <c:pt idx="10">
                  <c:v>40118</c:v>
                </c:pt>
                <c:pt idx="11">
                  <c:v>40148</c:v>
                </c:pt>
                <c:pt idx="12">
                  <c:v>40179</c:v>
                </c:pt>
                <c:pt idx="13">
                  <c:v>40210</c:v>
                </c:pt>
                <c:pt idx="14">
                  <c:v>40238</c:v>
                </c:pt>
                <c:pt idx="15">
                  <c:v>40269</c:v>
                </c:pt>
                <c:pt idx="16">
                  <c:v>40299</c:v>
                </c:pt>
                <c:pt idx="17">
                  <c:v>40330</c:v>
                </c:pt>
                <c:pt idx="18">
                  <c:v>40360</c:v>
                </c:pt>
                <c:pt idx="19">
                  <c:v>40391</c:v>
                </c:pt>
                <c:pt idx="20">
                  <c:v>40422</c:v>
                </c:pt>
                <c:pt idx="21">
                  <c:v>40452</c:v>
                </c:pt>
                <c:pt idx="22">
                  <c:v>40483</c:v>
                </c:pt>
                <c:pt idx="23">
                  <c:v>40513</c:v>
                </c:pt>
                <c:pt idx="24">
                  <c:v>40544</c:v>
                </c:pt>
                <c:pt idx="25">
                  <c:v>40575</c:v>
                </c:pt>
                <c:pt idx="26">
                  <c:v>40603</c:v>
                </c:pt>
                <c:pt idx="27">
                  <c:v>40634</c:v>
                </c:pt>
                <c:pt idx="28">
                  <c:v>40664</c:v>
                </c:pt>
                <c:pt idx="29">
                  <c:v>40695</c:v>
                </c:pt>
                <c:pt idx="30">
                  <c:v>40725</c:v>
                </c:pt>
                <c:pt idx="31">
                  <c:v>40756</c:v>
                </c:pt>
                <c:pt idx="32">
                  <c:v>40787</c:v>
                </c:pt>
                <c:pt idx="33">
                  <c:v>40817</c:v>
                </c:pt>
                <c:pt idx="34">
                  <c:v>40848</c:v>
                </c:pt>
                <c:pt idx="35">
                  <c:v>40878</c:v>
                </c:pt>
                <c:pt idx="36">
                  <c:v>40909</c:v>
                </c:pt>
                <c:pt idx="37">
                  <c:v>40940</c:v>
                </c:pt>
                <c:pt idx="38">
                  <c:v>40969</c:v>
                </c:pt>
                <c:pt idx="39">
                  <c:v>41000</c:v>
                </c:pt>
                <c:pt idx="40">
                  <c:v>41030</c:v>
                </c:pt>
                <c:pt idx="41">
                  <c:v>41061</c:v>
                </c:pt>
                <c:pt idx="42">
                  <c:v>41091</c:v>
                </c:pt>
                <c:pt idx="43">
                  <c:v>41122</c:v>
                </c:pt>
                <c:pt idx="44">
                  <c:v>41153</c:v>
                </c:pt>
                <c:pt idx="45">
                  <c:v>41183</c:v>
                </c:pt>
                <c:pt idx="46">
                  <c:v>41214</c:v>
                </c:pt>
                <c:pt idx="47">
                  <c:v>41244</c:v>
                </c:pt>
                <c:pt idx="48">
                  <c:v>41275</c:v>
                </c:pt>
                <c:pt idx="49">
                  <c:v>41306</c:v>
                </c:pt>
                <c:pt idx="50">
                  <c:v>41334</c:v>
                </c:pt>
                <c:pt idx="51">
                  <c:v>41365</c:v>
                </c:pt>
                <c:pt idx="52">
                  <c:v>41395</c:v>
                </c:pt>
                <c:pt idx="53">
                  <c:v>41426</c:v>
                </c:pt>
                <c:pt idx="54">
                  <c:v>41456</c:v>
                </c:pt>
                <c:pt idx="55">
                  <c:v>41487</c:v>
                </c:pt>
                <c:pt idx="56">
                  <c:v>41518</c:v>
                </c:pt>
                <c:pt idx="57">
                  <c:v>41548</c:v>
                </c:pt>
                <c:pt idx="58">
                  <c:v>41579</c:v>
                </c:pt>
                <c:pt idx="59">
                  <c:v>41609</c:v>
                </c:pt>
                <c:pt idx="60">
                  <c:v>41640</c:v>
                </c:pt>
                <c:pt idx="61">
                  <c:v>41671</c:v>
                </c:pt>
                <c:pt idx="62">
                  <c:v>41699</c:v>
                </c:pt>
                <c:pt idx="63">
                  <c:v>41730</c:v>
                </c:pt>
                <c:pt idx="64">
                  <c:v>41760</c:v>
                </c:pt>
                <c:pt idx="65">
                  <c:v>41791</c:v>
                </c:pt>
                <c:pt idx="66">
                  <c:v>41821</c:v>
                </c:pt>
                <c:pt idx="67">
                  <c:v>41852</c:v>
                </c:pt>
                <c:pt idx="68">
                  <c:v>41883</c:v>
                </c:pt>
                <c:pt idx="69">
                  <c:v>41913</c:v>
                </c:pt>
                <c:pt idx="70">
                  <c:v>41944</c:v>
                </c:pt>
                <c:pt idx="71">
                  <c:v>41974</c:v>
                </c:pt>
              </c:numCache>
            </c:numRef>
          </c:cat>
          <c:val>
            <c:numRef>
              <c:f>Sheet1!$B$27:$B$110</c:f>
              <c:numCache>
                <c:formatCode>General</c:formatCode>
                <c:ptCount val="72"/>
                <c:pt idx="0">
                  <c:v>57.7</c:v>
                </c:pt>
                <c:pt idx="1">
                  <c:v>55.23</c:v>
                </c:pt>
                <c:pt idx="2">
                  <c:v>51.5</c:v>
                </c:pt>
                <c:pt idx="3">
                  <c:v>56.67</c:v>
                </c:pt>
                <c:pt idx="4">
                  <c:v>61.95</c:v>
                </c:pt>
                <c:pt idx="5">
                  <c:v>61.4</c:v>
                </c:pt>
                <c:pt idx="6">
                  <c:v>64.790000000000006</c:v>
                </c:pt>
                <c:pt idx="7">
                  <c:v>64.260000000000005</c:v>
                </c:pt>
                <c:pt idx="8">
                  <c:v>64.069999999999993</c:v>
                </c:pt>
                <c:pt idx="9">
                  <c:v>66.819999999999993</c:v>
                </c:pt>
                <c:pt idx="10">
                  <c:v>71.819999999999993</c:v>
                </c:pt>
                <c:pt idx="11">
                  <c:v>76.8</c:v>
                </c:pt>
                <c:pt idx="12">
                  <c:v>77.39</c:v>
                </c:pt>
                <c:pt idx="13">
                  <c:v>80.05</c:v>
                </c:pt>
                <c:pt idx="14">
                  <c:v>85.8</c:v>
                </c:pt>
                <c:pt idx="15">
                  <c:v>88.09</c:v>
                </c:pt>
                <c:pt idx="16">
                  <c:v>90.07</c:v>
                </c:pt>
                <c:pt idx="17">
                  <c:v>93.04</c:v>
                </c:pt>
                <c:pt idx="18">
                  <c:v>93.04</c:v>
                </c:pt>
                <c:pt idx="19">
                  <c:v>90.35</c:v>
                </c:pt>
                <c:pt idx="20">
                  <c:v>104.73</c:v>
                </c:pt>
                <c:pt idx="21">
                  <c:v>126.55</c:v>
                </c:pt>
                <c:pt idx="22">
                  <c:v>155.47</c:v>
                </c:pt>
                <c:pt idx="23">
                  <c:v>168.04</c:v>
                </c:pt>
                <c:pt idx="24">
                  <c:v>178.93</c:v>
                </c:pt>
                <c:pt idx="25">
                  <c:v>213.16</c:v>
                </c:pt>
                <c:pt idx="26">
                  <c:v>229.67</c:v>
                </c:pt>
                <c:pt idx="27">
                  <c:v>216.62</c:v>
                </c:pt>
                <c:pt idx="28">
                  <c:v>165.52</c:v>
                </c:pt>
                <c:pt idx="29">
                  <c:v>167.16</c:v>
                </c:pt>
                <c:pt idx="30">
                  <c:v>121.73095240000001</c:v>
                </c:pt>
                <c:pt idx="31">
                  <c:v>114.1</c:v>
                </c:pt>
                <c:pt idx="32">
                  <c:v>116.88</c:v>
                </c:pt>
                <c:pt idx="33">
                  <c:v>110.61</c:v>
                </c:pt>
                <c:pt idx="34">
                  <c:v>104.68</c:v>
                </c:pt>
                <c:pt idx="35">
                  <c:v>95.45</c:v>
                </c:pt>
                <c:pt idx="36">
                  <c:v>101.11</c:v>
                </c:pt>
                <c:pt idx="37">
                  <c:v>100.75</c:v>
                </c:pt>
                <c:pt idx="38">
                  <c:v>99.5</c:v>
                </c:pt>
                <c:pt idx="39">
                  <c:v>100.1</c:v>
                </c:pt>
                <c:pt idx="40">
                  <c:v>88.53</c:v>
                </c:pt>
                <c:pt idx="41">
                  <c:v>82.18</c:v>
                </c:pt>
                <c:pt idx="42">
                  <c:v>83.97</c:v>
                </c:pt>
                <c:pt idx="43">
                  <c:v>84.4</c:v>
                </c:pt>
                <c:pt idx="44">
                  <c:v>84.15</c:v>
                </c:pt>
                <c:pt idx="45">
                  <c:v>81.95</c:v>
                </c:pt>
                <c:pt idx="46">
                  <c:v>80.87</c:v>
                </c:pt>
                <c:pt idx="47">
                  <c:v>83.37</c:v>
                </c:pt>
                <c:pt idx="48" formatCode="0.00">
                  <c:v>85.50681818181819</c:v>
                </c:pt>
                <c:pt idx="49" formatCode="0.00">
                  <c:v>89.71</c:v>
                </c:pt>
                <c:pt idx="50" formatCode="0.00">
                  <c:v>94.447499999999991</c:v>
                </c:pt>
                <c:pt idx="51" formatCode="0.00">
                  <c:v>92.69</c:v>
                </c:pt>
                <c:pt idx="52">
                  <c:v>92.74</c:v>
                </c:pt>
                <c:pt idx="53">
                  <c:v>93.08</c:v>
                </c:pt>
                <c:pt idx="54">
                  <c:v>92.62</c:v>
                </c:pt>
                <c:pt idx="55">
                  <c:v>92.71</c:v>
                </c:pt>
                <c:pt idx="56">
                  <c:v>90.09</c:v>
                </c:pt>
                <c:pt idx="57">
                  <c:v>89.35</c:v>
                </c:pt>
                <c:pt idx="58">
                  <c:v>84.65</c:v>
                </c:pt>
                <c:pt idx="59">
                  <c:v>87.49</c:v>
                </c:pt>
                <c:pt idx="60">
                  <c:v>90.96</c:v>
                </c:pt>
                <c:pt idx="61">
                  <c:v>94.05</c:v>
                </c:pt>
                <c:pt idx="62">
                  <c:v>96.95</c:v>
                </c:pt>
                <c:pt idx="63" formatCode="0.00">
                  <c:v>94.2</c:v>
                </c:pt>
                <c:pt idx="64" formatCode="0.00">
                  <c:v>92.712500000000006</c:v>
                </c:pt>
                <c:pt idx="65" formatCode="0.00">
                  <c:v>90.89761904761906</c:v>
                </c:pt>
                <c:pt idx="66" formatCode="0.00">
                  <c:v>83.84</c:v>
                </c:pt>
                <c:pt idx="67" formatCode="0.00">
                  <c:v>73.995000000000005</c:v>
                </c:pt>
                <c:pt idx="68" formatCode="0.00">
                  <c:v>73.38181818181819</c:v>
                </c:pt>
                <c:pt idx="69" formatCode="0.00">
                  <c:v>70.34347826086956</c:v>
                </c:pt>
                <c:pt idx="70" formatCode="0.00">
                  <c:v>67.524999999999991</c:v>
                </c:pt>
                <c:pt idx="71">
                  <c:v>68.399999999999991</c:v>
                </c:pt>
              </c:numCache>
            </c:numRef>
          </c:val>
          <c:smooth val="0"/>
        </c:ser>
        <c:dLbls>
          <c:showLegendKey val="0"/>
          <c:showVal val="0"/>
          <c:showCatName val="0"/>
          <c:showSerName val="0"/>
          <c:showPercent val="0"/>
          <c:showBubbleSize val="0"/>
        </c:dLbls>
        <c:marker val="1"/>
        <c:smooth val="0"/>
        <c:axId val="221417952"/>
        <c:axId val="221420696"/>
      </c:lineChart>
      <c:dateAx>
        <c:axId val="221417952"/>
        <c:scaling>
          <c:orientation val="minMax"/>
        </c:scaling>
        <c:delete val="0"/>
        <c:axPos val="b"/>
        <c:numFmt formatCode="yy" sourceLinked="0"/>
        <c:majorTickMark val="out"/>
        <c:minorTickMark val="none"/>
        <c:tickLblPos val="nextTo"/>
        <c:spPr>
          <a:ln>
            <a:solidFill>
              <a:schemeClr val="bg1">
                <a:lumMod val="50000"/>
              </a:schemeClr>
            </a:solidFill>
          </a:ln>
        </c:spPr>
        <c:txPr>
          <a:bodyPr rot="0"/>
          <a:lstStyle/>
          <a:p>
            <a:pPr>
              <a:defRPr sz="1600" b="1" baseline="0">
                <a:solidFill>
                  <a:schemeClr val="tx2">
                    <a:lumMod val="50000"/>
                  </a:schemeClr>
                </a:solidFill>
              </a:defRPr>
            </a:pPr>
            <a:endParaRPr lang="en-US"/>
          </a:p>
        </c:txPr>
        <c:crossAx val="221420696"/>
        <c:crosses val="autoZero"/>
        <c:auto val="1"/>
        <c:lblOffset val="100"/>
        <c:baseTimeUnit val="months"/>
        <c:majorUnit val="12"/>
        <c:majorTimeUnit val="months"/>
      </c:dateAx>
      <c:valAx>
        <c:axId val="221420696"/>
        <c:scaling>
          <c:orientation val="minMax"/>
        </c:scaling>
        <c:delete val="0"/>
        <c:axPos val="l"/>
        <c:majorGridlines>
          <c:spPr>
            <a:ln>
              <a:solidFill>
                <a:schemeClr val="bg2"/>
              </a:solidFill>
            </a:ln>
          </c:spPr>
        </c:majorGridlines>
        <c:title>
          <c:tx>
            <c:rich>
              <a:bodyPr rot="0" vert="horz"/>
              <a:lstStyle/>
              <a:p>
                <a:pPr>
                  <a:defRPr>
                    <a:solidFill>
                      <a:schemeClr val="tx2">
                        <a:lumMod val="50000"/>
                      </a:schemeClr>
                    </a:solidFill>
                  </a:defRPr>
                </a:pPr>
                <a:r>
                  <a:rPr lang="en-US" dirty="0" smtClean="0">
                    <a:solidFill>
                      <a:schemeClr val="tx2">
                        <a:lumMod val="50000"/>
                      </a:schemeClr>
                    </a:solidFill>
                  </a:rPr>
                  <a:t>Cents per </a:t>
                </a:r>
                <a:r>
                  <a:rPr lang="en-US" dirty="0" err="1" smtClean="0">
                    <a:solidFill>
                      <a:schemeClr val="tx2">
                        <a:lumMod val="50000"/>
                      </a:schemeClr>
                    </a:solidFill>
                  </a:rPr>
                  <a:t>Lb</a:t>
                </a:r>
                <a:endParaRPr lang="en-US" dirty="0">
                  <a:solidFill>
                    <a:schemeClr val="tx2">
                      <a:lumMod val="50000"/>
                    </a:schemeClr>
                  </a:solidFill>
                </a:endParaRPr>
              </a:p>
            </c:rich>
          </c:tx>
          <c:layout>
            <c:manualLayout>
              <c:xMode val="edge"/>
              <c:yMode val="edge"/>
              <c:x val="0.41171192096563158"/>
              <c:y val="0"/>
            </c:manualLayout>
          </c:layout>
          <c:overlay val="0"/>
        </c:title>
        <c:numFmt formatCode="#,##0" sourceLinked="0"/>
        <c:majorTickMark val="out"/>
        <c:minorTickMark val="none"/>
        <c:tickLblPos val="nextTo"/>
        <c:spPr>
          <a:ln>
            <a:solidFill>
              <a:schemeClr val="bg1">
                <a:lumMod val="50000"/>
              </a:schemeClr>
            </a:solidFill>
          </a:ln>
        </c:spPr>
        <c:txPr>
          <a:bodyPr/>
          <a:lstStyle/>
          <a:p>
            <a:pPr>
              <a:defRPr sz="1600" b="1" baseline="0">
                <a:solidFill>
                  <a:schemeClr val="tx2">
                    <a:lumMod val="50000"/>
                  </a:schemeClr>
                </a:solidFill>
              </a:defRPr>
            </a:pPr>
            <a:endParaRPr lang="en-US"/>
          </a:p>
        </c:txPr>
        <c:crossAx val="221417952"/>
        <c:crosses val="autoZero"/>
        <c:crossBetween val="between"/>
      </c:valAx>
      <c:spPr>
        <a:solidFill>
          <a:schemeClr val="bg1"/>
        </a:solidFill>
      </c:spPr>
    </c:plotArea>
    <c:legend>
      <c:legendPos val="r"/>
      <c:layout>
        <c:manualLayout>
          <c:xMode val="edge"/>
          <c:yMode val="edge"/>
          <c:x val="0.45643338830433805"/>
          <c:y val="9.8560561874210167E-2"/>
          <c:w val="0.50604510719345919"/>
          <c:h val="0.14819626713327502"/>
        </c:manualLayout>
      </c:layout>
      <c:overlay val="1"/>
      <c:txPr>
        <a:bodyPr/>
        <a:lstStyle/>
        <a:p>
          <a:pPr>
            <a:defRPr sz="1800" b="1" baseline="0">
              <a:solidFill>
                <a:schemeClr val="tx2">
                  <a:lumMod val="50000"/>
                </a:schemeClr>
              </a:solidFill>
            </a:defRPr>
          </a:pPr>
          <a:endParaRPr lang="en-US"/>
        </a:p>
      </c:txPr>
    </c:legend>
    <c:plotVisOnly val="1"/>
    <c:dispBlanksAs val="gap"/>
    <c:showDLblsOverMax val="0"/>
  </c:chart>
  <c:spPr>
    <a:noFill/>
  </c:spPr>
  <c:txPr>
    <a:bodyPr/>
    <a:lstStyle/>
    <a:p>
      <a:pPr>
        <a:defRPr sz="1800">
          <a:solidFill>
            <a:schemeClr val="tx1">
              <a:lumMod val="75000"/>
              <a:lumOff val="25000"/>
            </a:schemeClr>
          </a:solidFil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668674318322251"/>
          <c:y val="7.8171053406318872E-2"/>
          <c:w val="0.83038883050270018"/>
          <c:h val="0.76085549573994204"/>
        </c:manualLayout>
      </c:layout>
      <c:barChart>
        <c:barDir val="col"/>
        <c:grouping val="clustered"/>
        <c:varyColors val="0"/>
        <c:ser>
          <c:idx val="0"/>
          <c:order val="0"/>
          <c:tx>
            <c:strRef>
              <c:f>Sheet1!$B$1</c:f>
              <c:strCache>
                <c:ptCount val="1"/>
                <c:pt idx="0">
                  <c:v>All Others</c:v>
                </c:pt>
              </c:strCache>
            </c:strRef>
          </c:tx>
          <c:spPr>
            <a:solidFill>
              <a:srgbClr val="154290"/>
            </a:solidFill>
            <a:ln>
              <a:solidFill>
                <a:srgbClr val="174983">
                  <a:lumMod val="50000"/>
                </a:srgbClr>
              </a:solidFill>
            </a:ln>
          </c:spPr>
          <c:invertIfNegative val="0"/>
          <c:cat>
            <c:strRef>
              <c:f>Sheet1!$A$2:$A$22</c:f>
              <c:strCache>
                <c:ptCount val="16"/>
                <c:pt idx="0">
                  <c:v>98</c:v>
                </c:pt>
                <c:pt idx="1">
                  <c:v>99</c:v>
                </c:pt>
                <c:pt idx="2">
                  <c:v>00</c:v>
                </c:pt>
                <c:pt idx="3">
                  <c:v>01</c:v>
                </c:pt>
                <c:pt idx="4">
                  <c:v>02</c:v>
                </c:pt>
                <c:pt idx="5">
                  <c:v>03</c:v>
                </c:pt>
                <c:pt idx="6">
                  <c:v>04</c:v>
                </c:pt>
                <c:pt idx="7">
                  <c:v>05</c:v>
                </c:pt>
                <c:pt idx="8">
                  <c:v>06</c:v>
                </c:pt>
                <c:pt idx="9">
                  <c:v>07</c:v>
                </c:pt>
                <c:pt idx="10">
                  <c:v>08</c:v>
                </c:pt>
                <c:pt idx="11">
                  <c:v>09</c:v>
                </c:pt>
                <c:pt idx="12">
                  <c:v>10</c:v>
                </c:pt>
                <c:pt idx="13">
                  <c:v>11</c:v>
                </c:pt>
                <c:pt idx="14">
                  <c:v>12</c:v>
                </c:pt>
                <c:pt idx="15">
                  <c:v>13</c:v>
                </c:pt>
              </c:strCache>
            </c:strRef>
          </c:cat>
          <c:val>
            <c:numRef>
              <c:f>Sheet1!$B$2:$B$22</c:f>
              <c:numCache>
                <c:formatCode>General</c:formatCode>
                <c:ptCount val="16"/>
                <c:pt idx="0">
                  <c:v>25.923999999999999</c:v>
                </c:pt>
                <c:pt idx="1">
                  <c:v>28.762</c:v>
                </c:pt>
                <c:pt idx="2">
                  <c:v>29.786999999999999</c:v>
                </c:pt>
                <c:pt idx="3">
                  <c:v>35.734000000000002</c:v>
                </c:pt>
                <c:pt idx="4">
                  <c:v>30.26</c:v>
                </c:pt>
                <c:pt idx="5">
                  <c:v>29.227</c:v>
                </c:pt>
                <c:pt idx="6">
                  <c:v>42.338000000000001</c:v>
                </c:pt>
                <c:pt idx="7">
                  <c:v>39.265000000000001</c:v>
                </c:pt>
                <c:pt idx="8">
                  <c:v>42.567</c:v>
                </c:pt>
                <c:pt idx="9">
                  <c:v>41.857999999999997</c:v>
                </c:pt>
                <c:pt idx="10">
                  <c:v>40.86</c:v>
                </c:pt>
                <c:pt idx="11">
                  <c:v>33.137</c:v>
                </c:pt>
                <c:pt idx="12">
                  <c:v>40.005000000000003</c:v>
                </c:pt>
                <c:pt idx="13">
                  <c:v>42.616</c:v>
                </c:pt>
                <c:pt idx="14">
                  <c:v>39.640999999999998</c:v>
                </c:pt>
                <c:pt idx="15">
                  <c:v>38.930999999999997</c:v>
                </c:pt>
              </c:numCache>
            </c:numRef>
          </c:val>
        </c:ser>
        <c:ser>
          <c:idx val="1"/>
          <c:order val="1"/>
          <c:tx>
            <c:strRef>
              <c:f>Sheet1!$C$1</c:f>
              <c:strCache>
                <c:ptCount val="1"/>
                <c:pt idx="0">
                  <c:v>China</c:v>
                </c:pt>
              </c:strCache>
            </c:strRef>
          </c:tx>
          <c:spPr>
            <a:pattFill prst="pct25">
              <a:fgClr>
                <a:srgbClr val="A4091E"/>
              </a:fgClr>
              <a:bgClr>
                <a:sysClr val="window" lastClr="FFFFFF"/>
              </a:bgClr>
            </a:pattFill>
            <a:ln>
              <a:solidFill>
                <a:srgbClr val="174983">
                  <a:lumMod val="50000"/>
                </a:srgbClr>
              </a:solidFill>
            </a:ln>
          </c:spPr>
          <c:invertIfNegative val="0"/>
          <c:cat>
            <c:strRef>
              <c:f>Sheet1!$A$2:$A$22</c:f>
              <c:strCache>
                <c:ptCount val="16"/>
                <c:pt idx="0">
                  <c:v>98</c:v>
                </c:pt>
                <c:pt idx="1">
                  <c:v>99</c:v>
                </c:pt>
                <c:pt idx="2">
                  <c:v>00</c:v>
                </c:pt>
                <c:pt idx="3">
                  <c:v>01</c:v>
                </c:pt>
                <c:pt idx="4">
                  <c:v>02</c:v>
                </c:pt>
                <c:pt idx="5">
                  <c:v>03</c:v>
                </c:pt>
                <c:pt idx="6">
                  <c:v>04</c:v>
                </c:pt>
                <c:pt idx="7">
                  <c:v>05</c:v>
                </c:pt>
                <c:pt idx="8">
                  <c:v>06</c:v>
                </c:pt>
                <c:pt idx="9">
                  <c:v>07</c:v>
                </c:pt>
                <c:pt idx="10">
                  <c:v>08</c:v>
                </c:pt>
                <c:pt idx="11">
                  <c:v>09</c:v>
                </c:pt>
                <c:pt idx="12">
                  <c:v>10</c:v>
                </c:pt>
                <c:pt idx="13">
                  <c:v>11</c:v>
                </c:pt>
                <c:pt idx="14">
                  <c:v>12</c:v>
                </c:pt>
                <c:pt idx="15">
                  <c:v>13</c:v>
                </c:pt>
              </c:strCache>
            </c:strRef>
          </c:cat>
          <c:val>
            <c:numRef>
              <c:f>Sheet1!$C$2:$C$22</c:f>
              <c:numCache>
                <c:formatCode>General</c:formatCode>
                <c:ptCount val="16"/>
                <c:pt idx="0">
                  <c:v>26.928000000000001</c:v>
                </c:pt>
                <c:pt idx="1">
                  <c:v>22.378</c:v>
                </c:pt>
                <c:pt idx="2">
                  <c:v>19.741</c:v>
                </c:pt>
                <c:pt idx="3">
                  <c:v>18.847999999999999</c:v>
                </c:pt>
                <c:pt idx="4">
                  <c:v>17.474</c:v>
                </c:pt>
                <c:pt idx="5">
                  <c:v>18.983000000000001</c:v>
                </c:pt>
                <c:pt idx="6">
                  <c:v>18.388000000000002</c:v>
                </c:pt>
                <c:pt idx="7">
                  <c:v>22.536000000000001</c:v>
                </c:pt>
                <c:pt idx="8">
                  <c:v>20.536000000000001</c:v>
                </c:pt>
                <c:pt idx="9">
                  <c:v>20.504000000000001</c:v>
                </c:pt>
                <c:pt idx="10">
                  <c:v>21.366</c:v>
                </c:pt>
                <c:pt idx="11">
                  <c:v>14.246</c:v>
                </c:pt>
                <c:pt idx="12">
                  <c:v>10.603</c:v>
                </c:pt>
                <c:pt idx="13">
                  <c:v>31.081</c:v>
                </c:pt>
                <c:pt idx="14">
                  <c:v>50.360999999999997</c:v>
                </c:pt>
                <c:pt idx="15">
                  <c:v>62.707000000000001</c:v>
                </c:pt>
              </c:numCache>
            </c:numRef>
          </c:val>
        </c:ser>
        <c:dLbls>
          <c:showLegendKey val="0"/>
          <c:showVal val="0"/>
          <c:showCatName val="0"/>
          <c:showSerName val="0"/>
          <c:showPercent val="0"/>
          <c:showBubbleSize val="0"/>
        </c:dLbls>
        <c:gapWidth val="100"/>
        <c:axId val="221419128"/>
        <c:axId val="221419912"/>
      </c:barChart>
      <c:catAx>
        <c:axId val="221419128"/>
        <c:scaling>
          <c:orientation val="minMax"/>
        </c:scaling>
        <c:delete val="0"/>
        <c:axPos val="b"/>
        <c:numFmt formatCode="General" sourceLinked="1"/>
        <c:majorTickMark val="out"/>
        <c:minorTickMark val="none"/>
        <c:tickLblPos val="low"/>
        <c:txPr>
          <a:bodyPr/>
          <a:lstStyle/>
          <a:p>
            <a:pPr>
              <a:defRPr baseline="0"/>
            </a:pPr>
            <a:endParaRPr lang="en-US"/>
          </a:p>
        </c:txPr>
        <c:crossAx val="221419912"/>
        <c:crosses val="autoZero"/>
        <c:auto val="1"/>
        <c:lblAlgn val="ctr"/>
        <c:lblOffset val="100"/>
        <c:noMultiLvlLbl val="0"/>
      </c:catAx>
      <c:valAx>
        <c:axId val="221419912"/>
        <c:scaling>
          <c:orientation val="minMax"/>
        </c:scaling>
        <c:delete val="0"/>
        <c:axPos val="l"/>
        <c:majorGridlines>
          <c:spPr>
            <a:ln>
              <a:solidFill>
                <a:srgbClr val="848688"/>
              </a:solidFill>
            </a:ln>
          </c:spPr>
        </c:majorGridlines>
        <c:title>
          <c:tx>
            <c:rich>
              <a:bodyPr rot="-5400000" vert="horz"/>
              <a:lstStyle/>
              <a:p>
                <a:pPr>
                  <a:defRPr sz="1800" baseline="0">
                    <a:solidFill>
                      <a:schemeClr val="tx2">
                        <a:lumMod val="50000"/>
                      </a:schemeClr>
                    </a:solidFill>
                  </a:defRPr>
                </a:pPr>
                <a:r>
                  <a:rPr lang="en-US" sz="1800" baseline="0" dirty="0" smtClean="0">
                    <a:solidFill>
                      <a:schemeClr val="tx2">
                        <a:lumMod val="50000"/>
                      </a:schemeClr>
                    </a:solidFill>
                  </a:rPr>
                  <a:t>Million Bales</a:t>
                </a:r>
                <a:endParaRPr lang="en-US" sz="1800" baseline="0" dirty="0">
                  <a:solidFill>
                    <a:schemeClr val="tx2">
                      <a:lumMod val="50000"/>
                    </a:schemeClr>
                  </a:solidFill>
                </a:endParaRPr>
              </a:p>
            </c:rich>
          </c:tx>
          <c:layout/>
          <c:overlay val="0"/>
        </c:title>
        <c:numFmt formatCode="General" sourceLinked="1"/>
        <c:majorTickMark val="out"/>
        <c:minorTickMark val="none"/>
        <c:tickLblPos val="nextTo"/>
        <c:txPr>
          <a:bodyPr/>
          <a:lstStyle/>
          <a:p>
            <a:pPr>
              <a:defRPr sz="1800" baseline="0">
                <a:solidFill>
                  <a:schemeClr val="tx2">
                    <a:lumMod val="50000"/>
                  </a:schemeClr>
                </a:solidFill>
              </a:defRPr>
            </a:pPr>
            <a:endParaRPr lang="en-US"/>
          </a:p>
        </c:txPr>
        <c:crossAx val="221419128"/>
        <c:crosses val="autoZero"/>
        <c:crossBetween val="between"/>
      </c:valAx>
      <c:spPr>
        <a:solidFill>
          <a:sysClr val="window" lastClr="FFFFFF"/>
        </a:solidFill>
      </c:spPr>
    </c:plotArea>
    <c:legend>
      <c:legendPos val="r"/>
      <c:layout>
        <c:manualLayout>
          <c:xMode val="edge"/>
          <c:yMode val="edge"/>
          <c:x val="0.28901255594176323"/>
          <c:y val="9.9056991687181475E-2"/>
          <c:w val="0.45532611379871984"/>
          <c:h val="0.1282669405976295"/>
        </c:manualLayout>
      </c:layout>
      <c:overlay val="0"/>
      <c:txPr>
        <a:bodyPr/>
        <a:lstStyle/>
        <a:p>
          <a:pPr>
            <a:defRPr baseline="0">
              <a:solidFill>
                <a:schemeClr val="tx2">
                  <a:lumMod val="50000"/>
                </a:schemeClr>
              </a:solidFill>
            </a:defRPr>
          </a:pPr>
          <a:endParaRPr lang="en-US"/>
        </a:p>
      </c:txPr>
    </c:legend>
    <c:plotVisOnly val="1"/>
    <c:dispBlanksAs val="gap"/>
    <c:showDLblsOverMax val="0"/>
  </c:chart>
  <c:txPr>
    <a:bodyPr/>
    <a:lstStyle/>
    <a:p>
      <a:pPr>
        <a:defRPr sz="1800" b="1" i="0" baseline="0"/>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020509604441042E-2"/>
          <c:y val="9.7189656848449504E-2"/>
          <c:w val="0.90131907184168358"/>
          <c:h val="0.76026562651890739"/>
        </c:manualLayout>
      </c:layout>
      <c:lineChart>
        <c:grouping val="standard"/>
        <c:varyColors val="0"/>
        <c:ser>
          <c:idx val="1"/>
          <c:order val="0"/>
          <c:tx>
            <c:strRef>
              <c:f>Sheet1!$D$2</c:f>
              <c:strCache>
                <c:ptCount val="1"/>
                <c:pt idx="0">
                  <c:v>China Cotton Price</c:v>
                </c:pt>
              </c:strCache>
            </c:strRef>
          </c:tx>
          <c:spPr>
            <a:ln w="44450">
              <a:solidFill>
                <a:srgbClr val="030911"/>
              </a:solidFill>
            </a:ln>
          </c:spPr>
          <c:marker>
            <c:symbol val="none"/>
          </c:marker>
          <c:cat>
            <c:numRef>
              <c:f>Sheet1!$A$27:$A$110</c:f>
              <c:numCache>
                <c:formatCode>[$-409]mmm\-yy;@</c:formatCode>
                <c:ptCount val="72"/>
                <c:pt idx="0">
                  <c:v>39814</c:v>
                </c:pt>
                <c:pt idx="1">
                  <c:v>39845</c:v>
                </c:pt>
                <c:pt idx="2">
                  <c:v>39873</c:v>
                </c:pt>
                <c:pt idx="3">
                  <c:v>39904</c:v>
                </c:pt>
                <c:pt idx="4">
                  <c:v>39934</c:v>
                </c:pt>
                <c:pt idx="5">
                  <c:v>39965</c:v>
                </c:pt>
                <c:pt idx="6">
                  <c:v>39995</c:v>
                </c:pt>
                <c:pt idx="7">
                  <c:v>40026</c:v>
                </c:pt>
                <c:pt idx="8">
                  <c:v>40057</c:v>
                </c:pt>
                <c:pt idx="9">
                  <c:v>40087</c:v>
                </c:pt>
                <c:pt idx="10">
                  <c:v>40118</c:v>
                </c:pt>
                <c:pt idx="11">
                  <c:v>40148</c:v>
                </c:pt>
                <c:pt idx="12">
                  <c:v>40179</c:v>
                </c:pt>
                <c:pt idx="13">
                  <c:v>40210</c:v>
                </c:pt>
                <c:pt idx="14">
                  <c:v>40238</c:v>
                </c:pt>
                <c:pt idx="15">
                  <c:v>40269</c:v>
                </c:pt>
                <c:pt idx="16">
                  <c:v>40299</c:v>
                </c:pt>
                <c:pt idx="17">
                  <c:v>40330</c:v>
                </c:pt>
                <c:pt idx="18">
                  <c:v>40360</c:v>
                </c:pt>
                <c:pt idx="19">
                  <c:v>40391</c:v>
                </c:pt>
                <c:pt idx="20">
                  <c:v>40422</c:v>
                </c:pt>
                <c:pt idx="21">
                  <c:v>40452</c:v>
                </c:pt>
                <c:pt idx="22">
                  <c:v>40483</c:v>
                </c:pt>
                <c:pt idx="23">
                  <c:v>40513</c:v>
                </c:pt>
                <c:pt idx="24">
                  <c:v>40544</c:v>
                </c:pt>
                <c:pt idx="25">
                  <c:v>40575</c:v>
                </c:pt>
                <c:pt idx="26">
                  <c:v>40603</c:v>
                </c:pt>
                <c:pt idx="27">
                  <c:v>40634</c:v>
                </c:pt>
                <c:pt idx="28">
                  <c:v>40664</c:v>
                </c:pt>
                <c:pt idx="29">
                  <c:v>40695</c:v>
                </c:pt>
                <c:pt idx="30">
                  <c:v>40725</c:v>
                </c:pt>
                <c:pt idx="31">
                  <c:v>40756</c:v>
                </c:pt>
                <c:pt idx="32">
                  <c:v>40787</c:v>
                </c:pt>
                <c:pt idx="33">
                  <c:v>40817</c:v>
                </c:pt>
                <c:pt idx="34">
                  <c:v>40848</c:v>
                </c:pt>
                <c:pt idx="35">
                  <c:v>40878</c:v>
                </c:pt>
                <c:pt idx="36">
                  <c:v>40909</c:v>
                </c:pt>
                <c:pt idx="37">
                  <c:v>40940</c:v>
                </c:pt>
                <c:pt idx="38">
                  <c:v>40969</c:v>
                </c:pt>
                <c:pt idx="39">
                  <c:v>41000</c:v>
                </c:pt>
                <c:pt idx="40">
                  <c:v>41030</c:v>
                </c:pt>
                <c:pt idx="41">
                  <c:v>41061</c:v>
                </c:pt>
                <c:pt idx="42">
                  <c:v>41091</c:v>
                </c:pt>
                <c:pt idx="43">
                  <c:v>41122</c:v>
                </c:pt>
                <c:pt idx="44">
                  <c:v>41153</c:v>
                </c:pt>
                <c:pt idx="45">
                  <c:v>41183</c:v>
                </c:pt>
                <c:pt idx="46">
                  <c:v>41214</c:v>
                </c:pt>
                <c:pt idx="47">
                  <c:v>41244</c:v>
                </c:pt>
                <c:pt idx="48">
                  <c:v>41275</c:v>
                </c:pt>
                <c:pt idx="49">
                  <c:v>41306</c:v>
                </c:pt>
                <c:pt idx="50">
                  <c:v>41334</c:v>
                </c:pt>
                <c:pt idx="51">
                  <c:v>41365</c:v>
                </c:pt>
                <c:pt idx="52">
                  <c:v>41395</c:v>
                </c:pt>
                <c:pt idx="53">
                  <c:v>41426</c:v>
                </c:pt>
                <c:pt idx="54">
                  <c:v>41456</c:v>
                </c:pt>
                <c:pt idx="55">
                  <c:v>41487</c:v>
                </c:pt>
                <c:pt idx="56">
                  <c:v>41518</c:v>
                </c:pt>
                <c:pt idx="57">
                  <c:v>41548</c:v>
                </c:pt>
                <c:pt idx="58">
                  <c:v>41579</c:v>
                </c:pt>
                <c:pt idx="59">
                  <c:v>41609</c:v>
                </c:pt>
                <c:pt idx="60">
                  <c:v>41640</c:v>
                </c:pt>
                <c:pt idx="61">
                  <c:v>41671</c:v>
                </c:pt>
                <c:pt idx="62">
                  <c:v>41699</c:v>
                </c:pt>
                <c:pt idx="63">
                  <c:v>41730</c:v>
                </c:pt>
                <c:pt idx="64">
                  <c:v>41760</c:v>
                </c:pt>
                <c:pt idx="65">
                  <c:v>41791</c:v>
                </c:pt>
                <c:pt idx="66">
                  <c:v>41821</c:v>
                </c:pt>
                <c:pt idx="67">
                  <c:v>41852</c:v>
                </c:pt>
                <c:pt idx="68">
                  <c:v>41883</c:v>
                </c:pt>
                <c:pt idx="69">
                  <c:v>41913</c:v>
                </c:pt>
                <c:pt idx="70">
                  <c:v>41944</c:v>
                </c:pt>
                <c:pt idx="71">
                  <c:v>41974</c:v>
                </c:pt>
              </c:numCache>
            </c:numRef>
          </c:cat>
          <c:val>
            <c:numRef>
              <c:f>Sheet1!$D$27:$D$110</c:f>
              <c:numCache>
                <c:formatCode>General</c:formatCode>
                <c:ptCount val="72"/>
                <c:pt idx="0">
                  <c:v>73.260000000000005</c:v>
                </c:pt>
                <c:pt idx="1">
                  <c:v>74.39</c:v>
                </c:pt>
                <c:pt idx="2">
                  <c:v>76.400000000000006</c:v>
                </c:pt>
                <c:pt idx="3">
                  <c:v>81.69</c:v>
                </c:pt>
                <c:pt idx="4">
                  <c:v>82.02</c:v>
                </c:pt>
                <c:pt idx="5">
                  <c:v>82.32</c:v>
                </c:pt>
                <c:pt idx="6">
                  <c:v>82.62</c:v>
                </c:pt>
                <c:pt idx="7">
                  <c:v>82.9</c:v>
                </c:pt>
                <c:pt idx="8">
                  <c:v>86.46</c:v>
                </c:pt>
                <c:pt idx="9">
                  <c:v>90.78</c:v>
                </c:pt>
                <c:pt idx="10">
                  <c:v>93.71</c:v>
                </c:pt>
                <c:pt idx="11">
                  <c:v>98.25</c:v>
                </c:pt>
                <c:pt idx="12">
                  <c:v>99.01</c:v>
                </c:pt>
                <c:pt idx="13">
                  <c:v>98.87</c:v>
                </c:pt>
                <c:pt idx="14">
                  <c:v>103.24</c:v>
                </c:pt>
                <c:pt idx="15">
                  <c:v>108.09</c:v>
                </c:pt>
                <c:pt idx="16">
                  <c:v>112.29</c:v>
                </c:pt>
                <c:pt idx="17">
                  <c:v>118.82</c:v>
                </c:pt>
                <c:pt idx="18">
                  <c:v>122.54</c:v>
                </c:pt>
                <c:pt idx="19">
                  <c:v>120.97</c:v>
                </c:pt>
                <c:pt idx="20">
                  <c:v>126.76</c:v>
                </c:pt>
                <c:pt idx="21">
                  <c:v>167.42</c:v>
                </c:pt>
                <c:pt idx="22">
                  <c:v>194.3</c:v>
                </c:pt>
                <c:pt idx="23">
                  <c:v>184.15</c:v>
                </c:pt>
                <c:pt idx="24">
                  <c:v>192.4</c:v>
                </c:pt>
                <c:pt idx="25">
                  <c:v>205.7</c:v>
                </c:pt>
                <c:pt idx="26">
                  <c:v>212.5</c:v>
                </c:pt>
                <c:pt idx="27">
                  <c:v>201.79</c:v>
                </c:pt>
                <c:pt idx="28">
                  <c:v>174.75</c:v>
                </c:pt>
                <c:pt idx="29">
                  <c:v>171.8</c:v>
                </c:pt>
                <c:pt idx="30">
                  <c:v>154.93</c:v>
                </c:pt>
                <c:pt idx="31">
                  <c:v>137.19999999999999</c:v>
                </c:pt>
                <c:pt idx="32">
                  <c:v>139.84</c:v>
                </c:pt>
                <c:pt idx="33">
                  <c:v>140.49</c:v>
                </c:pt>
                <c:pt idx="34">
                  <c:v>136.84</c:v>
                </c:pt>
                <c:pt idx="35">
                  <c:v>135.79</c:v>
                </c:pt>
                <c:pt idx="36">
                  <c:v>138.07</c:v>
                </c:pt>
                <c:pt idx="37">
                  <c:v>140.34</c:v>
                </c:pt>
                <c:pt idx="38">
                  <c:v>140.21</c:v>
                </c:pt>
                <c:pt idx="39">
                  <c:v>139.02000000000001</c:v>
                </c:pt>
                <c:pt idx="40">
                  <c:v>136.76</c:v>
                </c:pt>
                <c:pt idx="41">
                  <c:v>131.72999999999999</c:v>
                </c:pt>
                <c:pt idx="42">
                  <c:v>130.59</c:v>
                </c:pt>
                <c:pt idx="43">
                  <c:v>131.71</c:v>
                </c:pt>
                <c:pt idx="44">
                  <c:v>133.4</c:v>
                </c:pt>
                <c:pt idx="45">
                  <c:v>134.46</c:v>
                </c:pt>
                <c:pt idx="46">
                  <c:v>135.66999999999999</c:v>
                </c:pt>
                <c:pt idx="47">
                  <c:v>137.38</c:v>
                </c:pt>
                <c:pt idx="48">
                  <c:v>139.05000000000001</c:v>
                </c:pt>
                <c:pt idx="49">
                  <c:v>139.04</c:v>
                </c:pt>
                <c:pt idx="50">
                  <c:v>139.77000000000001</c:v>
                </c:pt>
                <c:pt idx="51">
                  <c:v>139.63</c:v>
                </c:pt>
                <c:pt idx="52">
                  <c:v>141.59</c:v>
                </c:pt>
                <c:pt idx="53">
                  <c:v>141.77000000000001</c:v>
                </c:pt>
                <c:pt idx="54">
                  <c:v>141.34</c:v>
                </c:pt>
                <c:pt idx="55">
                  <c:v>141.11000000000001</c:v>
                </c:pt>
                <c:pt idx="56">
                  <c:v>141.05000000000001</c:v>
                </c:pt>
                <c:pt idx="57">
                  <c:v>144.94</c:v>
                </c:pt>
                <c:pt idx="58">
                  <c:v>145.52000000000001</c:v>
                </c:pt>
                <c:pt idx="59">
                  <c:v>144.69999999999999</c:v>
                </c:pt>
                <c:pt idx="60">
                  <c:v>144.56</c:v>
                </c:pt>
                <c:pt idx="61">
                  <c:v>144.38999999999999</c:v>
                </c:pt>
                <c:pt idx="62">
                  <c:v>143.49</c:v>
                </c:pt>
                <c:pt idx="63" formatCode="0.00">
                  <c:v>135.46</c:v>
                </c:pt>
                <c:pt idx="64">
                  <c:v>128.27000000000001</c:v>
                </c:pt>
                <c:pt idx="65">
                  <c:v>127.87</c:v>
                </c:pt>
                <c:pt idx="66">
                  <c:v>126.79</c:v>
                </c:pt>
                <c:pt idx="67">
                  <c:v>125.71</c:v>
                </c:pt>
                <c:pt idx="68">
                  <c:v>122.57</c:v>
                </c:pt>
                <c:pt idx="69">
                  <c:v>109.66</c:v>
                </c:pt>
                <c:pt idx="70">
                  <c:v>108.43</c:v>
                </c:pt>
                <c:pt idx="71">
                  <c:v>101.51</c:v>
                </c:pt>
              </c:numCache>
            </c:numRef>
          </c:val>
          <c:smooth val="0"/>
        </c:ser>
        <c:ser>
          <c:idx val="0"/>
          <c:order val="1"/>
          <c:tx>
            <c:strRef>
              <c:f>Sheet1!$C$2</c:f>
              <c:strCache>
                <c:ptCount val="1"/>
                <c:pt idx="0">
                  <c:v>China Polyester</c:v>
                </c:pt>
              </c:strCache>
            </c:strRef>
          </c:tx>
          <c:spPr>
            <a:ln w="44450">
              <a:solidFill>
                <a:schemeClr val="accent1"/>
              </a:solidFill>
            </a:ln>
          </c:spPr>
          <c:marker>
            <c:symbol val="none"/>
          </c:marker>
          <c:cat>
            <c:numRef>
              <c:f>Sheet1!$A$27:$A$110</c:f>
              <c:numCache>
                <c:formatCode>[$-409]mmm\-yy;@</c:formatCode>
                <c:ptCount val="72"/>
                <c:pt idx="0">
                  <c:v>39814</c:v>
                </c:pt>
                <c:pt idx="1">
                  <c:v>39845</c:v>
                </c:pt>
                <c:pt idx="2">
                  <c:v>39873</c:v>
                </c:pt>
                <c:pt idx="3">
                  <c:v>39904</c:v>
                </c:pt>
                <c:pt idx="4">
                  <c:v>39934</c:v>
                </c:pt>
                <c:pt idx="5">
                  <c:v>39965</c:v>
                </c:pt>
                <c:pt idx="6">
                  <c:v>39995</c:v>
                </c:pt>
                <c:pt idx="7">
                  <c:v>40026</c:v>
                </c:pt>
                <c:pt idx="8">
                  <c:v>40057</c:v>
                </c:pt>
                <c:pt idx="9">
                  <c:v>40087</c:v>
                </c:pt>
                <c:pt idx="10">
                  <c:v>40118</c:v>
                </c:pt>
                <c:pt idx="11">
                  <c:v>40148</c:v>
                </c:pt>
                <c:pt idx="12">
                  <c:v>40179</c:v>
                </c:pt>
                <c:pt idx="13">
                  <c:v>40210</c:v>
                </c:pt>
                <c:pt idx="14">
                  <c:v>40238</c:v>
                </c:pt>
                <c:pt idx="15">
                  <c:v>40269</c:v>
                </c:pt>
                <c:pt idx="16">
                  <c:v>40299</c:v>
                </c:pt>
                <c:pt idx="17">
                  <c:v>40330</c:v>
                </c:pt>
                <c:pt idx="18">
                  <c:v>40360</c:v>
                </c:pt>
                <c:pt idx="19">
                  <c:v>40391</c:v>
                </c:pt>
                <c:pt idx="20">
                  <c:v>40422</c:v>
                </c:pt>
                <c:pt idx="21">
                  <c:v>40452</c:v>
                </c:pt>
                <c:pt idx="22">
                  <c:v>40483</c:v>
                </c:pt>
                <c:pt idx="23">
                  <c:v>40513</c:v>
                </c:pt>
                <c:pt idx="24">
                  <c:v>40544</c:v>
                </c:pt>
                <c:pt idx="25">
                  <c:v>40575</c:v>
                </c:pt>
                <c:pt idx="26">
                  <c:v>40603</c:v>
                </c:pt>
                <c:pt idx="27">
                  <c:v>40634</c:v>
                </c:pt>
                <c:pt idx="28">
                  <c:v>40664</c:v>
                </c:pt>
                <c:pt idx="29">
                  <c:v>40695</c:v>
                </c:pt>
                <c:pt idx="30">
                  <c:v>40725</c:v>
                </c:pt>
                <c:pt idx="31">
                  <c:v>40756</c:v>
                </c:pt>
                <c:pt idx="32">
                  <c:v>40787</c:v>
                </c:pt>
                <c:pt idx="33">
                  <c:v>40817</c:v>
                </c:pt>
                <c:pt idx="34">
                  <c:v>40848</c:v>
                </c:pt>
                <c:pt idx="35">
                  <c:v>40878</c:v>
                </c:pt>
                <c:pt idx="36">
                  <c:v>40909</c:v>
                </c:pt>
                <c:pt idx="37">
                  <c:v>40940</c:v>
                </c:pt>
                <c:pt idx="38">
                  <c:v>40969</c:v>
                </c:pt>
                <c:pt idx="39">
                  <c:v>41000</c:v>
                </c:pt>
                <c:pt idx="40">
                  <c:v>41030</c:v>
                </c:pt>
                <c:pt idx="41">
                  <c:v>41061</c:v>
                </c:pt>
                <c:pt idx="42">
                  <c:v>41091</c:v>
                </c:pt>
                <c:pt idx="43">
                  <c:v>41122</c:v>
                </c:pt>
                <c:pt idx="44">
                  <c:v>41153</c:v>
                </c:pt>
                <c:pt idx="45">
                  <c:v>41183</c:v>
                </c:pt>
                <c:pt idx="46">
                  <c:v>41214</c:v>
                </c:pt>
                <c:pt idx="47">
                  <c:v>41244</c:v>
                </c:pt>
                <c:pt idx="48">
                  <c:v>41275</c:v>
                </c:pt>
                <c:pt idx="49">
                  <c:v>41306</c:v>
                </c:pt>
                <c:pt idx="50">
                  <c:v>41334</c:v>
                </c:pt>
                <c:pt idx="51">
                  <c:v>41365</c:v>
                </c:pt>
                <c:pt idx="52">
                  <c:v>41395</c:v>
                </c:pt>
                <c:pt idx="53">
                  <c:v>41426</c:v>
                </c:pt>
                <c:pt idx="54">
                  <c:v>41456</c:v>
                </c:pt>
                <c:pt idx="55">
                  <c:v>41487</c:v>
                </c:pt>
                <c:pt idx="56">
                  <c:v>41518</c:v>
                </c:pt>
                <c:pt idx="57">
                  <c:v>41548</c:v>
                </c:pt>
                <c:pt idx="58">
                  <c:v>41579</c:v>
                </c:pt>
                <c:pt idx="59">
                  <c:v>41609</c:v>
                </c:pt>
                <c:pt idx="60">
                  <c:v>41640</c:v>
                </c:pt>
                <c:pt idx="61">
                  <c:v>41671</c:v>
                </c:pt>
                <c:pt idx="62">
                  <c:v>41699</c:v>
                </c:pt>
                <c:pt idx="63">
                  <c:v>41730</c:v>
                </c:pt>
                <c:pt idx="64">
                  <c:v>41760</c:v>
                </c:pt>
                <c:pt idx="65">
                  <c:v>41791</c:v>
                </c:pt>
                <c:pt idx="66">
                  <c:v>41821</c:v>
                </c:pt>
                <c:pt idx="67">
                  <c:v>41852</c:v>
                </c:pt>
                <c:pt idx="68">
                  <c:v>41883</c:v>
                </c:pt>
                <c:pt idx="69">
                  <c:v>41913</c:v>
                </c:pt>
                <c:pt idx="70">
                  <c:v>41944</c:v>
                </c:pt>
                <c:pt idx="71">
                  <c:v>41974</c:v>
                </c:pt>
              </c:numCache>
            </c:numRef>
          </c:cat>
          <c:val>
            <c:numRef>
              <c:f>Sheet1!$C$27:$C$110</c:f>
              <c:numCache>
                <c:formatCode>General</c:formatCode>
                <c:ptCount val="72"/>
                <c:pt idx="0">
                  <c:v>53.07</c:v>
                </c:pt>
                <c:pt idx="1">
                  <c:v>49.9</c:v>
                </c:pt>
                <c:pt idx="2">
                  <c:v>57.61</c:v>
                </c:pt>
                <c:pt idx="3">
                  <c:v>59.87</c:v>
                </c:pt>
                <c:pt idx="4">
                  <c:v>56.25</c:v>
                </c:pt>
                <c:pt idx="5">
                  <c:v>59.42</c:v>
                </c:pt>
                <c:pt idx="6">
                  <c:v>63.96</c:v>
                </c:pt>
                <c:pt idx="7">
                  <c:v>58.06</c:v>
                </c:pt>
                <c:pt idx="8">
                  <c:v>58.51</c:v>
                </c:pt>
                <c:pt idx="9">
                  <c:v>63.96</c:v>
                </c:pt>
                <c:pt idx="10">
                  <c:v>63.96</c:v>
                </c:pt>
                <c:pt idx="11">
                  <c:v>67.13</c:v>
                </c:pt>
                <c:pt idx="12">
                  <c:v>69.400000000000006</c:v>
                </c:pt>
                <c:pt idx="13">
                  <c:v>68.489999999999995</c:v>
                </c:pt>
                <c:pt idx="14">
                  <c:v>68.489999999999995</c:v>
                </c:pt>
                <c:pt idx="15">
                  <c:v>70.31</c:v>
                </c:pt>
                <c:pt idx="16">
                  <c:v>67.13</c:v>
                </c:pt>
                <c:pt idx="17">
                  <c:v>63.5</c:v>
                </c:pt>
                <c:pt idx="18">
                  <c:v>63.2</c:v>
                </c:pt>
                <c:pt idx="19">
                  <c:v>64.38</c:v>
                </c:pt>
                <c:pt idx="20">
                  <c:v>70.33</c:v>
                </c:pt>
                <c:pt idx="21">
                  <c:v>87.6</c:v>
                </c:pt>
                <c:pt idx="22">
                  <c:v>114.62</c:v>
                </c:pt>
                <c:pt idx="23">
                  <c:v>86.07</c:v>
                </c:pt>
                <c:pt idx="24">
                  <c:v>93.64</c:v>
                </c:pt>
                <c:pt idx="25">
                  <c:v>103.51</c:v>
                </c:pt>
                <c:pt idx="26">
                  <c:v>101.73</c:v>
                </c:pt>
                <c:pt idx="27">
                  <c:v>96.22</c:v>
                </c:pt>
                <c:pt idx="28">
                  <c:v>89.64</c:v>
                </c:pt>
                <c:pt idx="29">
                  <c:v>90.75</c:v>
                </c:pt>
                <c:pt idx="30">
                  <c:v>88.75</c:v>
                </c:pt>
                <c:pt idx="31">
                  <c:v>92.79</c:v>
                </c:pt>
                <c:pt idx="32">
                  <c:v>96.84</c:v>
                </c:pt>
                <c:pt idx="33">
                  <c:v>90.33</c:v>
                </c:pt>
                <c:pt idx="34">
                  <c:v>78.62</c:v>
                </c:pt>
                <c:pt idx="35">
                  <c:v>79.53</c:v>
                </c:pt>
                <c:pt idx="36">
                  <c:v>86.32</c:v>
                </c:pt>
                <c:pt idx="37">
                  <c:v>87.64</c:v>
                </c:pt>
                <c:pt idx="38">
                  <c:v>81.739999999999995</c:v>
                </c:pt>
                <c:pt idx="39">
                  <c:v>79.709999999999994</c:v>
                </c:pt>
                <c:pt idx="40">
                  <c:v>78.94</c:v>
                </c:pt>
                <c:pt idx="41">
                  <c:v>71.38</c:v>
                </c:pt>
                <c:pt idx="42">
                  <c:v>71.84</c:v>
                </c:pt>
                <c:pt idx="43">
                  <c:v>76.67</c:v>
                </c:pt>
                <c:pt idx="44">
                  <c:v>78.67</c:v>
                </c:pt>
                <c:pt idx="45">
                  <c:v>78.63</c:v>
                </c:pt>
                <c:pt idx="46">
                  <c:v>76.260000000000005</c:v>
                </c:pt>
                <c:pt idx="47">
                  <c:v>78.180000000000007</c:v>
                </c:pt>
                <c:pt idx="48">
                  <c:v>84.13</c:v>
                </c:pt>
                <c:pt idx="49">
                  <c:v>83.7</c:v>
                </c:pt>
                <c:pt idx="50">
                  <c:v>76.42</c:v>
                </c:pt>
                <c:pt idx="51">
                  <c:v>73.2</c:v>
                </c:pt>
                <c:pt idx="52">
                  <c:v>74.36</c:v>
                </c:pt>
                <c:pt idx="53">
                  <c:v>73.63</c:v>
                </c:pt>
                <c:pt idx="54">
                  <c:v>74.02</c:v>
                </c:pt>
                <c:pt idx="55">
                  <c:v>75.959999999999994</c:v>
                </c:pt>
                <c:pt idx="56">
                  <c:v>75.16</c:v>
                </c:pt>
                <c:pt idx="57">
                  <c:v>73.010000000000005</c:v>
                </c:pt>
                <c:pt idx="58">
                  <c:v>72.41</c:v>
                </c:pt>
                <c:pt idx="59">
                  <c:v>73.23</c:v>
                </c:pt>
                <c:pt idx="60">
                  <c:v>72.540000000000006</c:v>
                </c:pt>
                <c:pt idx="61">
                  <c:v>70.040000000000006</c:v>
                </c:pt>
                <c:pt idx="62">
                  <c:v>65.150000000000006</c:v>
                </c:pt>
                <c:pt idx="63" formatCode="0.00">
                  <c:v>64.61</c:v>
                </c:pt>
                <c:pt idx="64">
                  <c:v>64.010000000000005</c:v>
                </c:pt>
                <c:pt idx="65">
                  <c:v>71.069999999999993</c:v>
                </c:pt>
                <c:pt idx="66">
                  <c:v>72.760000000000005</c:v>
                </c:pt>
                <c:pt idx="67">
                  <c:v>71.42</c:v>
                </c:pt>
                <c:pt idx="68">
                  <c:v>68.13</c:v>
                </c:pt>
                <c:pt idx="69">
                  <c:v>61.71</c:v>
                </c:pt>
                <c:pt idx="70">
                  <c:v>60.44</c:v>
                </c:pt>
                <c:pt idx="71">
                  <c:v>57.45</c:v>
                </c:pt>
              </c:numCache>
            </c:numRef>
          </c:val>
          <c:smooth val="0"/>
        </c:ser>
        <c:ser>
          <c:idx val="2"/>
          <c:order val="2"/>
          <c:tx>
            <c:strRef>
              <c:f>Sheet1!$B$2</c:f>
              <c:strCache>
                <c:ptCount val="1"/>
                <c:pt idx="0">
                  <c:v>A Index</c:v>
                </c:pt>
              </c:strCache>
            </c:strRef>
          </c:tx>
          <c:spPr>
            <a:ln w="44450">
              <a:solidFill>
                <a:srgbClr val="154290"/>
              </a:solidFill>
            </a:ln>
          </c:spPr>
          <c:marker>
            <c:symbol val="none"/>
          </c:marker>
          <c:cat>
            <c:numRef>
              <c:f>Sheet1!$A$27:$A$110</c:f>
              <c:numCache>
                <c:formatCode>[$-409]mmm\-yy;@</c:formatCode>
                <c:ptCount val="72"/>
                <c:pt idx="0">
                  <c:v>39814</c:v>
                </c:pt>
                <c:pt idx="1">
                  <c:v>39845</c:v>
                </c:pt>
                <c:pt idx="2">
                  <c:v>39873</c:v>
                </c:pt>
                <c:pt idx="3">
                  <c:v>39904</c:v>
                </c:pt>
                <c:pt idx="4">
                  <c:v>39934</c:v>
                </c:pt>
                <c:pt idx="5">
                  <c:v>39965</c:v>
                </c:pt>
                <c:pt idx="6">
                  <c:v>39995</c:v>
                </c:pt>
                <c:pt idx="7">
                  <c:v>40026</c:v>
                </c:pt>
                <c:pt idx="8">
                  <c:v>40057</c:v>
                </c:pt>
                <c:pt idx="9">
                  <c:v>40087</c:v>
                </c:pt>
                <c:pt idx="10">
                  <c:v>40118</c:v>
                </c:pt>
                <c:pt idx="11">
                  <c:v>40148</c:v>
                </c:pt>
                <c:pt idx="12">
                  <c:v>40179</c:v>
                </c:pt>
                <c:pt idx="13">
                  <c:v>40210</c:v>
                </c:pt>
                <c:pt idx="14">
                  <c:v>40238</c:v>
                </c:pt>
                <c:pt idx="15">
                  <c:v>40269</c:v>
                </c:pt>
                <c:pt idx="16">
                  <c:v>40299</c:v>
                </c:pt>
                <c:pt idx="17">
                  <c:v>40330</c:v>
                </c:pt>
                <c:pt idx="18">
                  <c:v>40360</c:v>
                </c:pt>
                <c:pt idx="19">
                  <c:v>40391</c:v>
                </c:pt>
                <c:pt idx="20">
                  <c:v>40422</c:v>
                </c:pt>
                <c:pt idx="21">
                  <c:v>40452</c:v>
                </c:pt>
                <c:pt idx="22">
                  <c:v>40483</c:v>
                </c:pt>
                <c:pt idx="23">
                  <c:v>40513</c:v>
                </c:pt>
                <c:pt idx="24">
                  <c:v>40544</c:v>
                </c:pt>
                <c:pt idx="25">
                  <c:v>40575</c:v>
                </c:pt>
                <c:pt idx="26">
                  <c:v>40603</c:v>
                </c:pt>
                <c:pt idx="27">
                  <c:v>40634</c:v>
                </c:pt>
                <c:pt idx="28">
                  <c:v>40664</c:v>
                </c:pt>
                <c:pt idx="29">
                  <c:v>40695</c:v>
                </c:pt>
                <c:pt idx="30">
                  <c:v>40725</c:v>
                </c:pt>
                <c:pt idx="31">
                  <c:v>40756</c:v>
                </c:pt>
                <c:pt idx="32">
                  <c:v>40787</c:v>
                </c:pt>
                <c:pt idx="33">
                  <c:v>40817</c:v>
                </c:pt>
                <c:pt idx="34">
                  <c:v>40848</c:v>
                </c:pt>
                <c:pt idx="35">
                  <c:v>40878</c:v>
                </c:pt>
                <c:pt idx="36">
                  <c:v>40909</c:v>
                </c:pt>
                <c:pt idx="37">
                  <c:v>40940</c:v>
                </c:pt>
                <c:pt idx="38">
                  <c:v>40969</c:v>
                </c:pt>
                <c:pt idx="39">
                  <c:v>41000</c:v>
                </c:pt>
                <c:pt idx="40">
                  <c:v>41030</c:v>
                </c:pt>
                <c:pt idx="41">
                  <c:v>41061</c:v>
                </c:pt>
                <c:pt idx="42">
                  <c:v>41091</c:v>
                </c:pt>
                <c:pt idx="43">
                  <c:v>41122</c:v>
                </c:pt>
                <c:pt idx="44">
                  <c:v>41153</c:v>
                </c:pt>
                <c:pt idx="45">
                  <c:v>41183</c:v>
                </c:pt>
                <c:pt idx="46">
                  <c:v>41214</c:v>
                </c:pt>
                <c:pt idx="47">
                  <c:v>41244</c:v>
                </c:pt>
                <c:pt idx="48">
                  <c:v>41275</c:v>
                </c:pt>
                <c:pt idx="49">
                  <c:v>41306</c:v>
                </c:pt>
                <c:pt idx="50">
                  <c:v>41334</c:v>
                </c:pt>
                <c:pt idx="51">
                  <c:v>41365</c:v>
                </c:pt>
                <c:pt idx="52">
                  <c:v>41395</c:v>
                </c:pt>
                <c:pt idx="53">
                  <c:v>41426</c:v>
                </c:pt>
                <c:pt idx="54">
                  <c:v>41456</c:v>
                </c:pt>
                <c:pt idx="55">
                  <c:v>41487</c:v>
                </c:pt>
                <c:pt idx="56">
                  <c:v>41518</c:v>
                </c:pt>
                <c:pt idx="57">
                  <c:v>41548</c:v>
                </c:pt>
                <c:pt idx="58">
                  <c:v>41579</c:v>
                </c:pt>
                <c:pt idx="59">
                  <c:v>41609</c:v>
                </c:pt>
                <c:pt idx="60">
                  <c:v>41640</c:v>
                </c:pt>
                <c:pt idx="61">
                  <c:v>41671</c:v>
                </c:pt>
                <c:pt idx="62">
                  <c:v>41699</c:v>
                </c:pt>
                <c:pt idx="63">
                  <c:v>41730</c:v>
                </c:pt>
                <c:pt idx="64">
                  <c:v>41760</c:v>
                </c:pt>
                <c:pt idx="65">
                  <c:v>41791</c:v>
                </c:pt>
                <c:pt idx="66">
                  <c:v>41821</c:v>
                </c:pt>
                <c:pt idx="67">
                  <c:v>41852</c:v>
                </c:pt>
                <c:pt idx="68">
                  <c:v>41883</c:v>
                </c:pt>
                <c:pt idx="69">
                  <c:v>41913</c:v>
                </c:pt>
                <c:pt idx="70">
                  <c:v>41944</c:v>
                </c:pt>
                <c:pt idx="71">
                  <c:v>41974</c:v>
                </c:pt>
              </c:numCache>
            </c:numRef>
          </c:cat>
          <c:val>
            <c:numRef>
              <c:f>Sheet1!$B$27:$B$110</c:f>
              <c:numCache>
                <c:formatCode>General</c:formatCode>
                <c:ptCount val="72"/>
                <c:pt idx="0">
                  <c:v>57.7</c:v>
                </c:pt>
                <c:pt idx="1">
                  <c:v>55.23</c:v>
                </c:pt>
                <c:pt idx="2">
                  <c:v>51.5</c:v>
                </c:pt>
                <c:pt idx="3">
                  <c:v>56.67</c:v>
                </c:pt>
                <c:pt idx="4">
                  <c:v>61.95</c:v>
                </c:pt>
                <c:pt idx="5">
                  <c:v>61.4</c:v>
                </c:pt>
                <c:pt idx="6">
                  <c:v>64.790000000000006</c:v>
                </c:pt>
                <c:pt idx="7">
                  <c:v>64.260000000000005</c:v>
                </c:pt>
                <c:pt idx="8">
                  <c:v>64.069999999999993</c:v>
                </c:pt>
                <c:pt idx="9">
                  <c:v>66.819999999999993</c:v>
                </c:pt>
                <c:pt idx="10">
                  <c:v>71.819999999999993</c:v>
                </c:pt>
                <c:pt idx="11">
                  <c:v>76.8</c:v>
                </c:pt>
                <c:pt idx="12">
                  <c:v>77.39</c:v>
                </c:pt>
                <c:pt idx="13">
                  <c:v>80.05</c:v>
                </c:pt>
                <c:pt idx="14">
                  <c:v>85.8</c:v>
                </c:pt>
                <c:pt idx="15">
                  <c:v>88.09</c:v>
                </c:pt>
                <c:pt idx="16">
                  <c:v>90.07</c:v>
                </c:pt>
                <c:pt idx="17">
                  <c:v>93.04</c:v>
                </c:pt>
                <c:pt idx="18">
                  <c:v>93.04</c:v>
                </c:pt>
                <c:pt idx="19">
                  <c:v>90.35</c:v>
                </c:pt>
                <c:pt idx="20">
                  <c:v>104.73</c:v>
                </c:pt>
                <c:pt idx="21">
                  <c:v>126.55</c:v>
                </c:pt>
                <c:pt idx="22">
                  <c:v>155.47</c:v>
                </c:pt>
                <c:pt idx="23">
                  <c:v>168.04</c:v>
                </c:pt>
                <c:pt idx="24">
                  <c:v>178.93</c:v>
                </c:pt>
                <c:pt idx="25">
                  <c:v>213.16</c:v>
                </c:pt>
                <c:pt idx="26">
                  <c:v>229.67</c:v>
                </c:pt>
                <c:pt idx="27">
                  <c:v>216.62</c:v>
                </c:pt>
                <c:pt idx="28">
                  <c:v>165.52</c:v>
                </c:pt>
                <c:pt idx="29">
                  <c:v>167.16</c:v>
                </c:pt>
                <c:pt idx="30">
                  <c:v>121.73095240000001</c:v>
                </c:pt>
                <c:pt idx="31">
                  <c:v>114.1</c:v>
                </c:pt>
                <c:pt idx="32">
                  <c:v>116.88</c:v>
                </c:pt>
                <c:pt idx="33">
                  <c:v>110.61</c:v>
                </c:pt>
                <c:pt idx="34">
                  <c:v>104.68</c:v>
                </c:pt>
                <c:pt idx="35">
                  <c:v>95.45</c:v>
                </c:pt>
                <c:pt idx="36">
                  <c:v>101.11</c:v>
                </c:pt>
                <c:pt idx="37">
                  <c:v>100.75</c:v>
                </c:pt>
                <c:pt idx="38">
                  <c:v>99.5</c:v>
                </c:pt>
                <c:pt idx="39">
                  <c:v>100.1</c:v>
                </c:pt>
                <c:pt idx="40">
                  <c:v>88.53</c:v>
                </c:pt>
                <c:pt idx="41">
                  <c:v>82.18</c:v>
                </c:pt>
                <c:pt idx="42">
                  <c:v>83.97</c:v>
                </c:pt>
                <c:pt idx="43">
                  <c:v>84.4</c:v>
                </c:pt>
                <c:pt idx="44">
                  <c:v>84.15</c:v>
                </c:pt>
                <c:pt idx="45">
                  <c:v>81.95</c:v>
                </c:pt>
                <c:pt idx="46">
                  <c:v>80.87</c:v>
                </c:pt>
                <c:pt idx="47">
                  <c:v>83.37</c:v>
                </c:pt>
                <c:pt idx="48" formatCode="0.00">
                  <c:v>85.50681818181819</c:v>
                </c:pt>
                <c:pt idx="49" formatCode="0.00">
                  <c:v>89.71</c:v>
                </c:pt>
                <c:pt idx="50" formatCode="0.00">
                  <c:v>94.447499999999991</c:v>
                </c:pt>
                <c:pt idx="51" formatCode="0.00">
                  <c:v>92.69</c:v>
                </c:pt>
                <c:pt idx="52">
                  <c:v>92.74</c:v>
                </c:pt>
                <c:pt idx="53">
                  <c:v>93.08</c:v>
                </c:pt>
                <c:pt idx="54">
                  <c:v>92.62</c:v>
                </c:pt>
                <c:pt idx="55">
                  <c:v>92.71</c:v>
                </c:pt>
                <c:pt idx="56">
                  <c:v>90.09</c:v>
                </c:pt>
                <c:pt idx="57">
                  <c:v>89.35</c:v>
                </c:pt>
                <c:pt idx="58">
                  <c:v>84.65</c:v>
                </c:pt>
                <c:pt idx="59">
                  <c:v>87.49</c:v>
                </c:pt>
                <c:pt idx="60">
                  <c:v>90.96</c:v>
                </c:pt>
                <c:pt idx="61">
                  <c:v>94.05</c:v>
                </c:pt>
                <c:pt idx="62">
                  <c:v>96.95</c:v>
                </c:pt>
                <c:pt idx="63" formatCode="0.00">
                  <c:v>92.4</c:v>
                </c:pt>
                <c:pt idx="64">
                  <c:v>92.71</c:v>
                </c:pt>
                <c:pt idx="65">
                  <c:v>90.1</c:v>
                </c:pt>
                <c:pt idx="66">
                  <c:v>83.84</c:v>
                </c:pt>
                <c:pt idx="67">
                  <c:v>74</c:v>
                </c:pt>
                <c:pt idx="68">
                  <c:v>73.38</c:v>
                </c:pt>
                <c:pt idx="69">
                  <c:v>70.34</c:v>
                </c:pt>
                <c:pt idx="70">
                  <c:v>67.524999999999991</c:v>
                </c:pt>
                <c:pt idx="71">
                  <c:v>68.399999999999991</c:v>
                </c:pt>
              </c:numCache>
            </c:numRef>
          </c:val>
          <c:smooth val="0"/>
        </c:ser>
        <c:dLbls>
          <c:showLegendKey val="0"/>
          <c:showVal val="0"/>
          <c:showCatName val="0"/>
          <c:showSerName val="0"/>
          <c:showPercent val="0"/>
          <c:showBubbleSize val="0"/>
        </c:dLbls>
        <c:smooth val="0"/>
        <c:axId val="223555472"/>
        <c:axId val="223552728"/>
      </c:lineChart>
      <c:dateAx>
        <c:axId val="223555472"/>
        <c:scaling>
          <c:orientation val="minMax"/>
        </c:scaling>
        <c:delete val="0"/>
        <c:axPos val="b"/>
        <c:numFmt formatCode="yy" sourceLinked="0"/>
        <c:majorTickMark val="out"/>
        <c:minorTickMark val="none"/>
        <c:tickLblPos val="nextTo"/>
        <c:spPr>
          <a:ln>
            <a:solidFill>
              <a:schemeClr val="bg1">
                <a:lumMod val="50000"/>
              </a:schemeClr>
            </a:solidFill>
          </a:ln>
        </c:spPr>
        <c:txPr>
          <a:bodyPr rot="0"/>
          <a:lstStyle/>
          <a:p>
            <a:pPr>
              <a:defRPr sz="1600" b="1">
                <a:solidFill>
                  <a:schemeClr val="tx2">
                    <a:lumMod val="50000"/>
                  </a:schemeClr>
                </a:solidFill>
              </a:defRPr>
            </a:pPr>
            <a:endParaRPr lang="en-US"/>
          </a:p>
        </c:txPr>
        <c:crossAx val="223552728"/>
        <c:crosses val="autoZero"/>
        <c:auto val="1"/>
        <c:lblOffset val="100"/>
        <c:baseTimeUnit val="months"/>
        <c:majorUnit val="12"/>
        <c:majorTimeUnit val="months"/>
      </c:dateAx>
      <c:valAx>
        <c:axId val="223552728"/>
        <c:scaling>
          <c:orientation val="minMax"/>
        </c:scaling>
        <c:delete val="0"/>
        <c:axPos val="l"/>
        <c:majorGridlines>
          <c:spPr>
            <a:ln>
              <a:solidFill>
                <a:schemeClr val="bg2"/>
              </a:solidFill>
            </a:ln>
          </c:spPr>
        </c:majorGridlines>
        <c:title>
          <c:tx>
            <c:rich>
              <a:bodyPr rot="0" vert="horz"/>
              <a:lstStyle/>
              <a:p>
                <a:pPr>
                  <a:defRPr>
                    <a:solidFill>
                      <a:schemeClr val="tx2">
                        <a:lumMod val="50000"/>
                      </a:schemeClr>
                    </a:solidFill>
                  </a:defRPr>
                </a:pPr>
                <a:r>
                  <a:rPr lang="en-US" dirty="0" smtClean="0">
                    <a:solidFill>
                      <a:schemeClr val="tx2">
                        <a:lumMod val="50000"/>
                      </a:schemeClr>
                    </a:solidFill>
                  </a:rPr>
                  <a:t>Cents per </a:t>
                </a:r>
                <a:r>
                  <a:rPr lang="en-US" dirty="0" err="1" smtClean="0">
                    <a:solidFill>
                      <a:schemeClr val="tx2">
                        <a:lumMod val="50000"/>
                      </a:schemeClr>
                    </a:solidFill>
                  </a:rPr>
                  <a:t>Lb</a:t>
                </a:r>
                <a:endParaRPr lang="en-US" dirty="0">
                  <a:solidFill>
                    <a:schemeClr val="tx2">
                      <a:lumMod val="50000"/>
                    </a:schemeClr>
                  </a:solidFill>
                </a:endParaRPr>
              </a:p>
            </c:rich>
          </c:tx>
          <c:layout>
            <c:manualLayout>
              <c:xMode val="edge"/>
              <c:yMode val="edge"/>
              <c:x val="0.42547789933337976"/>
              <c:y val="7.2953728006221446E-3"/>
            </c:manualLayout>
          </c:layout>
          <c:overlay val="0"/>
        </c:title>
        <c:numFmt formatCode="#,##0" sourceLinked="0"/>
        <c:majorTickMark val="out"/>
        <c:minorTickMark val="none"/>
        <c:tickLblPos val="nextTo"/>
        <c:spPr>
          <a:ln>
            <a:solidFill>
              <a:schemeClr val="bg1">
                <a:lumMod val="50000"/>
              </a:schemeClr>
            </a:solidFill>
          </a:ln>
        </c:spPr>
        <c:txPr>
          <a:bodyPr/>
          <a:lstStyle/>
          <a:p>
            <a:pPr>
              <a:defRPr sz="1600" b="1">
                <a:solidFill>
                  <a:schemeClr val="tx2">
                    <a:lumMod val="50000"/>
                  </a:schemeClr>
                </a:solidFill>
              </a:defRPr>
            </a:pPr>
            <a:endParaRPr lang="en-US"/>
          </a:p>
        </c:txPr>
        <c:crossAx val="223555472"/>
        <c:crosses val="autoZero"/>
        <c:crossBetween val="between"/>
      </c:valAx>
      <c:spPr>
        <a:solidFill>
          <a:schemeClr val="bg1"/>
        </a:solidFill>
      </c:spPr>
    </c:plotArea>
    <c:legend>
      <c:legendPos val="r"/>
      <c:layout>
        <c:manualLayout>
          <c:xMode val="edge"/>
          <c:yMode val="edge"/>
          <c:x val="0.5980263086583204"/>
          <c:y val="9.8560561874210167E-2"/>
          <c:w val="0.30074807020803818"/>
          <c:h val="0.23458005249343833"/>
        </c:manualLayout>
      </c:layout>
      <c:overlay val="1"/>
      <c:txPr>
        <a:bodyPr/>
        <a:lstStyle/>
        <a:p>
          <a:pPr>
            <a:defRPr sz="1600" b="1" baseline="0">
              <a:solidFill>
                <a:schemeClr val="tx2">
                  <a:lumMod val="50000"/>
                </a:schemeClr>
              </a:solidFill>
            </a:defRPr>
          </a:pPr>
          <a:endParaRPr lang="en-US"/>
        </a:p>
      </c:txPr>
    </c:legend>
    <c:plotVisOnly val="1"/>
    <c:dispBlanksAs val="gap"/>
    <c:showDLblsOverMax val="0"/>
  </c:chart>
  <c:spPr>
    <a:noFill/>
  </c:spPr>
  <c:txPr>
    <a:bodyPr/>
    <a:lstStyle/>
    <a:p>
      <a:pPr>
        <a:defRPr sz="1800">
          <a:solidFill>
            <a:schemeClr val="tx1">
              <a:lumMod val="75000"/>
              <a:lumOff val="25000"/>
            </a:schemeClr>
          </a:solidFil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668674318322251"/>
          <c:y val="7.8171053406318872E-2"/>
          <c:w val="0.83038883050270018"/>
          <c:h val="0.76085549573994204"/>
        </c:manualLayout>
      </c:layout>
      <c:barChart>
        <c:barDir val="col"/>
        <c:grouping val="clustered"/>
        <c:varyColors val="0"/>
        <c:ser>
          <c:idx val="0"/>
          <c:order val="0"/>
          <c:tx>
            <c:strRef>
              <c:f>Sheet1!$B$1</c:f>
              <c:strCache>
                <c:ptCount val="1"/>
                <c:pt idx="0">
                  <c:v>Estimated</c:v>
                </c:pt>
              </c:strCache>
            </c:strRef>
          </c:tx>
          <c:spPr>
            <a:solidFill>
              <a:srgbClr val="174983">
                <a:lumMod val="20000"/>
                <a:lumOff val="80000"/>
              </a:srgbClr>
            </a:solidFill>
            <a:ln>
              <a:solidFill>
                <a:srgbClr val="174983">
                  <a:lumMod val="50000"/>
                </a:srgbClr>
              </a:solidFill>
            </a:ln>
          </c:spPr>
          <c:invertIfNegative val="0"/>
          <c:dLbls>
            <c:numFmt formatCode="0%" sourceLinked="0"/>
            <c:spPr>
              <a:noFill/>
              <a:ln>
                <a:noFill/>
              </a:ln>
              <a:effectLst/>
            </c:sp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Sheet1!$A$2:$A$5</c:f>
              <c:strCache>
                <c:ptCount val="4"/>
                <c:pt idx="0">
                  <c:v>2011</c:v>
                </c:pt>
                <c:pt idx="1">
                  <c:v>2012</c:v>
                </c:pt>
                <c:pt idx="2">
                  <c:v>2013</c:v>
                </c:pt>
                <c:pt idx="3">
                  <c:v>2014</c:v>
                </c:pt>
              </c:strCache>
            </c:strRef>
          </c:cat>
          <c:val>
            <c:numRef>
              <c:f>Sheet1!$B$2:$B$5</c:f>
              <c:numCache>
                <c:formatCode>General</c:formatCode>
                <c:ptCount val="4"/>
                <c:pt idx="0">
                  <c:v>0.19400000000000001</c:v>
                </c:pt>
                <c:pt idx="1">
                  <c:v>0.308</c:v>
                </c:pt>
                <c:pt idx="2">
                  <c:v>0.30599999999999999</c:v>
                </c:pt>
                <c:pt idx="3">
                  <c:v>0.28999999999999998</c:v>
                </c:pt>
              </c:numCache>
            </c:numRef>
          </c:val>
        </c:ser>
        <c:dLbls>
          <c:showLegendKey val="0"/>
          <c:showVal val="0"/>
          <c:showCatName val="0"/>
          <c:showSerName val="0"/>
          <c:showPercent val="0"/>
          <c:showBubbleSize val="0"/>
        </c:dLbls>
        <c:gapWidth val="100"/>
        <c:axId val="223553904"/>
        <c:axId val="223555864"/>
      </c:barChart>
      <c:lineChart>
        <c:grouping val="standard"/>
        <c:varyColors val="0"/>
        <c:ser>
          <c:idx val="1"/>
          <c:order val="1"/>
          <c:tx>
            <c:strRef>
              <c:f>Sheet1!$C$1</c:f>
              <c:strCache>
                <c:ptCount val="1"/>
                <c:pt idx="0">
                  <c:v>WTO Commitment</c:v>
                </c:pt>
              </c:strCache>
            </c:strRef>
          </c:tx>
          <c:spPr>
            <a:pattFill prst="pct25">
              <a:fgClr>
                <a:srgbClr val="A4091E"/>
              </a:fgClr>
              <a:bgClr>
                <a:sysClr val="window" lastClr="FFFFFF"/>
              </a:bgClr>
            </a:pattFill>
            <a:ln w="38100">
              <a:solidFill>
                <a:srgbClr val="174983">
                  <a:lumMod val="50000"/>
                </a:srgbClr>
              </a:solidFill>
            </a:ln>
          </c:spPr>
          <c:marker>
            <c:spPr>
              <a:solidFill>
                <a:srgbClr val="154264"/>
              </a:solidFill>
              <a:ln>
                <a:solidFill>
                  <a:srgbClr val="174983">
                    <a:lumMod val="50000"/>
                  </a:srgbClr>
                </a:solidFill>
              </a:ln>
            </c:spPr>
          </c:marker>
          <c:cat>
            <c:strRef>
              <c:f>Sheet1!$A$2:$A$5</c:f>
              <c:strCache>
                <c:ptCount val="4"/>
                <c:pt idx="0">
                  <c:v>2011</c:v>
                </c:pt>
                <c:pt idx="1">
                  <c:v>2012</c:v>
                </c:pt>
                <c:pt idx="2">
                  <c:v>2013</c:v>
                </c:pt>
                <c:pt idx="3">
                  <c:v>2014</c:v>
                </c:pt>
              </c:strCache>
            </c:strRef>
          </c:cat>
          <c:val>
            <c:numRef>
              <c:f>Sheet1!$C$2:$C$5</c:f>
              <c:numCache>
                <c:formatCode>General</c:formatCode>
                <c:ptCount val="4"/>
                <c:pt idx="0">
                  <c:v>8.5000000000000006E-2</c:v>
                </c:pt>
                <c:pt idx="1">
                  <c:v>8.5000000000000006E-2</c:v>
                </c:pt>
                <c:pt idx="2">
                  <c:v>8.5000000000000006E-2</c:v>
                </c:pt>
                <c:pt idx="3">
                  <c:v>8.5000000000000006E-2</c:v>
                </c:pt>
              </c:numCache>
            </c:numRef>
          </c:val>
          <c:smooth val="0"/>
        </c:ser>
        <c:dLbls>
          <c:showLegendKey val="0"/>
          <c:showVal val="0"/>
          <c:showCatName val="0"/>
          <c:showSerName val="0"/>
          <c:showPercent val="0"/>
          <c:showBubbleSize val="0"/>
        </c:dLbls>
        <c:marker val="1"/>
        <c:smooth val="0"/>
        <c:axId val="223553904"/>
        <c:axId val="223555864"/>
      </c:lineChart>
      <c:catAx>
        <c:axId val="223553904"/>
        <c:scaling>
          <c:orientation val="minMax"/>
        </c:scaling>
        <c:delete val="0"/>
        <c:axPos val="b"/>
        <c:numFmt formatCode="General" sourceLinked="1"/>
        <c:majorTickMark val="out"/>
        <c:minorTickMark val="none"/>
        <c:tickLblPos val="low"/>
        <c:txPr>
          <a:bodyPr/>
          <a:lstStyle/>
          <a:p>
            <a:pPr>
              <a:defRPr baseline="0"/>
            </a:pPr>
            <a:endParaRPr lang="en-US"/>
          </a:p>
        </c:txPr>
        <c:crossAx val="223555864"/>
        <c:crosses val="autoZero"/>
        <c:auto val="1"/>
        <c:lblAlgn val="ctr"/>
        <c:lblOffset val="100"/>
        <c:noMultiLvlLbl val="0"/>
      </c:catAx>
      <c:valAx>
        <c:axId val="223555864"/>
        <c:scaling>
          <c:orientation val="minMax"/>
          <c:max val="0.4"/>
        </c:scaling>
        <c:delete val="0"/>
        <c:axPos val="l"/>
        <c:majorGridlines>
          <c:spPr>
            <a:ln>
              <a:solidFill>
                <a:srgbClr val="848688"/>
              </a:solidFill>
            </a:ln>
          </c:spPr>
        </c:majorGridlines>
        <c:numFmt formatCode="0%" sourceLinked="0"/>
        <c:majorTickMark val="out"/>
        <c:minorTickMark val="none"/>
        <c:tickLblPos val="nextTo"/>
        <c:txPr>
          <a:bodyPr/>
          <a:lstStyle/>
          <a:p>
            <a:pPr>
              <a:defRPr sz="1800" baseline="0">
                <a:solidFill>
                  <a:schemeClr val="tx2">
                    <a:lumMod val="50000"/>
                  </a:schemeClr>
                </a:solidFill>
              </a:defRPr>
            </a:pPr>
            <a:endParaRPr lang="en-US"/>
          </a:p>
        </c:txPr>
        <c:crossAx val="223553904"/>
        <c:crosses val="autoZero"/>
        <c:crossBetween val="between"/>
      </c:valAx>
      <c:spPr>
        <a:solidFill>
          <a:sysClr val="window" lastClr="FFFFFF"/>
        </a:solidFill>
      </c:spPr>
    </c:plotArea>
    <c:legend>
      <c:legendPos val="r"/>
      <c:layout>
        <c:manualLayout>
          <c:xMode val="edge"/>
          <c:yMode val="edge"/>
          <c:x val="0.13678672571090583"/>
          <c:y val="8.0517017117603285E-2"/>
          <c:w val="0.72464873651485218"/>
          <c:h val="0.1282669405976295"/>
        </c:manualLayout>
      </c:layout>
      <c:overlay val="0"/>
      <c:txPr>
        <a:bodyPr/>
        <a:lstStyle/>
        <a:p>
          <a:pPr>
            <a:defRPr baseline="0">
              <a:solidFill>
                <a:schemeClr val="tx2">
                  <a:lumMod val="50000"/>
                </a:schemeClr>
              </a:solidFill>
            </a:defRPr>
          </a:pPr>
          <a:endParaRPr lang="en-US"/>
        </a:p>
      </c:txPr>
    </c:legend>
    <c:plotVisOnly val="1"/>
    <c:dispBlanksAs val="gap"/>
    <c:showDLblsOverMax val="0"/>
  </c:chart>
  <c:txPr>
    <a:bodyPr/>
    <a:lstStyle/>
    <a:p>
      <a:pPr>
        <a:defRPr sz="1800" b="1" i="0" baseline="0"/>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839642243175002"/>
          <c:y val="7.8171053406318872E-2"/>
          <c:w val="0.81867915125417268"/>
          <c:h val="0.74231552117036392"/>
        </c:manualLayout>
      </c:layout>
      <c:barChart>
        <c:barDir val="col"/>
        <c:grouping val="clustered"/>
        <c:varyColors val="0"/>
        <c:ser>
          <c:idx val="0"/>
          <c:order val="0"/>
          <c:tx>
            <c:strRef>
              <c:f>Sheet1!$B$1</c:f>
              <c:strCache>
                <c:ptCount val="1"/>
                <c:pt idx="0">
                  <c:v>Estimated</c:v>
                </c:pt>
              </c:strCache>
            </c:strRef>
          </c:tx>
          <c:spPr>
            <a:solidFill>
              <a:srgbClr val="174983">
                <a:lumMod val="20000"/>
                <a:lumOff val="80000"/>
              </a:srgbClr>
            </a:solidFill>
            <a:ln>
              <a:solidFill>
                <a:srgbClr val="174983">
                  <a:lumMod val="50000"/>
                </a:srgbClr>
              </a:solidFill>
            </a:ln>
          </c:spPr>
          <c:invertIfNegative val="0"/>
          <c:cat>
            <c:strRef>
              <c:f>Sheet1!$A$2:$A$7</c:f>
              <c:strCache>
                <c:ptCount val="6"/>
                <c:pt idx="0">
                  <c:v>2010</c:v>
                </c:pt>
                <c:pt idx="1">
                  <c:v>2011</c:v>
                </c:pt>
                <c:pt idx="2">
                  <c:v>2012</c:v>
                </c:pt>
                <c:pt idx="3">
                  <c:v>2013</c:v>
                </c:pt>
                <c:pt idx="4">
                  <c:v>2014</c:v>
                </c:pt>
                <c:pt idx="5">
                  <c:v>2014</c:v>
                </c:pt>
              </c:strCache>
            </c:strRef>
          </c:cat>
          <c:val>
            <c:numRef>
              <c:f>Sheet1!$B$2:$B$7</c:f>
              <c:numCache>
                <c:formatCode>General</c:formatCode>
                <c:ptCount val="6"/>
                <c:pt idx="0">
                  <c:v>25</c:v>
                </c:pt>
                <c:pt idx="1">
                  <c:v>28</c:v>
                </c:pt>
                <c:pt idx="2">
                  <c:v>36</c:v>
                </c:pt>
                <c:pt idx="3">
                  <c:v>37</c:v>
                </c:pt>
                <c:pt idx="4">
                  <c:v>37.5</c:v>
                </c:pt>
                <c:pt idx="5">
                  <c:v>40.5</c:v>
                </c:pt>
              </c:numCache>
            </c:numRef>
          </c:val>
        </c:ser>
        <c:dLbls>
          <c:showLegendKey val="0"/>
          <c:showVal val="0"/>
          <c:showCatName val="0"/>
          <c:showSerName val="0"/>
          <c:showPercent val="0"/>
          <c:showBubbleSize val="0"/>
        </c:dLbls>
        <c:gapWidth val="100"/>
        <c:axId val="223553512"/>
        <c:axId val="223554688"/>
      </c:barChart>
      <c:catAx>
        <c:axId val="223553512"/>
        <c:scaling>
          <c:orientation val="minMax"/>
        </c:scaling>
        <c:delete val="0"/>
        <c:axPos val="b"/>
        <c:numFmt formatCode="General" sourceLinked="1"/>
        <c:majorTickMark val="out"/>
        <c:minorTickMark val="none"/>
        <c:tickLblPos val="low"/>
        <c:txPr>
          <a:bodyPr rot="0"/>
          <a:lstStyle/>
          <a:p>
            <a:pPr>
              <a:defRPr baseline="0"/>
            </a:pPr>
            <a:endParaRPr lang="en-US"/>
          </a:p>
        </c:txPr>
        <c:crossAx val="223554688"/>
        <c:crosses val="autoZero"/>
        <c:auto val="1"/>
        <c:lblAlgn val="ctr"/>
        <c:lblOffset val="100"/>
        <c:noMultiLvlLbl val="0"/>
      </c:catAx>
      <c:valAx>
        <c:axId val="223554688"/>
        <c:scaling>
          <c:orientation val="minMax"/>
          <c:max val="50"/>
        </c:scaling>
        <c:delete val="0"/>
        <c:axPos val="l"/>
        <c:majorGridlines>
          <c:spPr>
            <a:ln>
              <a:solidFill>
                <a:srgbClr val="848688"/>
              </a:solidFill>
            </a:ln>
          </c:spPr>
        </c:majorGridlines>
        <c:title>
          <c:tx>
            <c:rich>
              <a:bodyPr/>
              <a:lstStyle/>
              <a:p>
                <a:pPr>
                  <a:defRPr/>
                </a:pPr>
                <a:r>
                  <a:rPr lang="en-US" dirty="0" smtClean="0"/>
                  <a:t>Rupees per Kg</a:t>
                </a:r>
                <a:endParaRPr lang="en-US" dirty="0"/>
              </a:p>
            </c:rich>
          </c:tx>
          <c:layout/>
          <c:overlay val="0"/>
        </c:title>
        <c:numFmt formatCode="#,##0" sourceLinked="0"/>
        <c:majorTickMark val="out"/>
        <c:minorTickMark val="none"/>
        <c:tickLblPos val="nextTo"/>
        <c:txPr>
          <a:bodyPr/>
          <a:lstStyle/>
          <a:p>
            <a:pPr>
              <a:defRPr sz="1800" baseline="0">
                <a:solidFill>
                  <a:schemeClr val="tx2">
                    <a:lumMod val="50000"/>
                  </a:schemeClr>
                </a:solidFill>
              </a:defRPr>
            </a:pPr>
            <a:endParaRPr lang="en-US"/>
          </a:p>
        </c:txPr>
        <c:crossAx val="223553512"/>
        <c:crosses val="autoZero"/>
        <c:crossBetween val="between"/>
        <c:majorUnit val="10"/>
      </c:valAx>
      <c:spPr>
        <a:solidFill>
          <a:sysClr val="window" lastClr="FFFFFF"/>
        </a:solidFill>
      </c:spPr>
    </c:plotArea>
    <c:plotVisOnly val="1"/>
    <c:dispBlanksAs val="gap"/>
    <c:showDLblsOverMax val="0"/>
  </c:chart>
  <c:txPr>
    <a:bodyPr/>
    <a:lstStyle/>
    <a:p>
      <a:pPr>
        <a:defRPr sz="1800" b="1" i="0" baseline="0"/>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800" b="1" dirty="0" smtClean="0">
                <a:solidFill>
                  <a:schemeClr val="tx2">
                    <a:lumMod val="50000"/>
                  </a:schemeClr>
                </a:solidFill>
              </a:rPr>
              <a:t>Million Bales</a:t>
            </a:r>
            <a:endParaRPr lang="en-US" sz="1800" b="1" dirty="0">
              <a:solidFill>
                <a:schemeClr val="tx2">
                  <a:lumMod val="50000"/>
                </a:schemeClr>
              </a:solidFill>
            </a:endParaRPr>
          </a:p>
        </c:rich>
      </c:tx>
      <c:layout>
        <c:manualLayout>
          <c:xMode val="edge"/>
          <c:yMode val="edge"/>
          <c:x val="0.38314224171513295"/>
          <c:y val="6.1799915231927297E-3"/>
        </c:manualLayout>
      </c:layout>
      <c:overlay val="0"/>
    </c:title>
    <c:autoTitleDeleted val="0"/>
    <c:plotArea>
      <c:layout>
        <c:manualLayout>
          <c:layoutTarget val="inner"/>
          <c:xMode val="edge"/>
          <c:yMode val="edge"/>
          <c:x val="9.5449913341451739E-2"/>
          <c:y val="9.748341712210655E-2"/>
          <c:w val="0.8884492764547145"/>
          <c:h val="0.80411547339896539"/>
        </c:manualLayout>
      </c:layout>
      <c:barChart>
        <c:barDir val="col"/>
        <c:grouping val="stacked"/>
        <c:varyColors val="0"/>
        <c:ser>
          <c:idx val="2"/>
          <c:order val="2"/>
          <c:tx>
            <c:strRef>
              <c:f>Sheet1!$D$1</c:f>
              <c:strCache>
                <c:ptCount val="1"/>
                <c:pt idx="0">
                  <c:v>Net Exports</c:v>
                </c:pt>
              </c:strCache>
            </c:strRef>
          </c:tx>
          <c:spPr>
            <a:solidFill>
              <a:srgbClr val="FFCC66"/>
            </a:solidFill>
            <a:ln>
              <a:solidFill>
                <a:schemeClr val="tx1"/>
              </a:solidFill>
            </a:ln>
          </c:spPr>
          <c:invertIfNegative val="0"/>
          <c:cat>
            <c:strRef>
              <c:f>Sheet1!$A$2:$A$25</c:f>
              <c:strCache>
                <c:ptCount val="15"/>
                <c:pt idx="0">
                  <c:v>00</c:v>
                </c:pt>
                <c:pt idx="1">
                  <c:v>01</c:v>
                </c:pt>
                <c:pt idx="2">
                  <c:v>02</c:v>
                </c:pt>
                <c:pt idx="3">
                  <c:v>03</c:v>
                </c:pt>
                <c:pt idx="4">
                  <c:v>04</c:v>
                </c:pt>
                <c:pt idx="5">
                  <c:v>05</c:v>
                </c:pt>
                <c:pt idx="6">
                  <c:v>06</c:v>
                </c:pt>
                <c:pt idx="7">
                  <c:v>07</c:v>
                </c:pt>
                <c:pt idx="8">
                  <c:v>08</c:v>
                </c:pt>
                <c:pt idx="9">
                  <c:v>09</c:v>
                </c:pt>
                <c:pt idx="10">
                  <c:v>10</c:v>
                </c:pt>
                <c:pt idx="11">
                  <c:v>11</c:v>
                </c:pt>
                <c:pt idx="12">
                  <c:v>12</c:v>
                </c:pt>
                <c:pt idx="13">
                  <c:v>13e</c:v>
                </c:pt>
                <c:pt idx="14">
                  <c:v>14f</c:v>
                </c:pt>
              </c:strCache>
            </c:strRef>
          </c:cat>
          <c:val>
            <c:numRef>
              <c:f>Sheet1!$D$13:$D$25</c:f>
              <c:numCache>
                <c:formatCode>General</c:formatCode>
                <c:ptCount val="13"/>
                <c:pt idx="0">
                  <c:v>-1.1599999999999999</c:v>
                </c:pt>
                <c:pt idx="1">
                  <c:v>-0.1</c:v>
                </c:pt>
                <c:pt idx="2">
                  <c:v>-0.378</c:v>
                </c:pt>
                <c:pt idx="3">
                  <c:v>3.2749999999999999</c:v>
                </c:pt>
                <c:pt idx="4">
                  <c:v>4.41</c:v>
                </c:pt>
                <c:pt idx="5">
                  <c:v>6.9</c:v>
                </c:pt>
                <c:pt idx="6">
                  <c:v>1.56</c:v>
                </c:pt>
                <c:pt idx="7">
                  <c:v>6.07</c:v>
                </c:pt>
                <c:pt idx="8">
                  <c:v>4.55</c:v>
                </c:pt>
                <c:pt idx="9">
                  <c:v>10.48</c:v>
                </c:pt>
                <c:pt idx="10">
                  <c:v>6.5739999999999998</c:v>
                </c:pt>
                <c:pt idx="11">
                  <c:v>8.58</c:v>
                </c:pt>
                <c:pt idx="12">
                  <c:v>3.9</c:v>
                </c:pt>
              </c:numCache>
            </c:numRef>
          </c:val>
        </c:ser>
        <c:dLbls>
          <c:showLegendKey val="0"/>
          <c:showVal val="0"/>
          <c:showCatName val="0"/>
          <c:showSerName val="0"/>
          <c:showPercent val="0"/>
          <c:showBubbleSize val="0"/>
        </c:dLbls>
        <c:gapWidth val="100"/>
        <c:overlap val="100"/>
        <c:axId val="276091456"/>
        <c:axId val="276090672"/>
      </c:barChart>
      <c:lineChart>
        <c:grouping val="standard"/>
        <c:varyColors val="0"/>
        <c:ser>
          <c:idx val="0"/>
          <c:order val="0"/>
          <c:tx>
            <c:strRef>
              <c:f>Sheet1!$B$1</c:f>
              <c:strCache>
                <c:ptCount val="1"/>
                <c:pt idx="0">
                  <c:v>Production</c:v>
                </c:pt>
              </c:strCache>
            </c:strRef>
          </c:tx>
          <c:spPr>
            <a:ln w="41275">
              <a:solidFill>
                <a:srgbClr val="A4091E"/>
              </a:solidFill>
              <a:prstDash val="dash"/>
            </a:ln>
          </c:spPr>
          <c:marker>
            <c:symbol val="square"/>
            <c:size val="7"/>
            <c:spPr>
              <a:solidFill>
                <a:srgbClr val="A4091E"/>
              </a:solidFill>
              <a:ln>
                <a:solidFill>
                  <a:srgbClr val="A4091E"/>
                </a:solidFill>
              </a:ln>
            </c:spPr>
          </c:marker>
          <c:cat>
            <c:strRef>
              <c:f>Sheet1!$A$13:$A$25</c:f>
              <c:strCache>
                <c:ptCount val="13"/>
                <c:pt idx="0">
                  <c:v>02</c:v>
                </c:pt>
                <c:pt idx="1">
                  <c:v>03</c:v>
                </c:pt>
                <c:pt idx="2">
                  <c:v>04</c:v>
                </c:pt>
                <c:pt idx="3">
                  <c:v>05</c:v>
                </c:pt>
                <c:pt idx="4">
                  <c:v>06</c:v>
                </c:pt>
                <c:pt idx="5">
                  <c:v>07</c:v>
                </c:pt>
                <c:pt idx="6">
                  <c:v>08</c:v>
                </c:pt>
                <c:pt idx="7">
                  <c:v>09</c:v>
                </c:pt>
                <c:pt idx="8">
                  <c:v>10</c:v>
                </c:pt>
                <c:pt idx="9">
                  <c:v>11</c:v>
                </c:pt>
                <c:pt idx="10">
                  <c:v>12</c:v>
                </c:pt>
                <c:pt idx="11">
                  <c:v>13e</c:v>
                </c:pt>
                <c:pt idx="12">
                  <c:v>14f</c:v>
                </c:pt>
              </c:strCache>
            </c:strRef>
          </c:cat>
          <c:val>
            <c:numRef>
              <c:f>Sheet1!$B$13:$B$25</c:f>
              <c:numCache>
                <c:formatCode>General</c:formatCode>
                <c:ptCount val="13"/>
                <c:pt idx="0">
                  <c:v>10.6</c:v>
                </c:pt>
                <c:pt idx="1">
                  <c:v>14</c:v>
                </c:pt>
                <c:pt idx="2">
                  <c:v>19</c:v>
                </c:pt>
                <c:pt idx="3">
                  <c:v>19.05</c:v>
                </c:pt>
                <c:pt idx="4">
                  <c:v>22.5</c:v>
                </c:pt>
                <c:pt idx="5">
                  <c:v>24.7</c:v>
                </c:pt>
                <c:pt idx="6">
                  <c:v>23.3</c:v>
                </c:pt>
                <c:pt idx="7">
                  <c:v>24.5</c:v>
                </c:pt>
                <c:pt idx="8">
                  <c:v>27.2</c:v>
                </c:pt>
                <c:pt idx="9">
                  <c:v>29</c:v>
                </c:pt>
                <c:pt idx="10">
                  <c:v>28.5</c:v>
                </c:pt>
                <c:pt idx="11">
                  <c:v>31</c:v>
                </c:pt>
                <c:pt idx="12">
                  <c:v>31</c:v>
                </c:pt>
              </c:numCache>
            </c:numRef>
          </c:val>
          <c:smooth val="0"/>
        </c:ser>
        <c:ser>
          <c:idx val="1"/>
          <c:order val="1"/>
          <c:tx>
            <c:strRef>
              <c:f>Sheet1!$C$1</c:f>
              <c:strCache>
                <c:ptCount val="1"/>
                <c:pt idx="0">
                  <c:v>Use</c:v>
                </c:pt>
              </c:strCache>
            </c:strRef>
          </c:tx>
          <c:spPr>
            <a:ln w="41275">
              <a:solidFill>
                <a:srgbClr val="006600"/>
              </a:solidFill>
            </a:ln>
          </c:spPr>
          <c:marker>
            <c:symbol val="none"/>
          </c:marker>
          <c:cat>
            <c:strRef>
              <c:f>Sheet1!$A$13:$A$25</c:f>
              <c:strCache>
                <c:ptCount val="13"/>
                <c:pt idx="0">
                  <c:v>02</c:v>
                </c:pt>
                <c:pt idx="1">
                  <c:v>03</c:v>
                </c:pt>
                <c:pt idx="2">
                  <c:v>04</c:v>
                </c:pt>
                <c:pt idx="3">
                  <c:v>05</c:v>
                </c:pt>
                <c:pt idx="4">
                  <c:v>06</c:v>
                </c:pt>
                <c:pt idx="5">
                  <c:v>07</c:v>
                </c:pt>
                <c:pt idx="6">
                  <c:v>08</c:v>
                </c:pt>
                <c:pt idx="7">
                  <c:v>09</c:v>
                </c:pt>
                <c:pt idx="8">
                  <c:v>10</c:v>
                </c:pt>
                <c:pt idx="9">
                  <c:v>11</c:v>
                </c:pt>
                <c:pt idx="10">
                  <c:v>12</c:v>
                </c:pt>
                <c:pt idx="11">
                  <c:v>13e</c:v>
                </c:pt>
                <c:pt idx="12">
                  <c:v>14f</c:v>
                </c:pt>
              </c:strCache>
            </c:strRef>
          </c:cat>
          <c:val>
            <c:numRef>
              <c:f>Sheet1!$C$13:$C$25</c:f>
              <c:numCache>
                <c:formatCode>General</c:formatCode>
                <c:ptCount val="13"/>
                <c:pt idx="0">
                  <c:v>13.3</c:v>
                </c:pt>
                <c:pt idx="1">
                  <c:v>13.5</c:v>
                </c:pt>
                <c:pt idx="2">
                  <c:v>14.8</c:v>
                </c:pt>
                <c:pt idx="3">
                  <c:v>16.7</c:v>
                </c:pt>
                <c:pt idx="4">
                  <c:v>18.100000000000001</c:v>
                </c:pt>
                <c:pt idx="5">
                  <c:v>18.600000000000001</c:v>
                </c:pt>
                <c:pt idx="6">
                  <c:v>17.75</c:v>
                </c:pt>
                <c:pt idx="7">
                  <c:v>19.75</c:v>
                </c:pt>
                <c:pt idx="8">
                  <c:v>20.55</c:v>
                </c:pt>
                <c:pt idx="9">
                  <c:v>19.45</c:v>
                </c:pt>
                <c:pt idx="10">
                  <c:v>21.85</c:v>
                </c:pt>
                <c:pt idx="11">
                  <c:v>23.35</c:v>
                </c:pt>
                <c:pt idx="12">
                  <c:v>24</c:v>
                </c:pt>
              </c:numCache>
            </c:numRef>
          </c:val>
          <c:smooth val="0"/>
        </c:ser>
        <c:ser>
          <c:idx val="3"/>
          <c:order val="3"/>
          <c:tx>
            <c:strRef>
              <c:f>Sheet1!$E$1</c:f>
              <c:strCache>
                <c:ptCount val="1"/>
                <c:pt idx="0">
                  <c:v>Stocks</c:v>
                </c:pt>
              </c:strCache>
            </c:strRef>
          </c:tx>
          <c:spPr>
            <a:ln w="41275">
              <a:solidFill>
                <a:srgbClr val="154290"/>
              </a:solidFill>
              <a:prstDash val="sysDash"/>
            </a:ln>
          </c:spPr>
          <c:marker>
            <c:symbol val="triangle"/>
            <c:size val="7"/>
            <c:spPr>
              <a:solidFill>
                <a:srgbClr val="154290"/>
              </a:solidFill>
              <a:ln>
                <a:solidFill>
                  <a:srgbClr val="154290"/>
                </a:solidFill>
              </a:ln>
            </c:spPr>
          </c:marker>
          <c:cat>
            <c:strRef>
              <c:f>Sheet1!$A$13:$A$25</c:f>
              <c:strCache>
                <c:ptCount val="13"/>
                <c:pt idx="0">
                  <c:v>02</c:v>
                </c:pt>
                <c:pt idx="1">
                  <c:v>03</c:v>
                </c:pt>
                <c:pt idx="2">
                  <c:v>04</c:v>
                </c:pt>
                <c:pt idx="3">
                  <c:v>05</c:v>
                </c:pt>
                <c:pt idx="4">
                  <c:v>06</c:v>
                </c:pt>
                <c:pt idx="5">
                  <c:v>07</c:v>
                </c:pt>
                <c:pt idx="6">
                  <c:v>08</c:v>
                </c:pt>
                <c:pt idx="7">
                  <c:v>09</c:v>
                </c:pt>
                <c:pt idx="8">
                  <c:v>10</c:v>
                </c:pt>
                <c:pt idx="9">
                  <c:v>11</c:v>
                </c:pt>
                <c:pt idx="10">
                  <c:v>12</c:v>
                </c:pt>
                <c:pt idx="11">
                  <c:v>13e</c:v>
                </c:pt>
                <c:pt idx="12">
                  <c:v>14f</c:v>
                </c:pt>
              </c:strCache>
            </c:strRef>
          </c:cat>
          <c:val>
            <c:numRef>
              <c:f>Sheet1!$E$13:$E$25</c:f>
              <c:numCache>
                <c:formatCode>General</c:formatCode>
                <c:ptCount val="13"/>
                <c:pt idx="0">
                  <c:v>3.5859999999999999</c:v>
                </c:pt>
                <c:pt idx="1">
                  <c:v>4.1859999999999999</c:v>
                </c:pt>
                <c:pt idx="2">
                  <c:v>8.7639999999999993</c:v>
                </c:pt>
                <c:pt idx="3">
                  <c:v>7.8390000000000004</c:v>
                </c:pt>
                <c:pt idx="4">
                  <c:v>7.8289999999999997</c:v>
                </c:pt>
                <c:pt idx="5">
                  <c:v>7.0289999999999999</c:v>
                </c:pt>
                <c:pt idx="6">
                  <c:v>11.019</c:v>
                </c:pt>
                <c:pt idx="7">
                  <c:v>9.6989999999999998</c:v>
                </c:pt>
                <c:pt idx="8">
                  <c:v>11.798999999999999</c:v>
                </c:pt>
                <c:pt idx="9">
                  <c:v>10.869</c:v>
                </c:pt>
                <c:pt idx="10">
                  <c:v>11.945</c:v>
                </c:pt>
                <c:pt idx="11">
                  <c:v>11.515000000000001</c:v>
                </c:pt>
                <c:pt idx="12">
                  <c:v>14.615</c:v>
                </c:pt>
              </c:numCache>
            </c:numRef>
          </c:val>
          <c:smooth val="0"/>
        </c:ser>
        <c:dLbls>
          <c:showLegendKey val="0"/>
          <c:showVal val="0"/>
          <c:showCatName val="0"/>
          <c:showSerName val="0"/>
          <c:showPercent val="0"/>
          <c:showBubbleSize val="0"/>
        </c:dLbls>
        <c:marker val="1"/>
        <c:smooth val="0"/>
        <c:axId val="276091456"/>
        <c:axId val="276090672"/>
      </c:lineChart>
      <c:catAx>
        <c:axId val="276091456"/>
        <c:scaling>
          <c:orientation val="minMax"/>
        </c:scaling>
        <c:delete val="0"/>
        <c:axPos val="b"/>
        <c:numFmt formatCode="General" sourceLinked="1"/>
        <c:majorTickMark val="out"/>
        <c:minorTickMark val="none"/>
        <c:tickLblPos val="low"/>
        <c:txPr>
          <a:bodyPr/>
          <a:lstStyle/>
          <a:p>
            <a:pPr>
              <a:defRPr sz="1600" baseline="0">
                <a:solidFill>
                  <a:schemeClr val="tx2">
                    <a:lumMod val="50000"/>
                  </a:schemeClr>
                </a:solidFill>
              </a:defRPr>
            </a:pPr>
            <a:endParaRPr lang="en-US"/>
          </a:p>
        </c:txPr>
        <c:crossAx val="276090672"/>
        <c:crosses val="autoZero"/>
        <c:auto val="1"/>
        <c:lblAlgn val="ctr"/>
        <c:lblOffset val="100"/>
        <c:tickLblSkip val="1"/>
        <c:tickMarkSkip val="1"/>
        <c:noMultiLvlLbl val="0"/>
      </c:catAx>
      <c:valAx>
        <c:axId val="276090672"/>
        <c:scaling>
          <c:orientation val="minMax"/>
          <c:max val="35"/>
          <c:min val="-5"/>
        </c:scaling>
        <c:delete val="0"/>
        <c:axPos val="l"/>
        <c:majorGridlines/>
        <c:numFmt formatCode="General" sourceLinked="1"/>
        <c:majorTickMark val="out"/>
        <c:minorTickMark val="none"/>
        <c:tickLblPos val="nextTo"/>
        <c:txPr>
          <a:bodyPr/>
          <a:lstStyle/>
          <a:p>
            <a:pPr>
              <a:defRPr sz="1600" baseline="0">
                <a:solidFill>
                  <a:schemeClr val="tx2">
                    <a:lumMod val="50000"/>
                  </a:schemeClr>
                </a:solidFill>
              </a:defRPr>
            </a:pPr>
            <a:endParaRPr lang="en-US"/>
          </a:p>
        </c:txPr>
        <c:crossAx val="276091456"/>
        <c:crosses val="autoZero"/>
        <c:crossBetween val="between"/>
        <c:majorUnit val="5"/>
        <c:minorUnit val="2.5"/>
      </c:valAx>
      <c:spPr>
        <a:solidFill>
          <a:sysClr val="window" lastClr="FFFFFF"/>
        </a:solidFill>
      </c:spPr>
    </c:plotArea>
    <c:legend>
      <c:legendPos val="t"/>
      <c:layout>
        <c:manualLayout>
          <c:xMode val="edge"/>
          <c:yMode val="edge"/>
          <c:x val="0.10240298907234907"/>
          <c:y val="9.9702971116082117E-2"/>
          <c:w val="0.54860784668372509"/>
          <c:h val="0.20897057399469296"/>
        </c:manualLayout>
      </c:layout>
      <c:overlay val="0"/>
      <c:txPr>
        <a:bodyPr/>
        <a:lstStyle/>
        <a:p>
          <a:pPr>
            <a:defRPr sz="1600"/>
          </a:pPr>
          <a:endParaRPr lang="en-US"/>
        </a:p>
      </c:txPr>
    </c:legend>
    <c:plotVisOnly val="1"/>
    <c:dispBlanksAs val="gap"/>
    <c:showDLblsOverMax val="0"/>
  </c:chart>
  <c:txPr>
    <a:bodyPr/>
    <a:lstStyle/>
    <a:p>
      <a:pPr>
        <a:defRPr sz="1800" b="1" i="0" baseline="0"/>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800" dirty="0" smtClean="0">
                <a:solidFill>
                  <a:schemeClr val="tx2">
                    <a:lumMod val="50000"/>
                  </a:schemeClr>
                </a:solidFill>
              </a:rPr>
              <a:t>Million Bale Equivalents</a:t>
            </a:r>
            <a:endParaRPr lang="en-US" sz="1800" dirty="0">
              <a:solidFill>
                <a:schemeClr val="tx2">
                  <a:lumMod val="50000"/>
                </a:schemeClr>
              </a:solidFill>
            </a:endParaRPr>
          </a:p>
        </c:rich>
      </c:tx>
      <c:layout/>
      <c:overlay val="0"/>
    </c:title>
    <c:autoTitleDeleted val="0"/>
    <c:plotArea>
      <c:layout>
        <c:manualLayout>
          <c:layoutTarget val="inner"/>
          <c:xMode val="edge"/>
          <c:yMode val="edge"/>
          <c:x val="9.5449913341451739E-2"/>
          <c:y val="9.748341712210655E-2"/>
          <c:w val="0.8884492764547145"/>
          <c:h val="0.80411547339896539"/>
        </c:manualLayout>
      </c:layout>
      <c:barChart>
        <c:barDir val="col"/>
        <c:grouping val="stacked"/>
        <c:varyColors val="0"/>
        <c:ser>
          <c:idx val="0"/>
          <c:order val="0"/>
          <c:tx>
            <c:strRef>
              <c:f>Sheet1!$A$2</c:f>
              <c:strCache>
                <c:ptCount val="1"/>
                <c:pt idx="0">
                  <c:v>NAFTA</c:v>
                </c:pt>
              </c:strCache>
            </c:strRef>
          </c:tx>
          <c:spPr>
            <a:ln>
              <a:solidFill>
                <a:schemeClr val="tx1"/>
              </a:solidFill>
            </a:ln>
          </c:spPr>
          <c:invertIfNegative val="0"/>
          <c:cat>
            <c:strRef>
              <c:f>Sheet1!$E$1:$S$1</c:f>
              <c:strCache>
                <c:ptCount val="13"/>
                <c:pt idx="0">
                  <c:v>02</c:v>
                </c:pt>
                <c:pt idx="1">
                  <c:v>03</c:v>
                </c:pt>
                <c:pt idx="2">
                  <c:v>04</c:v>
                </c:pt>
                <c:pt idx="3">
                  <c:v>05</c:v>
                </c:pt>
                <c:pt idx="4">
                  <c:v>06</c:v>
                </c:pt>
                <c:pt idx="5">
                  <c:v>07</c:v>
                </c:pt>
                <c:pt idx="6">
                  <c:v>08</c:v>
                </c:pt>
                <c:pt idx="7">
                  <c:v>09</c:v>
                </c:pt>
                <c:pt idx="8">
                  <c:v>10</c:v>
                </c:pt>
                <c:pt idx="9">
                  <c:v>11</c:v>
                </c:pt>
                <c:pt idx="10">
                  <c:v>12</c:v>
                </c:pt>
                <c:pt idx="11">
                  <c:v>13</c:v>
                </c:pt>
                <c:pt idx="12">
                  <c:v>14e</c:v>
                </c:pt>
              </c:strCache>
            </c:strRef>
          </c:cat>
          <c:val>
            <c:numRef>
              <c:f>Sheet1!$E$2:$S$2</c:f>
              <c:numCache>
                <c:formatCode>General</c:formatCode>
                <c:ptCount val="13"/>
                <c:pt idx="0">
                  <c:v>1.95</c:v>
                </c:pt>
                <c:pt idx="1">
                  <c:v>1.8129999999999999</c:v>
                </c:pt>
                <c:pt idx="2">
                  <c:v>1.837</c:v>
                </c:pt>
                <c:pt idx="3">
                  <c:v>1.8160000000000001</c:v>
                </c:pt>
                <c:pt idx="4">
                  <c:v>1.5940000000000001</c:v>
                </c:pt>
                <c:pt idx="5">
                  <c:v>1.19</c:v>
                </c:pt>
                <c:pt idx="6" formatCode="0.00">
                  <c:v>1.0609625</c:v>
                </c:pt>
                <c:pt idx="7" formatCode="0.00">
                  <c:v>0.92283541666666669</c:v>
                </c:pt>
                <c:pt idx="8" formatCode="0.00">
                  <c:v>0.92255416666666668</c:v>
                </c:pt>
                <c:pt idx="9" formatCode="0.00">
                  <c:v>0.89728958333333331</c:v>
                </c:pt>
                <c:pt idx="10" formatCode="0.00">
                  <c:v>0.87476666666666669</c:v>
                </c:pt>
                <c:pt idx="11" formatCode="0.00">
                  <c:v>0.97808958333333329</c:v>
                </c:pt>
                <c:pt idx="12" formatCode="0.00">
                  <c:v>0.95304291726887869</c:v>
                </c:pt>
              </c:numCache>
            </c:numRef>
          </c:val>
        </c:ser>
        <c:ser>
          <c:idx val="1"/>
          <c:order val="1"/>
          <c:tx>
            <c:strRef>
              <c:f>Sheet1!$A$3</c:f>
              <c:strCache>
                <c:ptCount val="1"/>
                <c:pt idx="0">
                  <c:v>CBI</c:v>
                </c:pt>
              </c:strCache>
            </c:strRef>
          </c:tx>
          <c:spPr>
            <a:pattFill prst="pct60">
              <a:fgClr>
                <a:sysClr val="window" lastClr="FFFFFF"/>
              </a:fgClr>
              <a:bgClr>
                <a:srgbClr val="A4091E">
                  <a:lumMod val="40000"/>
                  <a:lumOff val="60000"/>
                </a:srgbClr>
              </a:bgClr>
            </a:pattFill>
            <a:ln>
              <a:solidFill>
                <a:schemeClr val="tx1"/>
              </a:solidFill>
            </a:ln>
          </c:spPr>
          <c:invertIfNegative val="0"/>
          <c:cat>
            <c:strRef>
              <c:f>Sheet1!$E$1:$S$1</c:f>
              <c:strCache>
                <c:ptCount val="13"/>
                <c:pt idx="0">
                  <c:v>02</c:v>
                </c:pt>
                <c:pt idx="1">
                  <c:v>03</c:v>
                </c:pt>
                <c:pt idx="2">
                  <c:v>04</c:v>
                </c:pt>
                <c:pt idx="3">
                  <c:v>05</c:v>
                </c:pt>
                <c:pt idx="4">
                  <c:v>06</c:v>
                </c:pt>
                <c:pt idx="5">
                  <c:v>07</c:v>
                </c:pt>
                <c:pt idx="6">
                  <c:v>08</c:v>
                </c:pt>
                <c:pt idx="7">
                  <c:v>09</c:v>
                </c:pt>
                <c:pt idx="8">
                  <c:v>10</c:v>
                </c:pt>
                <c:pt idx="9">
                  <c:v>11</c:v>
                </c:pt>
                <c:pt idx="10">
                  <c:v>12</c:v>
                </c:pt>
                <c:pt idx="11">
                  <c:v>13</c:v>
                </c:pt>
                <c:pt idx="12">
                  <c:v>14e</c:v>
                </c:pt>
              </c:strCache>
            </c:strRef>
          </c:cat>
          <c:val>
            <c:numRef>
              <c:f>Sheet1!$E$3:$S$3</c:f>
              <c:numCache>
                <c:formatCode>General</c:formatCode>
                <c:ptCount val="13"/>
                <c:pt idx="0">
                  <c:v>2.069</c:v>
                </c:pt>
                <c:pt idx="1">
                  <c:v>2.4369999999999998</c:v>
                </c:pt>
                <c:pt idx="2">
                  <c:v>2.4900000000000002</c:v>
                </c:pt>
                <c:pt idx="3">
                  <c:v>2.4500000000000002</c:v>
                </c:pt>
                <c:pt idx="4">
                  <c:v>2.464</c:v>
                </c:pt>
                <c:pt idx="5">
                  <c:v>2.4</c:v>
                </c:pt>
                <c:pt idx="6" formatCode="0.00">
                  <c:v>2.4322272542735051</c:v>
                </c:pt>
                <c:pt idx="7" formatCode="0.00">
                  <c:v>1.9037500000000001</c:v>
                </c:pt>
                <c:pt idx="8" formatCode="0.00">
                  <c:v>2.4227916666666665</c:v>
                </c:pt>
                <c:pt idx="9" formatCode="0.00">
                  <c:v>2.5318125</c:v>
                </c:pt>
                <c:pt idx="10" formatCode="0.00">
                  <c:v>2.1379770833333334</c:v>
                </c:pt>
                <c:pt idx="11" formatCode="0.00">
                  <c:v>2.0959062500000001</c:v>
                </c:pt>
                <c:pt idx="12" formatCode="0.00">
                  <c:v>2.2453134730950244</c:v>
                </c:pt>
              </c:numCache>
            </c:numRef>
          </c:val>
        </c:ser>
        <c:ser>
          <c:idx val="2"/>
          <c:order val="2"/>
          <c:tx>
            <c:strRef>
              <c:f>Sheet1!$A$4</c:f>
              <c:strCache>
                <c:ptCount val="1"/>
                <c:pt idx="0">
                  <c:v>ROW</c:v>
                </c:pt>
              </c:strCache>
            </c:strRef>
          </c:tx>
          <c:spPr>
            <a:solidFill>
              <a:srgbClr val="FFCC66"/>
            </a:solidFill>
            <a:ln>
              <a:solidFill>
                <a:schemeClr val="tx1"/>
              </a:solidFill>
            </a:ln>
          </c:spPr>
          <c:invertIfNegative val="0"/>
          <c:cat>
            <c:strRef>
              <c:f>Sheet1!$E$1:$S$1</c:f>
              <c:strCache>
                <c:ptCount val="13"/>
                <c:pt idx="0">
                  <c:v>02</c:v>
                </c:pt>
                <c:pt idx="1">
                  <c:v>03</c:v>
                </c:pt>
                <c:pt idx="2">
                  <c:v>04</c:v>
                </c:pt>
                <c:pt idx="3">
                  <c:v>05</c:v>
                </c:pt>
                <c:pt idx="4">
                  <c:v>06</c:v>
                </c:pt>
                <c:pt idx="5">
                  <c:v>07</c:v>
                </c:pt>
                <c:pt idx="6">
                  <c:v>08</c:v>
                </c:pt>
                <c:pt idx="7">
                  <c:v>09</c:v>
                </c:pt>
                <c:pt idx="8">
                  <c:v>10</c:v>
                </c:pt>
                <c:pt idx="9">
                  <c:v>11</c:v>
                </c:pt>
                <c:pt idx="10">
                  <c:v>12</c:v>
                </c:pt>
                <c:pt idx="11">
                  <c:v>13</c:v>
                </c:pt>
                <c:pt idx="12">
                  <c:v>14e</c:v>
                </c:pt>
              </c:strCache>
            </c:strRef>
          </c:cat>
          <c:val>
            <c:numRef>
              <c:f>Sheet1!$E$4:$S$4</c:f>
              <c:numCache>
                <c:formatCode>General</c:formatCode>
                <c:ptCount val="13"/>
                <c:pt idx="0">
                  <c:v>0.33100000000000002</c:v>
                </c:pt>
                <c:pt idx="1">
                  <c:v>0.33</c:v>
                </c:pt>
                <c:pt idx="2">
                  <c:v>0.313</c:v>
                </c:pt>
                <c:pt idx="3">
                  <c:v>0.34399999999999997</c:v>
                </c:pt>
                <c:pt idx="4">
                  <c:v>0.39200000000000002</c:v>
                </c:pt>
                <c:pt idx="5">
                  <c:v>0.35</c:v>
                </c:pt>
                <c:pt idx="6" formatCode="0.00">
                  <c:v>0.34789147489316141</c:v>
                </c:pt>
                <c:pt idx="7" formatCode="0.00">
                  <c:v>0.29476495000000025</c:v>
                </c:pt>
                <c:pt idx="8" formatCode="0.00">
                  <c:v>0.36113125000000057</c:v>
                </c:pt>
                <c:pt idx="9" formatCode="0.00">
                  <c:v>0.39897500000000008</c:v>
                </c:pt>
                <c:pt idx="10" formatCode="0.00">
                  <c:v>0.40385416666666618</c:v>
                </c:pt>
                <c:pt idx="11" formatCode="0.00">
                  <c:v>0.55533958333333322</c:v>
                </c:pt>
                <c:pt idx="12" formatCode="0.00">
                  <c:v>0.45147236278592962</c:v>
                </c:pt>
              </c:numCache>
            </c:numRef>
          </c:val>
        </c:ser>
        <c:dLbls>
          <c:showLegendKey val="0"/>
          <c:showVal val="0"/>
          <c:showCatName val="0"/>
          <c:showSerName val="0"/>
          <c:showPercent val="0"/>
          <c:showBubbleSize val="0"/>
        </c:dLbls>
        <c:gapWidth val="100"/>
        <c:overlap val="100"/>
        <c:axId val="276093416"/>
        <c:axId val="276093024"/>
      </c:barChart>
      <c:catAx>
        <c:axId val="276093416"/>
        <c:scaling>
          <c:orientation val="minMax"/>
        </c:scaling>
        <c:delete val="0"/>
        <c:axPos val="b"/>
        <c:numFmt formatCode="General" sourceLinked="1"/>
        <c:majorTickMark val="out"/>
        <c:minorTickMark val="none"/>
        <c:tickLblPos val="low"/>
        <c:txPr>
          <a:bodyPr/>
          <a:lstStyle/>
          <a:p>
            <a:pPr>
              <a:defRPr sz="1600" baseline="0">
                <a:solidFill>
                  <a:schemeClr val="tx2">
                    <a:lumMod val="50000"/>
                  </a:schemeClr>
                </a:solidFill>
              </a:defRPr>
            </a:pPr>
            <a:endParaRPr lang="en-US"/>
          </a:p>
        </c:txPr>
        <c:crossAx val="276093024"/>
        <c:crosses val="autoZero"/>
        <c:auto val="1"/>
        <c:lblAlgn val="ctr"/>
        <c:lblOffset val="100"/>
        <c:tickLblSkip val="1"/>
        <c:tickMarkSkip val="1"/>
        <c:noMultiLvlLbl val="0"/>
      </c:catAx>
      <c:valAx>
        <c:axId val="276093024"/>
        <c:scaling>
          <c:orientation val="minMax"/>
          <c:max val="6"/>
          <c:min val="0"/>
        </c:scaling>
        <c:delete val="0"/>
        <c:axPos val="l"/>
        <c:majorGridlines/>
        <c:numFmt formatCode="General" sourceLinked="1"/>
        <c:majorTickMark val="out"/>
        <c:minorTickMark val="none"/>
        <c:tickLblPos val="nextTo"/>
        <c:txPr>
          <a:bodyPr/>
          <a:lstStyle/>
          <a:p>
            <a:pPr>
              <a:defRPr sz="1600" baseline="0">
                <a:solidFill>
                  <a:schemeClr val="tx2">
                    <a:lumMod val="50000"/>
                  </a:schemeClr>
                </a:solidFill>
              </a:defRPr>
            </a:pPr>
            <a:endParaRPr lang="en-US"/>
          </a:p>
        </c:txPr>
        <c:crossAx val="276093416"/>
        <c:crosses val="autoZero"/>
        <c:crossBetween val="between"/>
        <c:majorUnit val="1"/>
        <c:minorUnit val="0.5"/>
      </c:valAx>
      <c:spPr>
        <a:solidFill>
          <a:sysClr val="window" lastClr="FFFFFF"/>
        </a:solidFill>
        <a:ln>
          <a:solidFill>
            <a:sysClr val="window" lastClr="FFFFFF">
              <a:lumMod val="75000"/>
            </a:sysClr>
          </a:solidFill>
        </a:ln>
      </c:spPr>
    </c:plotArea>
    <c:legend>
      <c:legendPos val="t"/>
      <c:layout>
        <c:manualLayout>
          <c:xMode val="edge"/>
          <c:yMode val="edge"/>
          <c:x val="0.15888805377601045"/>
          <c:y val="0.11440332181843575"/>
          <c:w val="0.66723104657025478"/>
          <c:h val="9.5222477261767413E-2"/>
        </c:manualLayout>
      </c:layout>
      <c:overlay val="0"/>
    </c:legend>
    <c:plotVisOnly val="1"/>
    <c:dispBlanksAs val="gap"/>
    <c:showDLblsOverMax val="0"/>
  </c:chart>
  <c:txPr>
    <a:bodyPr/>
    <a:lstStyle/>
    <a:p>
      <a:pPr>
        <a:defRPr sz="1800" b="1" i="0" baseline="0"/>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sz="quarter" idx="1"/>
          </p:nvPr>
        </p:nvSpPr>
        <p:spPr>
          <a:xfrm>
            <a:off x="4143587" y="0"/>
            <a:ext cx="3169920" cy="481727"/>
          </a:xfrm>
          <a:prstGeom prst="rect">
            <a:avLst/>
          </a:prstGeom>
        </p:spPr>
        <p:txBody>
          <a:bodyPr vert="horz" lIns="96653" tIns="48327" rIns="96653" bIns="48327" rtlCol="0"/>
          <a:lstStyle>
            <a:lvl1pPr algn="r">
              <a:defRPr sz="1200"/>
            </a:lvl1pPr>
          </a:lstStyle>
          <a:p>
            <a:endParaRPr lang="en-US"/>
          </a:p>
        </p:txBody>
      </p:sp>
      <p:sp>
        <p:nvSpPr>
          <p:cNvPr id="4" name="Footer Placeholder 3"/>
          <p:cNvSpPr>
            <a:spLocks noGrp="1"/>
          </p:cNvSpPr>
          <p:nvPr>
            <p:ph type="ftr" sz="quarter" idx="2"/>
          </p:nvPr>
        </p:nvSpPr>
        <p:spPr>
          <a:xfrm>
            <a:off x="0" y="9119475"/>
            <a:ext cx="3169920" cy="481726"/>
          </a:xfrm>
          <a:prstGeom prst="rect">
            <a:avLst/>
          </a:prstGeom>
        </p:spPr>
        <p:txBody>
          <a:bodyPr vert="horz" lIns="96653" tIns="48327" rIns="96653" bIns="48327" rtlCol="0" anchor="b"/>
          <a:lstStyle>
            <a:lvl1pPr algn="l">
              <a:defRPr sz="1200"/>
            </a:lvl1pPr>
          </a:lstStyle>
          <a:p>
            <a:endParaRPr lang="en-US"/>
          </a:p>
        </p:txBody>
      </p:sp>
      <p:sp>
        <p:nvSpPr>
          <p:cNvPr id="5" name="Slide Number Placeholder 4"/>
          <p:cNvSpPr>
            <a:spLocks noGrp="1"/>
          </p:cNvSpPr>
          <p:nvPr>
            <p:ph type="sldNum" sz="quarter" idx="3"/>
          </p:nvPr>
        </p:nvSpPr>
        <p:spPr>
          <a:xfrm>
            <a:off x="4143587" y="9119475"/>
            <a:ext cx="3169920" cy="481726"/>
          </a:xfrm>
          <a:prstGeom prst="rect">
            <a:avLst/>
          </a:prstGeom>
        </p:spPr>
        <p:txBody>
          <a:bodyPr vert="horz" lIns="96653" tIns="48327" rIns="96653" bIns="48327" rtlCol="0" anchor="b"/>
          <a:lstStyle>
            <a:lvl1pPr algn="r">
              <a:defRPr sz="1200"/>
            </a:lvl1pPr>
          </a:lstStyle>
          <a:p>
            <a:fld id="{7D36B1E8-F809-493B-AA3F-45DDE457D371}" type="slidenum">
              <a:rPr lang="en-US" smtClean="0"/>
              <a:t>‹#›</a:t>
            </a:fld>
            <a:endParaRPr lang="en-US"/>
          </a:p>
        </p:txBody>
      </p:sp>
    </p:spTree>
    <p:extLst>
      <p:ext uri="{BB962C8B-B14F-4D97-AF65-F5344CB8AC3E}">
        <p14:creationId xmlns:p14="http://schemas.microsoft.com/office/powerpoint/2010/main" val="261069414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05C4EA00-1119-4DDF-A230-ACF1896E4E70}" type="slidenum">
              <a:rPr lang="en-US" smtClean="0"/>
              <a:t>‹#›</a:t>
            </a:fld>
            <a:endParaRPr lang="en-US"/>
          </a:p>
        </p:txBody>
      </p:sp>
    </p:spTree>
    <p:extLst>
      <p:ext uri="{BB962C8B-B14F-4D97-AF65-F5344CB8AC3E}">
        <p14:creationId xmlns:p14="http://schemas.microsoft.com/office/powerpoint/2010/main" val="1501830552"/>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C4EA00-1119-4DDF-A230-ACF1896E4E70}" type="slidenum">
              <a:rPr lang="en-US" smtClean="0"/>
              <a:t>1</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35353441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C4EA00-1119-4DDF-A230-ACF1896E4E70}" type="slidenum">
              <a:rPr lang="en-US" smtClean="0"/>
              <a:t>10</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8114268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B0C339-9DB7-4936-94DF-335604C938E3}" type="slidenum">
              <a:rPr lang="en-US" smtClean="0"/>
              <a:t>11</a:t>
            </a:fld>
            <a:endParaRPr lang="en-US" dirty="0"/>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37132252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C4EA00-1119-4DDF-A230-ACF1896E4E70}" type="slidenum">
              <a:rPr lang="en-US" smtClean="0"/>
              <a:t>12</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7214831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98575" y="731838"/>
            <a:ext cx="4881563" cy="3660775"/>
          </a:xfrm>
        </p:spPr>
      </p:sp>
      <p:sp>
        <p:nvSpPr>
          <p:cNvPr id="4" name="Slide Number Placeholder 3"/>
          <p:cNvSpPr>
            <a:spLocks noGrp="1"/>
          </p:cNvSpPr>
          <p:nvPr>
            <p:ph type="sldNum" sz="quarter" idx="10"/>
          </p:nvPr>
        </p:nvSpPr>
        <p:spPr/>
        <p:txBody>
          <a:bodyPr/>
          <a:lstStyle/>
          <a:p>
            <a:fld id="{50FD22D6-5744-4593-9170-3DD37A432510}" type="slidenum">
              <a:rPr lang="en-US" smtClean="0"/>
              <a:pPr/>
              <a:t>13</a:t>
            </a:fld>
            <a:endParaRPr lang="en-US"/>
          </a:p>
        </p:txBody>
      </p:sp>
      <p:sp>
        <p:nvSpPr>
          <p:cNvPr id="5" name="Notes Placeholder 4"/>
          <p:cNvSpPr>
            <a:spLocks noGrp="1"/>
          </p:cNvSpPr>
          <p:nvPr>
            <p:ph type="body" sz="quarter" idx="11"/>
          </p:nvPr>
        </p:nvSpPr>
        <p:spPr/>
        <p:txBody>
          <a:bodyPr/>
          <a:lstStyle/>
          <a:p>
            <a:endParaRPr lang="en-US"/>
          </a:p>
        </p:txBody>
      </p:sp>
      <p:sp>
        <p:nvSpPr>
          <p:cNvPr id="3" name="Date Placeholder 2"/>
          <p:cNvSpPr>
            <a:spLocks noGrp="1"/>
          </p:cNvSpPr>
          <p:nvPr>
            <p:ph type="dt" idx="12"/>
          </p:nvPr>
        </p:nvSpPr>
        <p:spPr/>
        <p:txBody>
          <a:bodyPr/>
          <a:lstStyle/>
          <a:p>
            <a:endParaRPr lang="en-US"/>
          </a:p>
        </p:txBody>
      </p:sp>
    </p:spTree>
    <p:extLst>
      <p:ext uri="{BB962C8B-B14F-4D97-AF65-F5344CB8AC3E}">
        <p14:creationId xmlns:p14="http://schemas.microsoft.com/office/powerpoint/2010/main" val="36739118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xfrm>
            <a:off x="1257300" y="719138"/>
            <a:ext cx="48006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85305" indent="-302040">
              <a:defRPr>
                <a:solidFill>
                  <a:schemeClr val="tx1"/>
                </a:solidFill>
                <a:latin typeface="Calibri" pitchFamily="34" charset="0"/>
              </a:defRPr>
            </a:lvl2pPr>
            <a:lvl3pPr marL="1208161" indent="-241632">
              <a:defRPr>
                <a:solidFill>
                  <a:schemeClr val="tx1"/>
                </a:solidFill>
                <a:latin typeface="Calibri" pitchFamily="34" charset="0"/>
              </a:defRPr>
            </a:lvl3pPr>
            <a:lvl4pPr marL="1691426" indent="-241632">
              <a:defRPr>
                <a:solidFill>
                  <a:schemeClr val="tx1"/>
                </a:solidFill>
                <a:latin typeface="Calibri" pitchFamily="34" charset="0"/>
              </a:defRPr>
            </a:lvl4pPr>
            <a:lvl5pPr marL="2174690" indent="-241632">
              <a:defRPr>
                <a:solidFill>
                  <a:schemeClr val="tx1"/>
                </a:solidFill>
                <a:latin typeface="Calibri" pitchFamily="34" charset="0"/>
              </a:defRPr>
            </a:lvl5pPr>
            <a:lvl6pPr marL="2657954" indent="-241632" fontAlgn="base">
              <a:spcBef>
                <a:spcPct val="0"/>
              </a:spcBef>
              <a:spcAft>
                <a:spcPct val="0"/>
              </a:spcAft>
              <a:defRPr>
                <a:solidFill>
                  <a:schemeClr val="tx1"/>
                </a:solidFill>
                <a:latin typeface="Calibri" pitchFamily="34" charset="0"/>
              </a:defRPr>
            </a:lvl6pPr>
            <a:lvl7pPr marL="3141218" indent="-241632" fontAlgn="base">
              <a:spcBef>
                <a:spcPct val="0"/>
              </a:spcBef>
              <a:spcAft>
                <a:spcPct val="0"/>
              </a:spcAft>
              <a:defRPr>
                <a:solidFill>
                  <a:schemeClr val="tx1"/>
                </a:solidFill>
                <a:latin typeface="Calibri" pitchFamily="34" charset="0"/>
              </a:defRPr>
            </a:lvl7pPr>
            <a:lvl8pPr marL="3624483" indent="-241632" fontAlgn="base">
              <a:spcBef>
                <a:spcPct val="0"/>
              </a:spcBef>
              <a:spcAft>
                <a:spcPct val="0"/>
              </a:spcAft>
              <a:defRPr>
                <a:solidFill>
                  <a:schemeClr val="tx1"/>
                </a:solidFill>
                <a:latin typeface="Calibri" pitchFamily="34" charset="0"/>
              </a:defRPr>
            </a:lvl8pPr>
            <a:lvl9pPr marL="4107747" indent="-241632" fontAlgn="base">
              <a:spcBef>
                <a:spcPct val="0"/>
              </a:spcBef>
              <a:spcAft>
                <a:spcPct val="0"/>
              </a:spcAft>
              <a:defRPr>
                <a:solidFill>
                  <a:schemeClr val="tx1"/>
                </a:solidFill>
                <a:latin typeface="Calibri" pitchFamily="34" charset="0"/>
              </a:defRPr>
            </a:lvl9pPr>
          </a:lstStyle>
          <a:p>
            <a:fld id="{442DE8ED-4DE7-42CC-A4F9-61D1E70BE34A}" type="slidenum">
              <a:rPr lang="en-US">
                <a:solidFill>
                  <a:prstClr val="black"/>
                </a:solidFill>
              </a:rPr>
              <a:pPr/>
              <a:t>14</a:t>
            </a:fld>
            <a:endParaRPr lang="en-US">
              <a:solidFill>
                <a:prstClr val="black"/>
              </a:solidFill>
            </a:endParaRPr>
          </a:p>
        </p:txBody>
      </p:sp>
      <p:sp>
        <p:nvSpPr>
          <p:cNvPr id="2" name="Date Placeholder 1"/>
          <p:cNvSpPr>
            <a:spLocks noGrp="1"/>
          </p:cNvSpPr>
          <p:nvPr>
            <p:ph type="dt" idx="10"/>
          </p:nvPr>
        </p:nvSpPr>
        <p:spPr/>
        <p:txBody>
          <a:bodyPr/>
          <a:lstStyle/>
          <a:p>
            <a:endParaRPr lang="en-US"/>
          </a:p>
        </p:txBody>
      </p:sp>
    </p:spTree>
    <p:extLst>
      <p:ext uri="{BB962C8B-B14F-4D97-AF65-F5344CB8AC3E}">
        <p14:creationId xmlns:p14="http://schemas.microsoft.com/office/powerpoint/2010/main" val="9756264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C4EA00-1119-4DDF-A230-ACF1896E4E70}" type="slidenum">
              <a:rPr lang="en-US" smtClean="0"/>
              <a:t>15</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35176280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B0C339-9DB7-4936-94DF-335604C938E3}" type="slidenum">
              <a:rPr lang="en-US" smtClean="0"/>
              <a:t>16</a:t>
            </a:fld>
            <a:endParaRPr lang="en-US" dirty="0"/>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9201767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C4EA00-1119-4DDF-A230-ACF1896E4E70}" type="slidenum">
              <a:rPr lang="en-US" smtClean="0"/>
              <a:t>17</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174906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C4EA00-1119-4DDF-A230-ACF1896E4E70}" type="slidenum">
              <a:rPr lang="en-US" smtClean="0"/>
              <a:t>18</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37788285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xfrm>
            <a:off x="1257300" y="719138"/>
            <a:ext cx="48006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85305" indent="-302040">
              <a:defRPr>
                <a:solidFill>
                  <a:schemeClr val="tx1"/>
                </a:solidFill>
                <a:latin typeface="Calibri" pitchFamily="34" charset="0"/>
              </a:defRPr>
            </a:lvl2pPr>
            <a:lvl3pPr marL="1208161" indent="-241632">
              <a:defRPr>
                <a:solidFill>
                  <a:schemeClr val="tx1"/>
                </a:solidFill>
                <a:latin typeface="Calibri" pitchFamily="34" charset="0"/>
              </a:defRPr>
            </a:lvl3pPr>
            <a:lvl4pPr marL="1691426" indent="-241632">
              <a:defRPr>
                <a:solidFill>
                  <a:schemeClr val="tx1"/>
                </a:solidFill>
                <a:latin typeface="Calibri" pitchFamily="34" charset="0"/>
              </a:defRPr>
            </a:lvl4pPr>
            <a:lvl5pPr marL="2174690" indent="-241632">
              <a:defRPr>
                <a:solidFill>
                  <a:schemeClr val="tx1"/>
                </a:solidFill>
                <a:latin typeface="Calibri" pitchFamily="34" charset="0"/>
              </a:defRPr>
            </a:lvl5pPr>
            <a:lvl6pPr marL="2657954" indent="-241632" fontAlgn="base">
              <a:spcBef>
                <a:spcPct val="0"/>
              </a:spcBef>
              <a:spcAft>
                <a:spcPct val="0"/>
              </a:spcAft>
              <a:defRPr>
                <a:solidFill>
                  <a:schemeClr val="tx1"/>
                </a:solidFill>
                <a:latin typeface="Calibri" pitchFamily="34" charset="0"/>
              </a:defRPr>
            </a:lvl6pPr>
            <a:lvl7pPr marL="3141218" indent="-241632" fontAlgn="base">
              <a:spcBef>
                <a:spcPct val="0"/>
              </a:spcBef>
              <a:spcAft>
                <a:spcPct val="0"/>
              </a:spcAft>
              <a:defRPr>
                <a:solidFill>
                  <a:schemeClr val="tx1"/>
                </a:solidFill>
                <a:latin typeface="Calibri" pitchFamily="34" charset="0"/>
              </a:defRPr>
            </a:lvl7pPr>
            <a:lvl8pPr marL="3624483" indent="-241632" fontAlgn="base">
              <a:spcBef>
                <a:spcPct val="0"/>
              </a:spcBef>
              <a:spcAft>
                <a:spcPct val="0"/>
              </a:spcAft>
              <a:defRPr>
                <a:solidFill>
                  <a:schemeClr val="tx1"/>
                </a:solidFill>
                <a:latin typeface="Calibri" pitchFamily="34" charset="0"/>
              </a:defRPr>
            </a:lvl8pPr>
            <a:lvl9pPr marL="4107747" indent="-241632" fontAlgn="base">
              <a:spcBef>
                <a:spcPct val="0"/>
              </a:spcBef>
              <a:spcAft>
                <a:spcPct val="0"/>
              </a:spcAft>
              <a:defRPr>
                <a:solidFill>
                  <a:schemeClr val="tx1"/>
                </a:solidFill>
                <a:latin typeface="Calibri" pitchFamily="34" charset="0"/>
              </a:defRPr>
            </a:lvl9pPr>
          </a:lstStyle>
          <a:p>
            <a:fld id="{442DE8ED-4DE7-42CC-A4F9-61D1E70BE34A}" type="slidenum">
              <a:rPr lang="en-US">
                <a:solidFill>
                  <a:prstClr val="black"/>
                </a:solidFill>
              </a:rPr>
              <a:pPr/>
              <a:t>19</a:t>
            </a:fld>
            <a:endParaRPr lang="en-US">
              <a:solidFill>
                <a:prstClr val="black"/>
              </a:solidFill>
            </a:endParaRPr>
          </a:p>
        </p:txBody>
      </p:sp>
      <p:sp>
        <p:nvSpPr>
          <p:cNvPr id="2" name="Date Placeholder 1"/>
          <p:cNvSpPr>
            <a:spLocks noGrp="1"/>
          </p:cNvSpPr>
          <p:nvPr>
            <p:ph type="dt" idx="10"/>
          </p:nvPr>
        </p:nvSpPr>
        <p:spPr/>
        <p:txBody>
          <a:bodyPr/>
          <a:lstStyle/>
          <a:p>
            <a:endParaRPr lang="en-US"/>
          </a:p>
        </p:txBody>
      </p:sp>
    </p:spTree>
    <p:extLst>
      <p:ext uri="{BB962C8B-B14F-4D97-AF65-F5344CB8AC3E}">
        <p14:creationId xmlns:p14="http://schemas.microsoft.com/office/powerpoint/2010/main" val="1412758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C4EA00-1119-4DDF-A230-ACF1896E4E70}" type="slidenum">
              <a:rPr lang="en-US" smtClean="0"/>
              <a:t>2</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37906294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C4EA00-1119-4DDF-A230-ACF1896E4E70}" type="slidenum">
              <a:rPr lang="en-US" smtClean="0"/>
              <a:t>27</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8640637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xfrm>
            <a:off x="1257300" y="719138"/>
            <a:ext cx="48006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85305" indent="-302040">
              <a:defRPr>
                <a:solidFill>
                  <a:schemeClr val="tx1"/>
                </a:solidFill>
                <a:latin typeface="Calibri" pitchFamily="34" charset="0"/>
              </a:defRPr>
            </a:lvl2pPr>
            <a:lvl3pPr marL="1208161" indent="-241632">
              <a:defRPr>
                <a:solidFill>
                  <a:schemeClr val="tx1"/>
                </a:solidFill>
                <a:latin typeface="Calibri" pitchFamily="34" charset="0"/>
              </a:defRPr>
            </a:lvl3pPr>
            <a:lvl4pPr marL="1691426" indent="-241632">
              <a:defRPr>
                <a:solidFill>
                  <a:schemeClr val="tx1"/>
                </a:solidFill>
                <a:latin typeface="Calibri" pitchFamily="34" charset="0"/>
              </a:defRPr>
            </a:lvl4pPr>
            <a:lvl5pPr marL="2174690" indent="-241632">
              <a:defRPr>
                <a:solidFill>
                  <a:schemeClr val="tx1"/>
                </a:solidFill>
                <a:latin typeface="Calibri" pitchFamily="34" charset="0"/>
              </a:defRPr>
            </a:lvl5pPr>
            <a:lvl6pPr marL="2657954" indent="-241632" fontAlgn="base">
              <a:spcBef>
                <a:spcPct val="0"/>
              </a:spcBef>
              <a:spcAft>
                <a:spcPct val="0"/>
              </a:spcAft>
              <a:defRPr>
                <a:solidFill>
                  <a:schemeClr val="tx1"/>
                </a:solidFill>
                <a:latin typeface="Calibri" pitchFamily="34" charset="0"/>
              </a:defRPr>
            </a:lvl6pPr>
            <a:lvl7pPr marL="3141218" indent="-241632" fontAlgn="base">
              <a:spcBef>
                <a:spcPct val="0"/>
              </a:spcBef>
              <a:spcAft>
                <a:spcPct val="0"/>
              </a:spcAft>
              <a:defRPr>
                <a:solidFill>
                  <a:schemeClr val="tx1"/>
                </a:solidFill>
                <a:latin typeface="Calibri" pitchFamily="34" charset="0"/>
              </a:defRPr>
            </a:lvl7pPr>
            <a:lvl8pPr marL="3624483" indent="-241632" fontAlgn="base">
              <a:spcBef>
                <a:spcPct val="0"/>
              </a:spcBef>
              <a:spcAft>
                <a:spcPct val="0"/>
              </a:spcAft>
              <a:defRPr>
                <a:solidFill>
                  <a:schemeClr val="tx1"/>
                </a:solidFill>
                <a:latin typeface="Calibri" pitchFamily="34" charset="0"/>
              </a:defRPr>
            </a:lvl8pPr>
            <a:lvl9pPr marL="4107747" indent="-241632" fontAlgn="base">
              <a:spcBef>
                <a:spcPct val="0"/>
              </a:spcBef>
              <a:spcAft>
                <a:spcPct val="0"/>
              </a:spcAft>
              <a:defRPr>
                <a:solidFill>
                  <a:schemeClr val="tx1"/>
                </a:solidFill>
                <a:latin typeface="Calibri" pitchFamily="34" charset="0"/>
              </a:defRPr>
            </a:lvl9pPr>
          </a:lstStyle>
          <a:p>
            <a:fld id="{442DE8ED-4DE7-42CC-A4F9-61D1E70BE34A}" type="slidenum">
              <a:rPr lang="en-US">
                <a:solidFill>
                  <a:prstClr val="black"/>
                </a:solidFill>
              </a:rPr>
              <a:pPr/>
              <a:t>28</a:t>
            </a:fld>
            <a:endParaRPr lang="en-US">
              <a:solidFill>
                <a:prstClr val="black"/>
              </a:solidFill>
            </a:endParaRPr>
          </a:p>
        </p:txBody>
      </p:sp>
      <p:sp>
        <p:nvSpPr>
          <p:cNvPr id="2" name="Date Placeholder 1"/>
          <p:cNvSpPr>
            <a:spLocks noGrp="1"/>
          </p:cNvSpPr>
          <p:nvPr>
            <p:ph type="dt" idx="10"/>
          </p:nvPr>
        </p:nvSpPr>
        <p:spPr/>
        <p:txBody>
          <a:bodyPr/>
          <a:lstStyle/>
          <a:p>
            <a:endParaRPr lang="en-US"/>
          </a:p>
        </p:txBody>
      </p:sp>
    </p:spTree>
    <p:extLst>
      <p:ext uri="{BB962C8B-B14F-4D97-AF65-F5344CB8AC3E}">
        <p14:creationId xmlns:p14="http://schemas.microsoft.com/office/powerpoint/2010/main" val="3647397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B0C339-9DB7-4936-94DF-335604C938E3}" type="slidenum">
              <a:rPr lang="en-US" smtClean="0"/>
              <a:t>29</a:t>
            </a:fld>
            <a:endParaRPr lang="en-US" dirty="0"/>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264707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4150" y="1181100"/>
            <a:ext cx="4248150" cy="31861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B0C339-9DB7-4936-94DF-335604C938E3}" type="slidenum">
              <a:rPr lang="en-US" smtClean="0">
                <a:solidFill>
                  <a:prstClr val="black"/>
                </a:solidFill>
              </a:rPr>
              <a:pPr/>
              <a:t>30</a:t>
            </a:fld>
            <a:endParaRPr lang="en-US" dirty="0">
              <a:solidFill>
                <a:prstClr val="black"/>
              </a:solidFill>
            </a:endParaRPr>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8125905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54150" y="1181100"/>
            <a:ext cx="4248150" cy="31861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B0C339-9DB7-4936-94DF-335604C938E3}" type="slidenum">
              <a:rPr lang="en-US" smtClean="0"/>
              <a:t>32</a:t>
            </a:fld>
            <a:endParaRPr lang="en-US" dirty="0"/>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9271775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C4EA00-1119-4DDF-A230-ACF1896E4E70}" type="slidenum">
              <a:rPr lang="en-US" smtClean="0"/>
              <a:t>33</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5679529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C4EA00-1119-4DDF-A230-ACF1896E4E70}" type="slidenum">
              <a:rPr lang="en-US" smtClean="0"/>
              <a:t>35</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7852700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C4EA00-1119-4DDF-A230-ACF1896E4E70}" type="slidenum">
              <a:rPr lang="en-US" smtClean="0"/>
              <a:t>36</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129681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C4EA00-1119-4DDF-A230-ACF1896E4E70}" type="slidenum">
              <a:rPr lang="en-US" smtClean="0"/>
              <a:t>3</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068488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xfrm>
            <a:off x="1257300" y="719138"/>
            <a:ext cx="48006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85305" indent="-302040">
              <a:defRPr>
                <a:solidFill>
                  <a:schemeClr val="tx1"/>
                </a:solidFill>
                <a:latin typeface="Calibri" pitchFamily="34" charset="0"/>
              </a:defRPr>
            </a:lvl2pPr>
            <a:lvl3pPr marL="1208161" indent="-241632">
              <a:defRPr>
                <a:solidFill>
                  <a:schemeClr val="tx1"/>
                </a:solidFill>
                <a:latin typeface="Calibri" pitchFamily="34" charset="0"/>
              </a:defRPr>
            </a:lvl3pPr>
            <a:lvl4pPr marL="1691426" indent="-241632">
              <a:defRPr>
                <a:solidFill>
                  <a:schemeClr val="tx1"/>
                </a:solidFill>
                <a:latin typeface="Calibri" pitchFamily="34" charset="0"/>
              </a:defRPr>
            </a:lvl4pPr>
            <a:lvl5pPr marL="2174690" indent="-241632">
              <a:defRPr>
                <a:solidFill>
                  <a:schemeClr val="tx1"/>
                </a:solidFill>
                <a:latin typeface="Calibri" pitchFamily="34" charset="0"/>
              </a:defRPr>
            </a:lvl5pPr>
            <a:lvl6pPr marL="2657954" indent="-241632" fontAlgn="base">
              <a:spcBef>
                <a:spcPct val="0"/>
              </a:spcBef>
              <a:spcAft>
                <a:spcPct val="0"/>
              </a:spcAft>
              <a:defRPr>
                <a:solidFill>
                  <a:schemeClr val="tx1"/>
                </a:solidFill>
                <a:latin typeface="Calibri" pitchFamily="34" charset="0"/>
              </a:defRPr>
            </a:lvl6pPr>
            <a:lvl7pPr marL="3141218" indent="-241632" fontAlgn="base">
              <a:spcBef>
                <a:spcPct val="0"/>
              </a:spcBef>
              <a:spcAft>
                <a:spcPct val="0"/>
              </a:spcAft>
              <a:defRPr>
                <a:solidFill>
                  <a:schemeClr val="tx1"/>
                </a:solidFill>
                <a:latin typeface="Calibri" pitchFamily="34" charset="0"/>
              </a:defRPr>
            </a:lvl7pPr>
            <a:lvl8pPr marL="3624483" indent="-241632" fontAlgn="base">
              <a:spcBef>
                <a:spcPct val="0"/>
              </a:spcBef>
              <a:spcAft>
                <a:spcPct val="0"/>
              </a:spcAft>
              <a:defRPr>
                <a:solidFill>
                  <a:schemeClr val="tx1"/>
                </a:solidFill>
                <a:latin typeface="Calibri" pitchFamily="34" charset="0"/>
              </a:defRPr>
            </a:lvl8pPr>
            <a:lvl9pPr marL="4107747" indent="-241632" fontAlgn="base">
              <a:spcBef>
                <a:spcPct val="0"/>
              </a:spcBef>
              <a:spcAft>
                <a:spcPct val="0"/>
              </a:spcAft>
              <a:defRPr>
                <a:solidFill>
                  <a:schemeClr val="tx1"/>
                </a:solidFill>
                <a:latin typeface="Calibri" pitchFamily="34" charset="0"/>
              </a:defRPr>
            </a:lvl9pPr>
          </a:lstStyle>
          <a:p>
            <a:fld id="{442DE8ED-4DE7-42CC-A4F9-61D1E70BE34A}" type="slidenum">
              <a:rPr lang="en-US">
                <a:solidFill>
                  <a:prstClr val="black"/>
                </a:solidFill>
              </a:rPr>
              <a:pPr/>
              <a:t>4</a:t>
            </a:fld>
            <a:endParaRPr lang="en-US">
              <a:solidFill>
                <a:prstClr val="black"/>
              </a:solidFill>
            </a:endParaRPr>
          </a:p>
        </p:txBody>
      </p:sp>
      <p:sp>
        <p:nvSpPr>
          <p:cNvPr id="2" name="Date Placeholder 1"/>
          <p:cNvSpPr>
            <a:spLocks noGrp="1"/>
          </p:cNvSpPr>
          <p:nvPr>
            <p:ph type="dt" idx="10"/>
          </p:nvPr>
        </p:nvSpPr>
        <p:spPr/>
        <p:txBody>
          <a:bodyPr/>
          <a:lstStyle/>
          <a:p>
            <a:endParaRPr lang="en-US"/>
          </a:p>
        </p:txBody>
      </p:sp>
    </p:spTree>
    <p:extLst>
      <p:ext uri="{BB962C8B-B14F-4D97-AF65-F5344CB8AC3E}">
        <p14:creationId xmlns:p14="http://schemas.microsoft.com/office/powerpoint/2010/main" val="18873583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xfrm>
            <a:off x="1257300" y="719138"/>
            <a:ext cx="48006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85305" indent="-302040">
              <a:defRPr>
                <a:solidFill>
                  <a:schemeClr val="tx1"/>
                </a:solidFill>
                <a:latin typeface="Calibri" pitchFamily="34" charset="0"/>
              </a:defRPr>
            </a:lvl2pPr>
            <a:lvl3pPr marL="1208161" indent="-241632">
              <a:defRPr>
                <a:solidFill>
                  <a:schemeClr val="tx1"/>
                </a:solidFill>
                <a:latin typeface="Calibri" pitchFamily="34" charset="0"/>
              </a:defRPr>
            </a:lvl3pPr>
            <a:lvl4pPr marL="1691426" indent="-241632">
              <a:defRPr>
                <a:solidFill>
                  <a:schemeClr val="tx1"/>
                </a:solidFill>
                <a:latin typeface="Calibri" pitchFamily="34" charset="0"/>
              </a:defRPr>
            </a:lvl4pPr>
            <a:lvl5pPr marL="2174690" indent="-241632">
              <a:defRPr>
                <a:solidFill>
                  <a:schemeClr val="tx1"/>
                </a:solidFill>
                <a:latin typeface="Calibri" pitchFamily="34" charset="0"/>
              </a:defRPr>
            </a:lvl5pPr>
            <a:lvl6pPr marL="2657954" indent="-241632" fontAlgn="base">
              <a:spcBef>
                <a:spcPct val="0"/>
              </a:spcBef>
              <a:spcAft>
                <a:spcPct val="0"/>
              </a:spcAft>
              <a:defRPr>
                <a:solidFill>
                  <a:schemeClr val="tx1"/>
                </a:solidFill>
                <a:latin typeface="Calibri" pitchFamily="34" charset="0"/>
              </a:defRPr>
            </a:lvl6pPr>
            <a:lvl7pPr marL="3141218" indent="-241632" fontAlgn="base">
              <a:spcBef>
                <a:spcPct val="0"/>
              </a:spcBef>
              <a:spcAft>
                <a:spcPct val="0"/>
              </a:spcAft>
              <a:defRPr>
                <a:solidFill>
                  <a:schemeClr val="tx1"/>
                </a:solidFill>
                <a:latin typeface="Calibri" pitchFamily="34" charset="0"/>
              </a:defRPr>
            </a:lvl7pPr>
            <a:lvl8pPr marL="3624483" indent="-241632" fontAlgn="base">
              <a:spcBef>
                <a:spcPct val="0"/>
              </a:spcBef>
              <a:spcAft>
                <a:spcPct val="0"/>
              </a:spcAft>
              <a:defRPr>
                <a:solidFill>
                  <a:schemeClr val="tx1"/>
                </a:solidFill>
                <a:latin typeface="Calibri" pitchFamily="34" charset="0"/>
              </a:defRPr>
            </a:lvl8pPr>
            <a:lvl9pPr marL="4107747" indent="-241632" fontAlgn="base">
              <a:spcBef>
                <a:spcPct val="0"/>
              </a:spcBef>
              <a:spcAft>
                <a:spcPct val="0"/>
              </a:spcAft>
              <a:defRPr>
                <a:solidFill>
                  <a:schemeClr val="tx1"/>
                </a:solidFill>
                <a:latin typeface="Calibri" pitchFamily="34" charset="0"/>
              </a:defRPr>
            </a:lvl9pPr>
          </a:lstStyle>
          <a:p>
            <a:fld id="{442DE8ED-4DE7-42CC-A4F9-61D1E70BE34A}" type="slidenum">
              <a:rPr lang="en-US">
                <a:solidFill>
                  <a:prstClr val="black"/>
                </a:solidFill>
              </a:rPr>
              <a:pPr/>
              <a:t>5</a:t>
            </a:fld>
            <a:endParaRPr lang="en-US">
              <a:solidFill>
                <a:prstClr val="black"/>
              </a:solidFill>
            </a:endParaRPr>
          </a:p>
        </p:txBody>
      </p:sp>
      <p:sp>
        <p:nvSpPr>
          <p:cNvPr id="2" name="Date Placeholder 1"/>
          <p:cNvSpPr>
            <a:spLocks noGrp="1"/>
          </p:cNvSpPr>
          <p:nvPr>
            <p:ph type="dt" idx="10"/>
          </p:nvPr>
        </p:nvSpPr>
        <p:spPr/>
        <p:txBody>
          <a:bodyPr/>
          <a:lstStyle/>
          <a:p>
            <a:endParaRPr lang="en-US"/>
          </a:p>
        </p:txBody>
      </p:sp>
    </p:spTree>
    <p:extLst>
      <p:ext uri="{BB962C8B-B14F-4D97-AF65-F5344CB8AC3E}">
        <p14:creationId xmlns:p14="http://schemas.microsoft.com/office/powerpoint/2010/main" val="1052934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C4EA00-1119-4DDF-A230-ACF1896E4E70}" type="slidenum">
              <a:rPr lang="en-US" smtClean="0"/>
              <a:t>6</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34626631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C4EA00-1119-4DDF-A230-ACF1896E4E70}" type="slidenum">
              <a:rPr lang="en-US" smtClean="0"/>
              <a:t>7</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2647422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98575" y="731838"/>
            <a:ext cx="4881563" cy="3660775"/>
          </a:xfrm>
        </p:spPr>
      </p:sp>
      <p:sp>
        <p:nvSpPr>
          <p:cNvPr id="4" name="Slide Number Placeholder 3"/>
          <p:cNvSpPr>
            <a:spLocks noGrp="1"/>
          </p:cNvSpPr>
          <p:nvPr>
            <p:ph type="sldNum" sz="quarter" idx="10"/>
          </p:nvPr>
        </p:nvSpPr>
        <p:spPr/>
        <p:txBody>
          <a:bodyPr/>
          <a:lstStyle/>
          <a:p>
            <a:fld id="{50FD22D6-5744-4593-9170-3DD37A432510}" type="slidenum">
              <a:rPr lang="en-US" smtClean="0"/>
              <a:pPr/>
              <a:t>8</a:t>
            </a:fld>
            <a:endParaRPr lang="en-US"/>
          </a:p>
        </p:txBody>
      </p:sp>
      <p:sp>
        <p:nvSpPr>
          <p:cNvPr id="5" name="Notes Placeholder 4"/>
          <p:cNvSpPr>
            <a:spLocks noGrp="1"/>
          </p:cNvSpPr>
          <p:nvPr>
            <p:ph type="body" sz="quarter" idx="11"/>
          </p:nvPr>
        </p:nvSpPr>
        <p:spPr/>
        <p:txBody>
          <a:bodyPr/>
          <a:lstStyle/>
          <a:p>
            <a:endParaRPr lang="en-US"/>
          </a:p>
        </p:txBody>
      </p:sp>
      <p:sp>
        <p:nvSpPr>
          <p:cNvPr id="3" name="Date Placeholder 2"/>
          <p:cNvSpPr>
            <a:spLocks noGrp="1"/>
          </p:cNvSpPr>
          <p:nvPr>
            <p:ph type="dt" idx="12"/>
          </p:nvPr>
        </p:nvSpPr>
        <p:spPr/>
        <p:txBody>
          <a:bodyPr/>
          <a:lstStyle/>
          <a:p>
            <a:endParaRPr lang="en-US"/>
          </a:p>
        </p:txBody>
      </p:sp>
    </p:spTree>
    <p:extLst>
      <p:ext uri="{BB962C8B-B14F-4D97-AF65-F5344CB8AC3E}">
        <p14:creationId xmlns:p14="http://schemas.microsoft.com/office/powerpoint/2010/main" val="66962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C4EA00-1119-4DDF-A230-ACF1896E4E70}" type="slidenum">
              <a:rPr lang="en-US" smtClean="0"/>
              <a:t>9</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491091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597826"/>
            <a:ext cx="5829300" cy="1102519"/>
          </a:xfrm>
        </p:spPr>
        <p:txBody>
          <a:bodyPr/>
          <a:lstStyle>
            <a:lvl1pPr>
              <a:defRPr>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028700" y="2914650"/>
            <a:ext cx="48006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09C35A-E757-4645-89A1-5C269AC15664}" type="datetimeFigureOut">
              <a:rPr lang="en-US" smtClean="0"/>
              <a:t>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1358D-37E6-4E31-8F70-9801D508B166}" type="slidenum">
              <a:rPr lang="en-US" smtClean="0"/>
              <a:t>‹#›</a:t>
            </a:fld>
            <a:endParaRPr lang="en-US"/>
          </a:p>
        </p:txBody>
      </p:sp>
    </p:spTree>
    <p:extLst>
      <p:ext uri="{BB962C8B-B14F-4D97-AF65-F5344CB8AC3E}">
        <p14:creationId xmlns:p14="http://schemas.microsoft.com/office/powerpoint/2010/main" val="202769985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09C35A-E757-4645-89A1-5C269AC15664}" type="datetimeFigureOut">
              <a:rPr lang="en-US" smtClean="0"/>
              <a:t>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1358D-37E6-4E31-8F70-9801D508B166}" type="slidenum">
              <a:rPr lang="en-US" smtClean="0"/>
              <a:t>‹#›</a:t>
            </a:fld>
            <a:endParaRPr lang="en-US"/>
          </a:p>
        </p:txBody>
      </p:sp>
    </p:spTree>
    <p:extLst>
      <p:ext uri="{BB962C8B-B14F-4D97-AF65-F5344CB8AC3E}">
        <p14:creationId xmlns:p14="http://schemas.microsoft.com/office/powerpoint/2010/main" val="661635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205979"/>
            <a:ext cx="154305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205979"/>
            <a:ext cx="451485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09C35A-E757-4645-89A1-5C269AC15664}" type="datetimeFigureOut">
              <a:rPr lang="en-US" smtClean="0"/>
              <a:t>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1358D-37E6-4E31-8F70-9801D508B166}" type="slidenum">
              <a:rPr lang="en-US" smtClean="0"/>
              <a:t>‹#›</a:t>
            </a:fld>
            <a:endParaRPr lang="en-US"/>
          </a:p>
        </p:txBody>
      </p:sp>
    </p:spTree>
    <p:extLst>
      <p:ext uri="{BB962C8B-B14F-4D97-AF65-F5344CB8AC3E}">
        <p14:creationId xmlns:p14="http://schemas.microsoft.com/office/powerpoint/2010/main" val="31033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409C35A-E757-4645-89A1-5C269AC15664}" type="datetimeFigureOut">
              <a:rPr lang="en-US" smtClean="0"/>
              <a:t>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1358D-37E6-4E31-8F70-9801D508B166}" type="slidenum">
              <a:rPr lang="en-US" smtClean="0"/>
              <a:t>‹#›</a:t>
            </a:fld>
            <a:endParaRPr lang="en-US"/>
          </a:p>
        </p:txBody>
      </p:sp>
    </p:spTree>
    <p:extLst>
      <p:ext uri="{BB962C8B-B14F-4D97-AF65-F5344CB8AC3E}">
        <p14:creationId xmlns:p14="http://schemas.microsoft.com/office/powerpoint/2010/main" val="701422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3305176"/>
            <a:ext cx="5829300" cy="1021556"/>
          </a:xfrm>
        </p:spPr>
        <p:txBody>
          <a:bodyPr anchor="t"/>
          <a:lstStyle>
            <a:lvl1pPr algn="l">
              <a:defRPr sz="3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2180035"/>
            <a:ext cx="58293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09C35A-E757-4645-89A1-5C269AC15664}" type="datetimeFigureOut">
              <a:rPr lang="en-US" smtClean="0"/>
              <a:t>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1358D-37E6-4E31-8F70-9801D508B166}" type="slidenum">
              <a:rPr lang="en-US" smtClean="0"/>
              <a:t>‹#›</a:t>
            </a:fld>
            <a:endParaRPr lang="en-US"/>
          </a:p>
        </p:txBody>
      </p:sp>
    </p:spTree>
    <p:extLst>
      <p:ext uri="{BB962C8B-B14F-4D97-AF65-F5344CB8AC3E}">
        <p14:creationId xmlns:p14="http://schemas.microsoft.com/office/powerpoint/2010/main" val="2914515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342900" y="1200151"/>
            <a:ext cx="3028950" cy="3394472"/>
          </a:xfrm>
        </p:spPr>
        <p:txBody>
          <a:bodyPr/>
          <a:lstStyle>
            <a:lvl1pPr>
              <a:defRPr sz="2100">
                <a:solidFill>
                  <a:schemeClr val="tx1"/>
                </a:solidFill>
              </a:defRPr>
            </a:lvl1pPr>
            <a:lvl2pPr>
              <a:defRPr sz="1800">
                <a:solidFill>
                  <a:schemeClr val="tx1"/>
                </a:solidFill>
              </a:defRPr>
            </a:lvl2pPr>
            <a:lvl3pPr>
              <a:defRPr sz="1500">
                <a:solidFill>
                  <a:schemeClr val="tx1"/>
                </a:solidFill>
              </a:defRPr>
            </a:lvl3pPr>
            <a:lvl4pPr>
              <a:defRPr sz="1350">
                <a:solidFill>
                  <a:schemeClr val="tx1"/>
                </a:solidFill>
              </a:defRPr>
            </a:lvl4pPr>
            <a:lvl5pPr>
              <a:defRPr sz="1350">
                <a:solidFill>
                  <a:schemeClr val="tx1"/>
                </a:solidFill>
              </a:defRPr>
            </a:lvl5pPr>
            <a:lvl6pPr>
              <a:defRPr sz="1350"/>
            </a:lvl6pPr>
            <a:lvl7pPr>
              <a:defRPr sz="1350"/>
            </a:lvl7pPr>
            <a:lvl8pPr>
              <a:defRPr sz="1350"/>
            </a:lvl8pPr>
            <a:lvl9pPr>
              <a:defRPr sz="135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3486150" y="1200151"/>
            <a:ext cx="3028950" cy="3394472"/>
          </a:xfrm>
        </p:spPr>
        <p:txBody>
          <a:bodyPr/>
          <a:lstStyle>
            <a:lvl1pPr>
              <a:defRPr sz="2100">
                <a:solidFill>
                  <a:schemeClr val="tx1"/>
                </a:solidFill>
              </a:defRPr>
            </a:lvl1pPr>
            <a:lvl2pPr>
              <a:defRPr sz="1800">
                <a:solidFill>
                  <a:schemeClr val="tx1"/>
                </a:solidFill>
              </a:defRPr>
            </a:lvl2pPr>
            <a:lvl3pPr>
              <a:defRPr sz="1500">
                <a:solidFill>
                  <a:schemeClr val="tx1"/>
                </a:solidFill>
              </a:defRPr>
            </a:lvl3pPr>
            <a:lvl4pPr>
              <a:defRPr sz="1350">
                <a:solidFill>
                  <a:schemeClr val="tx1"/>
                </a:solidFill>
              </a:defRPr>
            </a:lvl4pPr>
            <a:lvl5pPr>
              <a:defRPr sz="1350">
                <a:solidFill>
                  <a:schemeClr val="tx1"/>
                </a:solidFill>
              </a:defRPr>
            </a:lvl5pPr>
            <a:lvl6pPr>
              <a:defRPr sz="1350"/>
            </a:lvl6pPr>
            <a:lvl7pPr>
              <a:defRPr sz="1350"/>
            </a:lvl7pPr>
            <a:lvl8pPr>
              <a:defRPr sz="1350"/>
            </a:lvl8pPr>
            <a:lvl9pPr>
              <a:defRPr sz="135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1409C35A-E757-4645-89A1-5C269AC15664}" type="datetimeFigureOut">
              <a:rPr lang="en-US" smtClean="0"/>
              <a:t>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C1358D-37E6-4E31-8F70-9801D508B166}" type="slidenum">
              <a:rPr lang="en-US" smtClean="0"/>
              <a:t>‹#›</a:t>
            </a:fld>
            <a:endParaRPr lang="en-US"/>
          </a:p>
        </p:txBody>
      </p:sp>
    </p:spTree>
    <p:extLst>
      <p:ext uri="{BB962C8B-B14F-4D97-AF65-F5344CB8AC3E}">
        <p14:creationId xmlns:p14="http://schemas.microsoft.com/office/powerpoint/2010/main" val="3158815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1" y="1151335"/>
            <a:ext cx="3030141"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342901" y="1631156"/>
            <a:ext cx="3030141"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76" y="1151335"/>
            <a:ext cx="3031331"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83776" y="1631156"/>
            <a:ext cx="3031331"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09C35A-E757-4645-89A1-5C269AC15664}" type="datetimeFigureOut">
              <a:rPr lang="en-US" smtClean="0"/>
              <a:t>1/11/2015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C1358D-37E6-4E31-8F70-9801D508B166}" type="slidenum">
              <a:rPr lang="en-US" smtClean="0"/>
              <a:t>‹#›</a:t>
            </a:fld>
            <a:endParaRPr lang="en-US"/>
          </a:p>
        </p:txBody>
      </p:sp>
    </p:spTree>
    <p:extLst>
      <p:ext uri="{BB962C8B-B14F-4D97-AF65-F5344CB8AC3E}">
        <p14:creationId xmlns:p14="http://schemas.microsoft.com/office/powerpoint/2010/main" val="21909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09C35A-E757-4645-89A1-5C269AC15664}" type="datetimeFigureOut">
              <a:rPr lang="en-US" smtClean="0"/>
              <a:t>1/11/2015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C1358D-37E6-4E31-8F70-9801D508B166}" type="slidenum">
              <a:rPr lang="en-US" smtClean="0"/>
              <a:t>‹#›</a:t>
            </a:fld>
            <a:endParaRPr lang="en-US"/>
          </a:p>
        </p:txBody>
      </p:sp>
    </p:spTree>
    <p:extLst>
      <p:ext uri="{BB962C8B-B14F-4D97-AF65-F5344CB8AC3E}">
        <p14:creationId xmlns:p14="http://schemas.microsoft.com/office/powerpoint/2010/main" val="2570715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09C35A-E757-4645-89A1-5C269AC15664}" type="datetimeFigureOut">
              <a:rPr lang="en-US" smtClean="0"/>
              <a:t>1/11/2015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C1358D-37E6-4E31-8F70-9801D508B166}" type="slidenum">
              <a:rPr lang="en-US" smtClean="0"/>
              <a:t>‹#›</a:t>
            </a:fld>
            <a:endParaRPr lang="en-US"/>
          </a:p>
        </p:txBody>
      </p:sp>
    </p:spTree>
    <p:extLst>
      <p:ext uri="{BB962C8B-B14F-4D97-AF65-F5344CB8AC3E}">
        <p14:creationId xmlns:p14="http://schemas.microsoft.com/office/powerpoint/2010/main" val="1127099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204787"/>
            <a:ext cx="2256235" cy="871538"/>
          </a:xfrm>
        </p:spPr>
        <p:txBody>
          <a:bodyPr anchor="b"/>
          <a:lstStyle>
            <a:lvl1pPr algn="l">
              <a:defRPr sz="1500" b="1"/>
            </a:lvl1pPr>
          </a:lstStyle>
          <a:p>
            <a:r>
              <a:rPr lang="en-US" smtClean="0"/>
              <a:t>Click to edit Master title style</a:t>
            </a:r>
            <a:endParaRPr lang="en-US"/>
          </a:p>
        </p:txBody>
      </p:sp>
      <p:sp>
        <p:nvSpPr>
          <p:cNvPr id="3" name="Content Placeholder 2"/>
          <p:cNvSpPr>
            <a:spLocks noGrp="1"/>
          </p:cNvSpPr>
          <p:nvPr>
            <p:ph idx="1"/>
          </p:nvPr>
        </p:nvSpPr>
        <p:spPr>
          <a:xfrm>
            <a:off x="2681288" y="204795"/>
            <a:ext cx="3833813"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3" y="1076328"/>
            <a:ext cx="2256235"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09C35A-E757-4645-89A1-5C269AC15664}" type="datetimeFigureOut">
              <a:rPr lang="en-US" smtClean="0"/>
              <a:t>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C1358D-37E6-4E31-8F70-9801D508B166}" type="slidenum">
              <a:rPr lang="en-US" smtClean="0"/>
              <a:t>‹#›</a:t>
            </a:fld>
            <a:endParaRPr lang="en-US"/>
          </a:p>
        </p:txBody>
      </p:sp>
    </p:spTree>
    <p:extLst>
      <p:ext uri="{BB962C8B-B14F-4D97-AF65-F5344CB8AC3E}">
        <p14:creationId xmlns:p14="http://schemas.microsoft.com/office/powerpoint/2010/main" val="1247897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3600451"/>
            <a:ext cx="4114800" cy="425054"/>
          </a:xfrm>
        </p:spPr>
        <p:txBody>
          <a:bodyPr anchor="b"/>
          <a:lstStyle>
            <a:lvl1pPr algn="l">
              <a:defRPr sz="1500" b="1"/>
            </a:lvl1pPr>
          </a:lstStyle>
          <a:p>
            <a:r>
              <a:rPr lang="en-US" smtClean="0"/>
              <a:t>Click to edit Master title style</a:t>
            </a:r>
            <a:endParaRPr lang="en-US"/>
          </a:p>
        </p:txBody>
      </p:sp>
      <p:sp>
        <p:nvSpPr>
          <p:cNvPr id="3" name="Picture Placeholder 2"/>
          <p:cNvSpPr>
            <a:spLocks noGrp="1"/>
          </p:cNvSpPr>
          <p:nvPr>
            <p:ph type="pic" idx="1"/>
          </p:nvPr>
        </p:nvSpPr>
        <p:spPr>
          <a:xfrm>
            <a:off x="1344216" y="459581"/>
            <a:ext cx="41148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1344216" y="4025510"/>
            <a:ext cx="41148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09C35A-E757-4645-89A1-5C269AC15664}" type="datetimeFigureOut">
              <a:rPr lang="en-US" smtClean="0"/>
              <a:t>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C1358D-37E6-4E31-8F70-9801D508B166}" type="slidenum">
              <a:rPr lang="en-US" smtClean="0"/>
              <a:t>‹#›</a:t>
            </a:fld>
            <a:endParaRPr lang="en-US"/>
          </a:p>
        </p:txBody>
      </p:sp>
    </p:spTree>
    <p:extLst>
      <p:ext uri="{BB962C8B-B14F-4D97-AF65-F5344CB8AC3E}">
        <p14:creationId xmlns:p14="http://schemas.microsoft.com/office/powerpoint/2010/main" val="1137972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6858000" cy="5143500"/>
          </a:xfrm>
          <a:prstGeom prst="rect">
            <a:avLst/>
          </a:prstGeom>
        </p:spPr>
      </p:pic>
      <p:sp>
        <p:nvSpPr>
          <p:cNvPr id="2" name="Title Placeholder 1"/>
          <p:cNvSpPr>
            <a:spLocks noGrp="1"/>
          </p:cNvSpPr>
          <p:nvPr>
            <p:ph type="title"/>
          </p:nvPr>
        </p:nvSpPr>
        <p:spPr>
          <a:xfrm>
            <a:off x="342900" y="205978"/>
            <a:ext cx="6172200" cy="85725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42900" y="1200151"/>
            <a:ext cx="6172200" cy="339447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342900" y="4767264"/>
            <a:ext cx="16002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409C35A-E757-4645-89A1-5C269AC15664}" type="datetimeFigureOut">
              <a:rPr lang="en-US" smtClean="0"/>
              <a:t>1/11/2015</a:t>
            </a:fld>
            <a:endParaRPr lang="en-US"/>
          </a:p>
        </p:txBody>
      </p:sp>
      <p:sp>
        <p:nvSpPr>
          <p:cNvPr id="5" name="Footer Placeholder 4"/>
          <p:cNvSpPr>
            <a:spLocks noGrp="1"/>
          </p:cNvSpPr>
          <p:nvPr>
            <p:ph type="ftr" sz="quarter" idx="3"/>
          </p:nvPr>
        </p:nvSpPr>
        <p:spPr>
          <a:xfrm>
            <a:off x="2343150" y="4767264"/>
            <a:ext cx="21717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4767264"/>
            <a:ext cx="16002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01C1358D-37E6-4E31-8F70-9801D508B166}" type="slidenum">
              <a:rPr lang="en-US" smtClean="0"/>
              <a:t>‹#›</a:t>
            </a:fld>
            <a:endParaRPr lang="en-US"/>
          </a:p>
        </p:txBody>
      </p:sp>
    </p:spTree>
    <p:extLst>
      <p:ext uri="{BB962C8B-B14F-4D97-AF65-F5344CB8AC3E}">
        <p14:creationId xmlns:p14="http://schemas.microsoft.com/office/powerpoint/2010/main" val="671570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685800" rtl="0" eaLnBrk="1" latinLnBrk="0" hangingPunct="1">
        <a:spcBef>
          <a:spcPct val="0"/>
        </a:spcBef>
        <a:buNone/>
        <a:defRPr sz="3300" b="1" kern="1200">
          <a:solidFill>
            <a:srgbClr val="174983"/>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p:cNvSpPr>
          <p:nvPr/>
        </p:nvSpPr>
        <p:spPr>
          <a:xfrm>
            <a:off x="304800" y="514350"/>
            <a:ext cx="6248400" cy="25908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3300" b="1" kern="1200">
                <a:solidFill>
                  <a:schemeClr val="tx1"/>
                </a:solidFill>
                <a:latin typeface="+mj-lt"/>
                <a:ea typeface="+mj-ea"/>
                <a:cs typeface="+mj-cs"/>
              </a:defRPr>
            </a:lvl1pPr>
          </a:lstStyle>
          <a:p>
            <a:r>
              <a:rPr lang="en-US" sz="4000" dirty="0" smtClean="0"/>
              <a:t>Trade Issues Affecting the US Cotton Industry</a:t>
            </a:r>
            <a:endParaRPr lang="en-US" sz="2400" dirty="0" smtClean="0"/>
          </a:p>
          <a:p>
            <a:endParaRPr lang="en-US" sz="2400" dirty="0" smtClean="0"/>
          </a:p>
          <a:p>
            <a:r>
              <a:rPr lang="en-US" sz="2400" dirty="0" smtClean="0"/>
              <a:t>Congressional Staff Briefing</a:t>
            </a:r>
          </a:p>
          <a:p>
            <a:r>
              <a:rPr lang="en-US" sz="2400" dirty="0" smtClean="0"/>
              <a:t>January 2015</a:t>
            </a:r>
            <a:endParaRPr lang="en-US" dirty="0"/>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0" y="3333750"/>
            <a:ext cx="2057400" cy="10257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 name="Group 1"/>
          <p:cNvGrpSpPr/>
          <p:nvPr/>
        </p:nvGrpSpPr>
        <p:grpSpPr>
          <a:xfrm>
            <a:off x="2000626" y="4324350"/>
            <a:ext cx="2780549" cy="685800"/>
            <a:chOff x="1941200" y="4324350"/>
            <a:chExt cx="2780549" cy="685800"/>
          </a:xfrm>
        </p:grpSpPr>
        <p:sp>
          <p:nvSpPr>
            <p:cNvPr id="5" name="Rectangle 3"/>
            <p:cNvSpPr>
              <a:spLocks noChangeArrowheads="1"/>
            </p:cNvSpPr>
            <p:nvPr/>
          </p:nvSpPr>
          <p:spPr bwMode="auto">
            <a:xfrm>
              <a:off x="3810000" y="4526190"/>
              <a:ext cx="911749" cy="255360"/>
            </a:xfrm>
            <a:prstGeom prst="rect">
              <a:avLst/>
            </a:prstGeom>
            <a:noFill/>
            <a:ln>
              <a:noFill/>
            </a:ln>
            <a:effectLst/>
            <a:extLst/>
          </p:spPr>
          <p:txBody>
            <a:bodyPr wrap="square" lIns="71259" tIns="35005" rIns="71259" bIns="35005">
              <a:spAutoFit/>
            </a:bodyPr>
            <a:lstStyle/>
            <a:p>
              <a:r>
                <a:rPr lang="en-US" sz="1200" b="1" dirty="0">
                  <a:latin typeface="Arial" pitchFamily="34" charset="0"/>
                  <a:cs typeface="Arial" pitchFamily="34" charset="0"/>
                </a:rPr>
                <a:t>Merchants</a:t>
              </a:r>
            </a:p>
          </p:txBody>
        </p:sp>
        <p:sp>
          <p:nvSpPr>
            <p:cNvPr id="6" name="Rectangle 4"/>
            <p:cNvSpPr>
              <a:spLocks noChangeArrowheads="1"/>
            </p:cNvSpPr>
            <p:nvPr/>
          </p:nvSpPr>
          <p:spPr bwMode="auto">
            <a:xfrm>
              <a:off x="1941200" y="4526190"/>
              <a:ext cx="725800" cy="255360"/>
            </a:xfrm>
            <a:prstGeom prst="rect">
              <a:avLst/>
            </a:prstGeom>
            <a:noFill/>
            <a:ln>
              <a:noFill/>
            </a:ln>
            <a:effectLst/>
            <a:extLst/>
          </p:spPr>
          <p:txBody>
            <a:bodyPr wrap="square" lIns="71259" tIns="35005" rIns="71259" bIns="35005">
              <a:spAutoFit/>
            </a:bodyPr>
            <a:lstStyle/>
            <a:p>
              <a:r>
                <a:rPr lang="en-US" sz="1200" b="1" dirty="0">
                  <a:latin typeface="Arial" pitchFamily="34" charset="0"/>
                  <a:cs typeface="Arial" pitchFamily="34" charset="0"/>
                </a:rPr>
                <a:t>Ginners</a:t>
              </a:r>
            </a:p>
          </p:txBody>
        </p:sp>
        <p:sp>
          <p:nvSpPr>
            <p:cNvPr id="7" name="Rectangle 5"/>
            <p:cNvSpPr>
              <a:spLocks noChangeArrowheads="1"/>
            </p:cNvSpPr>
            <p:nvPr/>
          </p:nvSpPr>
          <p:spPr bwMode="auto">
            <a:xfrm>
              <a:off x="2758085" y="4526190"/>
              <a:ext cx="1051915" cy="255360"/>
            </a:xfrm>
            <a:prstGeom prst="rect">
              <a:avLst/>
            </a:prstGeom>
            <a:noFill/>
            <a:ln>
              <a:noFill/>
            </a:ln>
            <a:effectLst/>
            <a:extLst/>
          </p:spPr>
          <p:txBody>
            <a:bodyPr wrap="square" lIns="71259" tIns="35005" rIns="71259" bIns="35005">
              <a:spAutoFit/>
            </a:bodyPr>
            <a:lstStyle/>
            <a:p>
              <a:r>
                <a:rPr lang="en-US" sz="1200" b="1" dirty="0">
                  <a:latin typeface="Arial" pitchFamily="34" charset="0"/>
                  <a:cs typeface="Arial" pitchFamily="34" charset="0"/>
                </a:rPr>
                <a:t>Cottonseed</a:t>
              </a:r>
            </a:p>
          </p:txBody>
        </p:sp>
        <p:sp>
          <p:nvSpPr>
            <p:cNvPr id="9" name="Rectangle 8"/>
            <p:cNvSpPr>
              <a:spLocks noChangeArrowheads="1"/>
            </p:cNvSpPr>
            <p:nvPr/>
          </p:nvSpPr>
          <p:spPr bwMode="auto">
            <a:xfrm>
              <a:off x="2224685" y="4324350"/>
              <a:ext cx="975715" cy="255360"/>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square" lIns="71259" tIns="35005" rIns="71259" bIns="35005">
              <a:spAutoFit/>
            </a:bodyPr>
            <a:lstStyle/>
            <a:p>
              <a:r>
                <a:rPr lang="en-US" sz="1200" b="1" dirty="0">
                  <a:solidFill>
                    <a:schemeClr val="tx1"/>
                  </a:solidFill>
                  <a:latin typeface="Arial" pitchFamily="34" charset="0"/>
                  <a:cs typeface="Arial" pitchFamily="34" charset="0"/>
                </a:rPr>
                <a:t>Producers</a:t>
              </a:r>
            </a:p>
          </p:txBody>
        </p:sp>
        <p:sp>
          <p:nvSpPr>
            <p:cNvPr id="10" name="Rectangle 9"/>
            <p:cNvSpPr>
              <a:spLocks noChangeArrowheads="1"/>
            </p:cNvSpPr>
            <p:nvPr/>
          </p:nvSpPr>
          <p:spPr bwMode="auto">
            <a:xfrm>
              <a:off x="3276601" y="4324350"/>
              <a:ext cx="1116933" cy="255360"/>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none" lIns="71259" tIns="35005" rIns="71259" bIns="35005">
              <a:spAutoFit/>
            </a:bodyPr>
            <a:lstStyle/>
            <a:p>
              <a:r>
                <a:rPr lang="en-US" sz="1200" b="1" dirty="0">
                  <a:solidFill>
                    <a:schemeClr val="tx1"/>
                  </a:solidFill>
                  <a:latin typeface="Arial" pitchFamily="34" charset="0"/>
                  <a:cs typeface="Arial" pitchFamily="34" charset="0"/>
                </a:rPr>
                <a:t>Cooperatives</a:t>
              </a:r>
            </a:p>
          </p:txBody>
        </p:sp>
        <p:sp>
          <p:nvSpPr>
            <p:cNvPr id="12" name="Rectangle 11"/>
            <p:cNvSpPr>
              <a:spLocks noChangeArrowheads="1"/>
            </p:cNvSpPr>
            <p:nvPr/>
          </p:nvSpPr>
          <p:spPr bwMode="auto">
            <a:xfrm>
              <a:off x="2133600" y="4754790"/>
              <a:ext cx="1051915" cy="255360"/>
            </a:xfrm>
            <a:prstGeom prst="rect">
              <a:avLst/>
            </a:prstGeom>
            <a:noFill/>
            <a:ln>
              <a:noFill/>
            </a:ln>
            <a:effectLst/>
            <a:extLst>
              <a:ext uri="{91240B29-F687-4F45-9708-019B960494DF}">
                <a14:hiddenLine xmlns:a14="http://schemas.microsoft.com/office/drawing/2010/main" w="12700">
                  <a:solidFill>
                    <a:schemeClr val="tx1"/>
                  </a:solidFill>
                  <a:miter lim="800000"/>
                  <a:headEnd/>
                  <a:tailEnd/>
                </a14:hiddenLine>
              </a:ext>
            </a:extLst>
          </p:spPr>
          <p:txBody>
            <a:bodyPr wrap="none" lIns="71259" tIns="35005" rIns="71259" bIns="35005">
              <a:spAutoFit/>
            </a:bodyPr>
            <a:lstStyle/>
            <a:p>
              <a:r>
                <a:rPr lang="en-US" sz="1200" b="1" dirty="0">
                  <a:latin typeface="Arial" pitchFamily="34" charset="0"/>
                  <a:cs typeface="Arial" pitchFamily="34" charset="0"/>
                </a:rPr>
                <a:t>Warehouses</a:t>
              </a:r>
            </a:p>
          </p:txBody>
        </p:sp>
        <p:sp>
          <p:nvSpPr>
            <p:cNvPr id="13" name="Rectangle 12"/>
            <p:cNvSpPr>
              <a:spLocks noChangeArrowheads="1"/>
            </p:cNvSpPr>
            <p:nvPr/>
          </p:nvSpPr>
          <p:spPr bwMode="auto">
            <a:xfrm>
              <a:off x="3352800" y="4754790"/>
              <a:ext cx="1201892" cy="255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71259" tIns="35005" rIns="71259" bIns="35005">
              <a:spAutoFit/>
            </a:bodyPr>
            <a:lstStyle/>
            <a:p>
              <a:r>
                <a:rPr lang="en-US" sz="1200" b="1" dirty="0">
                  <a:latin typeface="Arial" pitchFamily="34" charset="0"/>
                  <a:cs typeface="Arial" pitchFamily="34" charset="0"/>
                </a:rPr>
                <a:t>Manufacturers</a:t>
              </a:r>
            </a:p>
          </p:txBody>
        </p:sp>
      </p:grpSp>
    </p:spTree>
    <p:extLst>
      <p:ext uri="{BB962C8B-B14F-4D97-AF65-F5344CB8AC3E}">
        <p14:creationId xmlns:p14="http://schemas.microsoft.com/office/powerpoint/2010/main" val="6170453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44971"/>
            <a:ext cx="6172200" cy="574179"/>
          </a:xfrm>
        </p:spPr>
        <p:txBody>
          <a:bodyPr>
            <a:noAutofit/>
          </a:bodyPr>
          <a:lstStyle/>
          <a:p>
            <a:r>
              <a:rPr lang="en-US" sz="3600" dirty="0" smtClean="0"/>
              <a:t>China’s Policy in 2012 &amp; ‘13</a:t>
            </a:r>
            <a:endParaRPr lang="en-US" sz="3600" dirty="0"/>
          </a:p>
        </p:txBody>
      </p:sp>
      <p:sp>
        <p:nvSpPr>
          <p:cNvPr id="3" name="Content Placeholder 2"/>
          <p:cNvSpPr>
            <a:spLocks noGrp="1"/>
          </p:cNvSpPr>
          <p:nvPr>
            <p:ph idx="1"/>
          </p:nvPr>
        </p:nvSpPr>
        <p:spPr>
          <a:xfrm>
            <a:off x="381000" y="895350"/>
            <a:ext cx="6172200" cy="3657599"/>
          </a:xfrm>
        </p:spPr>
        <p:txBody>
          <a:bodyPr>
            <a:noAutofit/>
          </a:bodyPr>
          <a:lstStyle/>
          <a:p>
            <a:r>
              <a:rPr lang="en-US" sz="2600" dirty="0" smtClean="0"/>
              <a:t>Increased support price to 20,400 yuan/ton ($1.45-1.50 at the time)</a:t>
            </a:r>
          </a:p>
          <a:p>
            <a:r>
              <a:rPr lang="en-US" sz="2600" dirty="0" smtClean="0"/>
              <a:t>Purchased 62 million bales over the 2 years and sold roughly 30 million bales</a:t>
            </a:r>
          </a:p>
          <a:p>
            <a:r>
              <a:rPr lang="en-US" sz="2600" dirty="0" smtClean="0"/>
              <a:t>Imported 35 million bales in order to meet demand of textile industry</a:t>
            </a:r>
          </a:p>
          <a:p>
            <a:r>
              <a:rPr lang="en-US" sz="2600" dirty="0" smtClean="0"/>
              <a:t>On Aug 1, ‘14, government owned roughly  50 million bales of cotton</a:t>
            </a:r>
          </a:p>
          <a:p>
            <a:endParaRPr lang="en-US" sz="2600" dirty="0"/>
          </a:p>
          <a:p>
            <a:endParaRPr lang="en-US" sz="2600" dirty="0" smtClean="0"/>
          </a:p>
        </p:txBody>
      </p:sp>
    </p:spTree>
    <p:extLst>
      <p:ext uri="{BB962C8B-B14F-4D97-AF65-F5344CB8AC3E}">
        <p14:creationId xmlns:p14="http://schemas.microsoft.com/office/powerpoint/2010/main" val="25137705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171450" y="209550"/>
            <a:ext cx="6511528"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3600" b="1" dirty="0" smtClean="0">
                <a:latin typeface="+mj-lt"/>
              </a:rPr>
              <a:t>World Cotton Stocks</a:t>
            </a:r>
            <a:endParaRPr lang="en-US" sz="3600" b="1" dirty="0">
              <a:latin typeface="+mj-lt"/>
            </a:endParaRPr>
          </a:p>
        </p:txBody>
      </p:sp>
      <p:graphicFrame>
        <p:nvGraphicFramePr>
          <p:cNvPr id="4" name="Chart 3"/>
          <p:cNvGraphicFramePr/>
          <p:nvPr>
            <p:extLst>
              <p:ext uri="{D42A27DB-BD31-4B8C-83A1-F6EECF244321}">
                <p14:modId xmlns:p14="http://schemas.microsoft.com/office/powerpoint/2010/main" val="2505899504"/>
              </p:ext>
            </p:extLst>
          </p:nvPr>
        </p:nvGraphicFramePr>
        <p:xfrm>
          <a:off x="171450" y="800100"/>
          <a:ext cx="6507437" cy="41100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982309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44971"/>
            <a:ext cx="6172200" cy="574179"/>
          </a:xfrm>
        </p:spPr>
        <p:txBody>
          <a:bodyPr>
            <a:noAutofit/>
          </a:bodyPr>
          <a:lstStyle/>
          <a:p>
            <a:r>
              <a:rPr lang="en-US" sz="3600" dirty="0" smtClean="0"/>
              <a:t>China’s Policy for 2014</a:t>
            </a:r>
            <a:endParaRPr lang="en-US" sz="3600" dirty="0"/>
          </a:p>
        </p:txBody>
      </p:sp>
      <p:sp>
        <p:nvSpPr>
          <p:cNvPr id="3" name="Content Placeholder 2"/>
          <p:cNvSpPr>
            <a:spLocks noGrp="1"/>
          </p:cNvSpPr>
          <p:nvPr>
            <p:ph idx="1"/>
          </p:nvPr>
        </p:nvSpPr>
        <p:spPr>
          <a:xfrm>
            <a:off x="381000" y="895350"/>
            <a:ext cx="6172200" cy="3657599"/>
          </a:xfrm>
        </p:spPr>
        <p:txBody>
          <a:bodyPr>
            <a:noAutofit/>
          </a:bodyPr>
          <a:lstStyle/>
          <a:p>
            <a:r>
              <a:rPr lang="en-US" sz="2600" dirty="0" smtClean="0"/>
              <a:t>Target </a:t>
            </a:r>
            <a:r>
              <a:rPr lang="en-US" sz="2600" dirty="0"/>
              <a:t>price </a:t>
            </a:r>
            <a:r>
              <a:rPr lang="en-US" sz="2600" dirty="0" smtClean="0"/>
              <a:t>of 19,800 yuan/ton ($1.45) for Xinjiang cotton</a:t>
            </a:r>
            <a:endParaRPr lang="en-US" sz="2000" dirty="0" smtClean="0"/>
          </a:p>
          <a:p>
            <a:r>
              <a:rPr lang="en-US" sz="2600" dirty="0" smtClean="0"/>
              <a:t>In other provinces, direct support of 2,000 yuan/ton ($0.15)</a:t>
            </a:r>
          </a:p>
          <a:p>
            <a:r>
              <a:rPr lang="en-US" sz="2600" dirty="0" smtClean="0"/>
              <a:t>TRQ </a:t>
            </a:r>
            <a:r>
              <a:rPr lang="en-US" sz="2600" dirty="0"/>
              <a:t>of approximately 4.1 million </a:t>
            </a:r>
            <a:r>
              <a:rPr lang="en-US" sz="2600" dirty="0" smtClean="0"/>
              <a:t>bales</a:t>
            </a:r>
          </a:p>
          <a:p>
            <a:pPr lvl="1"/>
            <a:r>
              <a:rPr lang="en-US" sz="2600" dirty="0" smtClean="0"/>
              <a:t>Announced quota limited to TRQ for ‘15</a:t>
            </a:r>
            <a:endParaRPr lang="en-US" sz="2600" dirty="0"/>
          </a:p>
          <a:p>
            <a:r>
              <a:rPr lang="en-US" sz="2600" dirty="0" smtClean="0"/>
              <a:t>Management of existing reserves remains a question</a:t>
            </a:r>
          </a:p>
        </p:txBody>
      </p:sp>
    </p:spTree>
    <p:extLst>
      <p:ext uri="{BB962C8B-B14F-4D97-AF65-F5344CB8AC3E}">
        <p14:creationId xmlns:p14="http://schemas.microsoft.com/office/powerpoint/2010/main" val="37837494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extLst>
              <p:ext uri="{D42A27DB-BD31-4B8C-83A1-F6EECF244321}">
                <p14:modId xmlns:p14="http://schemas.microsoft.com/office/powerpoint/2010/main" val="72382801"/>
              </p:ext>
            </p:extLst>
          </p:nvPr>
        </p:nvGraphicFramePr>
        <p:xfrm>
          <a:off x="171450" y="800100"/>
          <a:ext cx="645795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12" name="Title 1"/>
          <p:cNvSpPr>
            <a:spLocks noGrp="1"/>
          </p:cNvSpPr>
          <p:nvPr>
            <p:ph type="title"/>
          </p:nvPr>
        </p:nvSpPr>
        <p:spPr>
          <a:xfrm>
            <a:off x="114300" y="209550"/>
            <a:ext cx="6629400" cy="609600"/>
          </a:xfrm>
          <a:prstGeom prst="rect">
            <a:avLst/>
          </a:prstGeom>
        </p:spPr>
        <p:txBody>
          <a:bodyPr vert="horz" lIns="68580" tIns="34290" rIns="68580" bIns="34290" rtlCol="0" anchor="ctr">
            <a:noAutofit/>
          </a:bodyPr>
          <a:lstStyle/>
          <a:p>
            <a:r>
              <a:rPr lang="en-US" sz="3600" b="1" dirty="0" smtClean="0"/>
              <a:t>Fiber Prices</a:t>
            </a:r>
            <a:endParaRPr lang="en-US" sz="3600" b="1" dirty="0"/>
          </a:p>
        </p:txBody>
      </p:sp>
    </p:spTree>
    <p:extLst>
      <p:ext uri="{BB962C8B-B14F-4D97-AF65-F5344CB8AC3E}">
        <p14:creationId xmlns:p14="http://schemas.microsoft.com/office/powerpoint/2010/main" val="39312707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342900" y="211633"/>
            <a:ext cx="6172200" cy="531317"/>
          </a:xfrm>
        </p:spPr>
        <p:txBody>
          <a:bodyPr>
            <a:noAutofit/>
          </a:bodyPr>
          <a:lstStyle/>
          <a:p>
            <a:r>
              <a:rPr lang="en-US" sz="3600" dirty="0" smtClean="0"/>
              <a:t>China Balance Sheet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98582404"/>
              </p:ext>
            </p:extLst>
          </p:nvPr>
        </p:nvGraphicFramePr>
        <p:xfrm>
          <a:off x="342900" y="1142309"/>
          <a:ext cx="6115050" cy="3105840"/>
        </p:xfrm>
        <a:graphic>
          <a:graphicData uri="http://schemas.openxmlformats.org/drawingml/2006/table">
            <a:tbl>
              <a:tblPr firstRow="1" bandRow="1">
                <a:tableStyleId>{EB344D84-9AFB-497E-A393-DC336BA19D2E}</a:tableStyleId>
              </a:tblPr>
              <a:tblGrid>
                <a:gridCol w="1314450"/>
                <a:gridCol w="971550"/>
                <a:gridCol w="971550"/>
                <a:gridCol w="971550"/>
                <a:gridCol w="914400"/>
                <a:gridCol w="971550"/>
              </a:tblGrid>
              <a:tr h="517640">
                <a:tc>
                  <a:txBody>
                    <a:bodyPr/>
                    <a:lstStyle/>
                    <a:p>
                      <a:endParaRPr lang="en-US" sz="1800" dirty="0">
                        <a:solidFill>
                          <a:srgbClr val="000000"/>
                        </a:solidFill>
                      </a:endParaRPr>
                    </a:p>
                  </a:txBody>
                  <a:tcPr marL="68580" marR="68580" marT="25718" marB="2571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11/12</a:t>
                      </a:r>
                      <a:endParaRPr lang="en-US" sz="2000" dirty="0" smtClean="0">
                        <a:solidFill>
                          <a:srgbClr val="000000"/>
                        </a:solidFill>
                      </a:endParaRPr>
                    </a:p>
                  </a:txBody>
                  <a:tcPr marL="68580" marR="68580" marT="25718" marB="25718" anchor="ctr"/>
                </a:tc>
                <a:tc>
                  <a:txBody>
                    <a:bodyPr/>
                    <a:lstStyle/>
                    <a:p>
                      <a:pPr algn="ctr"/>
                      <a:r>
                        <a:rPr lang="en-US" sz="2000" dirty="0" smtClean="0"/>
                        <a:t>12/13</a:t>
                      </a:r>
                      <a:endParaRPr lang="en-US" sz="2000" dirty="0">
                        <a:solidFill>
                          <a:srgbClr val="000000"/>
                        </a:solidFill>
                      </a:endParaRPr>
                    </a:p>
                  </a:txBody>
                  <a:tcPr marL="68580" marR="68580" marT="25718" marB="25718" anchor="ctr"/>
                </a:tc>
                <a:tc>
                  <a:txBody>
                    <a:bodyPr/>
                    <a:lstStyle/>
                    <a:p>
                      <a:pPr algn="ctr"/>
                      <a:r>
                        <a:rPr lang="en-US" sz="2000" dirty="0" smtClean="0"/>
                        <a:t>13/14</a:t>
                      </a:r>
                      <a:endParaRPr lang="en-US" sz="2000" dirty="0">
                        <a:solidFill>
                          <a:srgbClr val="000000"/>
                        </a:solidFill>
                      </a:endParaRPr>
                    </a:p>
                  </a:txBody>
                  <a:tcPr marL="68580" marR="68580" marT="25718" marB="25718" anchor="ctr"/>
                </a:tc>
                <a:tc>
                  <a:txBody>
                    <a:bodyPr/>
                    <a:lstStyle/>
                    <a:p>
                      <a:pPr algn="ctr"/>
                      <a:r>
                        <a:rPr lang="en-US" sz="2000" dirty="0" smtClean="0"/>
                        <a:t>14/15</a:t>
                      </a:r>
                      <a:endParaRPr lang="en-US" sz="2000" dirty="0">
                        <a:solidFill>
                          <a:srgbClr val="000000"/>
                        </a:solidFill>
                      </a:endParaRPr>
                    </a:p>
                  </a:txBody>
                  <a:tcPr marL="68580" marR="68580" marT="25718" marB="25718" anchor="ctr"/>
                </a:tc>
                <a:tc>
                  <a:txBody>
                    <a:bodyPr/>
                    <a:lstStyle/>
                    <a:p>
                      <a:pPr algn="ctr"/>
                      <a:r>
                        <a:rPr lang="en-US" sz="2000" dirty="0" smtClean="0"/>
                        <a:t>Change</a:t>
                      </a:r>
                      <a:endParaRPr lang="en-US" sz="2000" dirty="0">
                        <a:solidFill>
                          <a:srgbClr val="000000"/>
                        </a:solidFill>
                      </a:endParaRPr>
                    </a:p>
                  </a:txBody>
                  <a:tcPr marL="68580" marR="68580" marT="25718" marB="25718" anchor="ctr"/>
                </a:tc>
              </a:tr>
              <a:tr h="517640">
                <a:tc>
                  <a:txBody>
                    <a:bodyPr/>
                    <a:lstStyle/>
                    <a:p>
                      <a:r>
                        <a:rPr lang="en-US" sz="2000" b="1" baseline="0" dirty="0" smtClean="0">
                          <a:solidFill>
                            <a:schemeClr val="tx2">
                              <a:lumMod val="50000"/>
                            </a:schemeClr>
                          </a:solidFill>
                        </a:rPr>
                        <a:t>Production</a:t>
                      </a:r>
                      <a:endParaRPr lang="en-US" sz="2000" b="1" baseline="0" dirty="0">
                        <a:solidFill>
                          <a:schemeClr val="tx2">
                            <a:lumMod val="50000"/>
                          </a:schemeClr>
                        </a:solidFill>
                      </a:endParaRPr>
                    </a:p>
                  </a:txBody>
                  <a:tcPr marL="68580" marR="68580" marT="25718" marB="25718" anchor="ctr">
                    <a:solidFill>
                      <a:schemeClr val="accent3">
                        <a:lumMod val="40000"/>
                        <a:lumOff val="60000"/>
                      </a:schemeClr>
                    </a:solidFill>
                  </a:tcPr>
                </a:tc>
                <a:tc>
                  <a:txBody>
                    <a:bodyPr/>
                    <a:lstStyle/>
                    <a:p>
                      <a:pPr algn="r" fontAlgn="b"/>
                      <a:r>
                        <a:rPr lang="en-US" sz="2000" b="1" i="0" u="none" strike="noStrike" baseline="0" dirty="0">
                          <a:solidFill>
                            <a:schemeClr val="tx2">
                              <a:lumMod val="50000"/>
                            </a:schemeClr>
                          </a:solidFill>
                          <a:effectLst/>
                          <a:latin typeface="+mn-lt"/>
                        </a:rPr>
                        <a:t>34.0</a:t>
                      </a:r>
                    </a:p>
                  </a:txBody>
                  <a:tcPr marL="7144" marR="205740" marT="7144" marB="0" anchor="ctr">
                    <a:solidFill>
                      <a:schemeClr val="accent3">
                        <a:lumMod val="40000"/>
                        <a:lumOff val="60000"/>
                      </a:schemeClr>
                    </a:solidFill>
                  </a:tcPr>
                </a:tc>
                <a:tc>
                  <a:txBody>
                    <a:bodyPr/>
                    <a:lstStyle/>
                    <a:p>
                      <a:pPr algn="r" fontAlgn="b"/>
                      <a:r>
                        <a:rPr lang="en-US" sz="2000" b="1" i="0" u="none" strike="noStrike" baseline="0" dirty="0">
                          <a:solidFill>
                            <a:schemeClr val="tx2">
                              <a:lumMod val="50000"/>
                            </a:schemeClr>
                          </a:solidFill>
                          <a:effectLst/>
                          <a:latin typeface="+mn-lt"/>
                        </a:rPr>
                        <a:t>35.0</a:t>
                      </a:r>
                    </a:p>
                  </a:txBody>
                  <a:tcPr marL="7144" marR="205740" marT="7144" marB="0"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32.8</a:t>
                      </a:r>
                      <a:endParaRPr lang="en-US" sz="2000" b="1" i="0" u="none" strike="noStrike" baseline="0" dirty="0">
                        <a:solidFill>
                          <a:schemeClr val="tx2">
                            <a:lumMod val="50000"/>
                          </a:schemeClr>
                        </a:solidFill>
                        <a:effectLst/>
                        <a:latin typeface="+mn-lt"/>
                      </a:endParaRPr>
                    </a:p>
                  </a:txBody>
                  <a:tcPr marL="7144" marR="205740" marT="7144" marB="0"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30.0</a:t>
                      </a:r>
                      <a:endParaRPr lang="en-US" sz="2000" b="1" i="0" u="none" strike="noStrike" baseline="0" dirty="0">
                        <a:solidFill>
                          <a:schemeClr val="tx2">
                            <a:lumMod val="50000"/>
                          </a:schemeClr>
                        </a:solidFill>
                        <a:effectLst/>
                        <a:latin typeface="+mn-lt"/>
                      </a:endParaRPr>
                    </a:p>
                  </a:txBody>
                  <a:tcPr marL="7144" marR="205740" marT="7144" marB="0" anchor="ctr">
                    <a:solidFill>
                      <a:schemeClr val="accent3">
                        <a:lumMod val="40000"/>
                        <a:lumOff val="60000"/>
                      </a:schemeClr>
                    </a:solidFill>
                  </a:tcPr>
                </a:tc>
                <a:tc>
                  <a:txBody>
                    <a:bodyPr/>
                    <a:lstStyle/>
                    <a:p>
                      <a:pPr algn="r"/>
                      <a:r>
                        <a:rPr lang="en-US" sz="2000" b="1" baseline="0" dirty="0" smtClean="0">
                          <a:solidFill>
                            <a:schemeClr val="tx2">
                              <a:lumMod val="50000"/>
                            </a:schemeClr>
                          </a:solidFill>
                          <a:latin typeface="+mn-lt"/>
                        </a:rPr>
                        <a:t>-2.8</a:t>
                      </a:r>
                    </a:p>
                  </a:txBody>
                  <a:tcPr marL="0" marR="205740" marT="0" marB="0" anchor="ctr">
                    <a:solidFill>
                      <a:schemeClr val="accent3">
                        <a:lumMod val="40000"/>
                        <a:lumOff val="60000"/>
                      </a:schemeClr>
                    </a:solidFill>
                  </a:tcPr>
                </a:tc>
              </a:tr>
              <a:tr h="517640">
                <a:tc>
                  <a:txBody>
                    <a:bodyPr/>
                    <a:lstStyle/>
                    <a:p>
                      <a:r>
                        <a:rPr lang="en-US" sz="2000" b="1" baseline="0" dirty="0" smtClean="0">
                          <a:solidFill>
                            <a:schemeClr val="tx2">
                              <a:lumMod val="50000"/>
                            </a:schemeClr>
                          </a:solidFill>
                        </a:rPr>
                        <a:t>Mill Use</a:t>
                      </a:r>
                      <a:endParaRPr lang="en-US" sz="2000" b="1" baseline="0" dirty="0">
                        <a:solidFill>
                          <a:schemeClr val="tx2">
                            <a:lumMod val="50000"/>
                          </a:schemeClr>
                        </a:solidFill>
                      </a:endParaRPr>
                    </a:p>
                  </a:txBody>
                  <a:tcPr marL="68580" marR="68580" marT="25718" marB="25718" anchor="ctr"/>
                </a:tc>
                <a:tc>
                  <a:txBody>
                    <a:bodyPr/>
                    <a:lstStyle/>
                    <a:p>
                      <a:pPr algn="r" fontAlgn="b"/>
                      <a:r>
                        <a:rPr lang="en-US" sz="2000" b="1" i="0" u="none" strike="noStrike" baseline="0" dirty="0">
                          <a:solidFill>
                            <a:schemeClr val="tx2">
                              <a:lumMod val="50000"/>
                            </a:schemeClr>
                          </a:solidFill>
                          <a:effectLst/>
                          <a:latin typeface="+mn-lt"/>
                        </a:rPr>
                        <a:t>38.0</a:t>
                      </a:r>
                    </a:p>
                  </a:txBody>
                  <a:tcPr marL="7144" marR="205740" marT="7144" marB="0" anchor="ctr"/>
                </a:tc>
                <a:tc>
                  <a:txBody>
                    <a:bodyPr/>
                    <a:lstStyle/>
                    <a:p>
                      <a:pPr algn="r" fontAlgn="b"/>
                      <a:r>
                        <a:rPr lang="en-US" sz="2000" b="1" i="0" u="none" strike="noStrike" baseline="0" dirty="0">
                          <a:solidFill>
                            <a:schemeClr val="tx2">
                              <a:lumMod val="50000"/>
                            </a:schemeClr>
                          </a:solidFill>
                          <a:effectLst/>
                          <a:latin typeface="+mn-lt"/>
                        </a:rPr>
                        <a:t>36.0</a:t>
                      </a:r>
                    </a:p>
                  </a:txBody>
                  <a:tcPr marL="7144" marR="205740" marT="7144" marB="0" anchor="ctr"/>
                </a:tc>
                <a:tc>
                  <a:txBody>
                    <a:bodyPr/>
                    <a:lstStyle/>
                    <a:p>
                      <a:pPr algn="r" fontAlgn="b"/>
                      <a:r>
                        <a:rPr lang="en-US" sz="2000" b="1" i="0" u="none" strike="noStrike" baseline="0" dirty="0" smtClean="0">
                          <a:solidFill>
                            <a:schemeClr val="tx2">
                              <a:lumMod val="50000"/>
                            </a:schemeClr>
                          </a:solidFill>
                          <a:effectLst/>
                          <a:latin typeface="+mn-lt"/>
                        </a:rPr>
                        <a:t>34.5</a:t>
                      </a:r>
                      <a:endParaRPr lang="en-US" sz="2000" b="1" i="0" u="none" strike="noStrike" baseline="0" dirty="0">
                        <a:solidFill>
                          <a:schemeClr val="tx2">
                            <a:lumMod val="50000"/>
                          </a:schemeClr>
                        </a:solidFill>
                        <a:effectLst/>
                        <a:latin typeface="+mn-lt"/>
                      </a:endParaRPr>
                    </a:p>
                  </a:txBody>
                  <a:tcPr marL="7144" marR="205740" marT="7144" marB="0" anchor="ctr"/>
                </a:tc>
                <a:tc>
                  <a:txBody>
                    <a:bodyPr/>
                    <a:lstStyle/>
                    <a:p>
                      <a:pPr algn="r" fontAlgn="b"/>
                      <a:r>
                        <a:rPr lang="en-US" sz="2000" b="1" i="0" u="none" strike="noStrike" baseline="0" dirty="0" smtClean="0">
                          <a:solidFill>
                            <a:schemeClr val="tx2">
                              <a:lumMod val="50000"/>
                            </a:schemeClr>
                          </a:solidFill>
                          <a:effectLst/>
                          <a:latin typeface="+mn-lt"/>
                        </a:rPr>
                        <a:t>37.0</a:t>
                      </a:r>
                      <a:endParaRPr lang="en-US" sz="2000" b="1" i="0" u="none" strike="noStrike" baseline="0" dirty="0">
                        <a:solidFill>
                          <a:schemeClr val="tx2">
                            <a:lumMod val="50000"/>
                          </a:schemeClr>
                        </a:solidFill>
                        <a:effectLst/>
                        <a:latin typeface="+mn-lt"/>
                      </a:endParaRPr>
                    </a:p>
                  </a:txBody>
                  <a:tcPr marL="7144" marR="205740" marT="7144" marB="0" anchor="ctr"/>
                </a:tc>
                <a:tc>
                  <a:txBody>
                    <a:bodyPr/>
                    <a:lstStyle/>
                    <a:p>
                      <a:pPr algn="r" fontAlgn="b"/>
                      <a:r>
                        <a:rPr lang="en-US" sz="2000" b="1" i="0" u="none" strike="noStrike" baseline="0" dirty="0" smtClean="0">
                          <a:solidFill>
                            <a:schemeClr val="tx2">
                              <a:lumMod val="50000"/>
                            </a:schemeClr>
                          </a:solidFill>
                          <a:effectLst/>
                          <a:latin typeface="+mn-lt"/>
                        </a:rPr>
                        <a:t>2.5</a:t>
                      </a:r>
                      <a:endParaRPr lang="en-US" sz="2000" b="1" i="0" u="none" strike="noStrike" baseline="0" dirty="0">
                        <a:solidFill>
                          <a:schemeClr val="tx2">
                            <a:lumMod val="50000"/>
                          </a:schemeClr>
                        </a:solidFill>
                        <a:effectLst/>
                        <a:latin typeface="+mn-lt"/>
                      </a:endParaRPr>
                    </a:p>
                  </a:txBody>
                  <a:tcPr marL="0" marR="205740" marT="0" marB="0" anchor="ctr"/>
                </a:tc>
              </a:tr>
              <a:tr h="517640">
                <a:tc>
                  <a:txBody>
                    <a:bodyPr/>
                    <a:lstStyle/>
                    <a:p>
                      <a:r>
                        <a:rPr lang="en-US" sz="2000" b="1" baseline="0" dirty="0" smtClean="0">
                          <a:solidFill>
                            <a:schemeClr val="tx2">
                              <a:lumMod val="50000"/>
                            </a:schemeClr>
                          </a:solidFill>
                        </a:rPr>
                        <a:t>Imports</a:t>
                      </a:r>
                      <a:endParaRPr lang="en-US" sz="2000" b="1" baseline="0" dirty="0">
                        <a:solidFill>
                          <a:schemeClr val="tx2">
                            <a:lumMod val="50000"/>
                          </a:schemeClr>
                        </a:solidFill>
                      </a:endParaRPr>
                    </a:p>
                  </a:txBody>
                  <a:tcPr marL="68580" marR="68580" marT="25718" marB="25718" anchor="ctr">
                    <a:solidFill>
                      <a:schemeClr val="accent3">
                        <a:lumMod val="40000"/>
                        <a:lumOff val="60000"/>
                      </a:schemeClr>
                    </a:solidFill>
                  </a:tcPr>
                </a:tc>
                <a:tc>
                  <a:txBody>
                    <a:bodyPr/>
                    <a:lstStyle/>
                    <a:p>
                      <a:pPr algn="r" fontAlgn="b"/>
                      <a:r>
                        <a:rPr lang="en-US" sz="2000" b="1" i="0" u="none" strike="noStrike" baseline="0" dirty="0">
                          <a:solidFill>
                            <a:schemeClr val="tx2">
                              <a:lumMod val="50000"/>
                            </a:schemeClr>
                          </a:solidFill>
                          <a:effectLst/>
                          <a:latin typeface="+mn-lt"/>
                        </a:rPr>
                        <a:t>24.5</a:t>
                      </a:r>
                    </a:p>
                  </a:txBody>
                  <a:tcPr marL="7144" marR="205740" marT="7144" marB="0" anchor="ctr">
                    <a:solidFill>
                      <a:schemeClr val="accent3">
                        <a:lumMod val="40000"/>
                        <a:lumOff val="60000"/>
                      </a:schemeClr>
                    </a:solidFill>
                  </a:tcPr>
                </a:tc>
                <a:tc>
                  <a:txBody>
                    <a:bodyPr/>
                    <a:lstStyle/>
                    <a:p>
                      <a:pPr algn="r" fontAlgn="b"/>
                      <a:r>
                        <a:rPr lang="en-US" sz="2000" b="1" i="0" u="none" strike="noStrike" baseline="0" dirty="0">
                          <a:solidFill>
                            <a:schemeClr val="tx2">
                              <a:lumMod val="50000"/>
                            </a:schemeClr>
                          </a:solidFill>
                          <a:effectLst/>
                          <a:latin typeface="+mn-lt"/>
                        </a:rPr>
                        <a:t>20.3</a:t>
                      </a:r>
                    </a:p>
                  </a:txBody>
                  <a:tcPr marL="7144" marR="205740" marT="7144" marB="0"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14.1</a:t>
                      </a:r>
                      <a:endParaRPr lang="en-US" sz="2000" b="1" i="0" u="none" strike="noStrike" baseline="0" dirty="0">
                        <a:solidFill>
                          <a:schemeClr val="tx2">
                            <a:lumMod val="50000"/>
                          </a:schemeClr>
                        </a:solidFill>
                        <a:effectLst/>
                        <a:latin typeface="+mn-lt"/>
                      </a:endParaRPr>
                    </a:p>
                  </a:txBody>
                  <a:tcPr marL="7144" marR="205740" marT="7144" marB="0"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7.0</a:t>
                      </a:r>
                      <a:endParaRPr lang="en-US" sz="2000" b="1" i="0" u="none" strike="noStrike" baseline="0" dirty="0">
                        <a:solidFill>
                          <a:schemeClr val="tx2">
                            <a:lumMod val="50000"/>
                          </a:schemeClr>
                        </a:solidFill>
                        <a:effectLst/>
                        <a:latin typeface="+mn-lt"/>
                      </a:endParaRPr>
                    </a:p>
                  </a:txBody>
                  <a:tcPr marL="7144" marR="205740" marT="7144" marB="0"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-7.1</a:t>
                      </a:r>
                      <a:endParaRPr lang="en-US" sz="2000" b="1" i="0" u="none" strike="noStrike" baseline="0" dirty="0">
                        <a:solidFill>
                          <a:schemeClr val="tx2">
                            <a:lumMod val="50000"/>
                          </a:schemeClr>
                        </a:solidFill>
                        <a:effectLst/>
                        <a:latin typeface="+mn-lt"/>
                      </a:endParaRPr>
                    </a:p>
                  </a:txBody>
                  <a:tcPr marL="0" marR="205740" marT="0" marB="0" anchor="ctr">
                    <a:solidFill>
                      <a:schemeClr val="accent3">
                        <a:lumMod val="40000"/>
                        <a:lumOff val="60000"/>
                      </a:schemeClr>
                    </a:solidFill>
                  </a:tcPr>
                </a:tc>
              </a:tr>
              <a:tr h="517640">
                <a:tc>
                  <a:txBody>
                    <a:bodyPr/>
                    <a:lstStyle/>
                    <a:p>
                      <a:r>
                        <a:rPr lang="en-US" sz="2000" b="1" baseline="0" dirty="0" smtClean="0">
                          <a:solidFill>
                            <a:schemeClr val="tx2">
                              <a:lumMod val="50000"/>
                            </a:schemeClr>
                          </a:solidFill>
                        </a:rPr>
                        <a:t>Stocks</a:t>
                      </a:r>
                      <a:endParaRPr lang="en-US" sz="2000" b="1" baseline="0" dirty="0">
                        <a:solidFill>
                          <a:schemeClr val="tx2">
                            <a:lumMod val="50000"/>
                          </a:schemeClr>
                        </a:solidFill>
                      </a:endParaRPr>
                    </a:p>
                  </a:txBody>
                  <a:tcPr marL="68580" marR="68580" marT="25718" marB="25718" anchor="ctr"/>
                </a:tc>
                <a:tc>
                  <a:txBody>
                    <a:bodyPr/>
                    <a:lstStyle/>
                    <a:p>
                      <a:pPr algn="r" fontAlgn="b"/>
                      <a:r>
                        <a:rPr lang="en-US" sz="2000" b="1" i="0" u="none" strike="noStrike" baseline="0" dirty="0">
                          <a:solidFill>
                            <a:schemeClr val="tx2">
                              <a:lumMod val="50000"/>
                            </a:schemeClr>
                          </a:solidFill>
                          <a:effectLst/>
                          <a:latin typeface="+mn-lt"/>
                        </a:rPr>
                        <a:t>31.1</a:t>
                      </a:r>
                    </a:p>
                  </a:txBody>
                  <a:tcPr marL="7144" marR="205740" marT="7144" marB="0" anchor="ctr"/>
                </a:tc>
                <a:tc>
                  <a:txBody>
                    <a:bodyPr/>
                    <a:lstStyle/>
                    <a:p>
                      <a:pPr algn="r" fontAlgn="b"/>
                      <a:r>
                        <a:rPr lang="en-US" sz="2000" b="1" i="0" u="none" strike="noStrike" baseline="0" dirty="0">
                          <a:solidFill>
                            <a:schemeClr val="tx2">
                              <a:lumMod val="50000"/>
                            </a:schemeClr>
                          </a:solidFill>
                          <a:effectLst/>
                          <a:latin typeface="+mn-lt"/>
                        </a:rPr>
                        <a:t>50.4</a:t>
                      </a:r>
                    </a:p>
                  </a:txBody>
                  <a:tcPr marL="7144" marR="205740" marT="7144" marB="0" anchor="ctr"/>
                </a:tc>
                <a:tc>
                  <a:txBody>
                    <a:bodyPr/>
                    <a:lstStyle/>
                    <a:p>
                      <a:pPr algn="r" fontAlgn="b"/>
                      <a:r>
                        <a:rPr lang="en-US" sz="2000" b="1" i="0" u="none" strike="noStrike" baseline="0" dirty="0" smtClean="0">
                          <a:solidFill>
                            <a:schemeClr val="tx2">
                              <a:lumMod val="50000"/>
                            </a:schemeClr>
                          </a:solidFill>
                          <a:effectLst/>
                          <a:latin typeface="+mn-lt"/>
                        </a:rPr>
                        <a:t>62.7</a:t>
                      </a:r>
                      <a:endParaRPr lang="en-US" sz="2000" b="1" i="0" u="none" strike="noStrike" baseline="0" dirty="0">
                        <a:solidFill>
                          <a:schemeClr val="tx2">
                            <a:lumMod val="50000"/>
                          </a:schemeClr>
                        </a:solidFill>
                        <a:effectLst/>
                        <a:latin typeface="+mn-lt"/>
                      </a:endParaRPr>
                    </a:p>
                  </a:txBody>
                  <a:tcPr marL="7144" marR="205740" marT="7144" marB="0" anchor="ctr"/>
                </a:tc>
                <a:tc>
                  <a:txBody>
                    <a:bodyPr/>
                    <a:lstStyle/>
                    <a:p>
                      <a:pPr algn="r" fontAlgn="b"/>
                      <a:r>
                        <a:rPr lang="en-US" sz="2000" b="1" i="0" u="none" strike="noStrike" baseline="0" dirty="0" smtClean="0">
                          <a:solidFill>
                            <a:schemeClr val="tx2">
                              <a:lumMod val="50000"/>
                            </a:schemeClr>
                          </a:solidFill>
                          <a:effectLst/>
                          <a:latin typeface="+mn-lt"/>
                        </a:rPr>
                        <a:t>62.7</a:t>
                      </a:r>
                      <a:endParaRPr lang="en-US" sz="2000" b="1" i="0" u="none" strike="noStrike" baseline="0" dirty="0">
                        <a:solidFill>
                          <a:schemeClr val="tx2">
                            <a:lumMod val="50000"/>
                          </a:schemeClr>
                        </a:solidFill>
                        <a:effectLst/>
                        <a:latin typeface="+mn-lt"/>
                      </a:endParaRPr>
                    </a:p>
                  </a:txBody>
                  <a:tcPr marL="7144" marR="205740" marT="7144" marB="0" anchor="ctr"/>
                </a:tc>
                <a:tc>
                  <a:txBody>
                    <a:bodyPr/>
                    <a:lstStyle/>
                    <a:p>
                      <a:pPr algn="r"/>
                      <a:r>
                        <a:rPr lang="en-US" sz="2000" b="1" baseline="0" dirty="0" smtClean="0">
                          <a:solidFill>
                            <a:schemeClr val="tx2">
                              <a:lumMod val="50000"/>
                            </a:schemeClr>
                          </a:solidFill>
                          <a:latin typeface="+mn-lt"/>
                        </a:rPr>
                        <a:t>-0.1</a:t>
                      </a:r>
                      <a:endParaRPr lang="en-US" sz="2000" b="1" baseline="0" dirty="0">
                        <a:solidFill>
                          <a:schemeClr val="tx2">
                            <a:lumMod val="50000"/>
                          </a:schemeClr>
                        </a:solidFill>
                        <a:latin typeface="+mn-lt"/>
                      </a:endParaRPr>
                    </a:p>
                  </a:txBody>
                  <a:tcPr marL="0" marR="205740" marT="0" marB="0" anchor="ctr"/>
                </a:tc>
              </a:tr>
              <a:tr h="517640">
                <a:tc>
                  <a:txBody>
                    <a:bodyPr/>
                    <a:lstStyle/>
                    <a:p>
                      <a:r>
                        <a:rPr lang="en-US" sz="2000" b="1" baseline="0" dirty="0" smtClean="0">
                          <a:solidFill>
                            <a:schemeClr val="tx2">
                              <a:lumMod val="50000"/>
                            </a:schemeClr>
                          </a:solidFill>
                        </a:rPr>
                        <a:t>Stocks/Use</a:t>
                      </a:r>
                      <a:endParaRPr lang="en-US" sz="2000" b="1" baseline="0" dirty="0">
                        <a:solidFill>
                          <a:schemeClr val="tx2">
                            <a:lumMod val="50000"/>
                          </a:schemeClr>
                        </a:solidFill>
                      </a:endParaRPr>
                    </a:p>
                  </a:txBody>
                  <a:tcPr marL="68580" marR="68580" marT="25718" marB="25718" anchor="ctr">
                    <a:solidFill>
                      <a:schemeClr val="accent3">
                        <a:lumMod val="40000"/>
                        <a:lumOff val="60000"/>
                      </a:schemeClr>
                    </a:solidFill>
                  </a:tcPr>
                </a:tc>
                <a:tc>
                  <a:txBody>
                    <a:bodyPr/>
                    <a:lstStyle/>
                    <a:p>
                      <a:pPr algn="r" fontAlgn="b"/>
                      <a:r>
                        <a:rPr lang="en-US" sz="2000" b="1" i="0" u="none" strike="noStrike" baseline="0">
                          <a:solidFill>
                            <a:schemeClr val="tx2">
                              <a:lumMod val="50000"/>
                            </a:schemeClr>
                          </a:solidFill>
                          <a:effectLst/>
                          <a:latin typeface="+mn-lt"/>
                        </a:rPr>
                        <a:t>82%</a:t>
                      </a:r>
                    </a:p>
                  </a:txBody>
                  <a:tcPr marL="7144" marR="205740" marT="7144" marB="0" anchor="ctr">
                    <a:solidFill>
                      <a:schemeClr val="accent3">
                        <a:lumMod val="40000"/>
                        <a:lumOff val="60000"/>
                      </a:schemeClr>
                    </a:solidFill>
                  </a:tcPr>
                </a:tc>
                <a:tc>
                  <a:txBody>
                    <a:bodyPr/>
                    <a:lstStyle/>
                    <a:p>
                      <a:pPr algn="r" fontAlgn="b"/>
                      <a:r>
                        <a:rPr lang="en-US" sz="2000" b="1" i="0" u="none" strike="noStrike" baseline="0" dirty="0">
                          <a:solidFill>
                            <a:schemeClr val="tx2">
                              <a:lumMod val="50000"/>
                            </a:schemeClr>
                          </a:solidFill>
                          <a:effectLst/>
                          <a:latin typeface="+mn-lt"/>
                        </a:rPr>
                        <a:t>140%</a:t>
                      </a:r>
                    </a:p>
                  </a:txBody>
                  <a:tcPr marL="7144" marR="205740" marT="7144" marB="0"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182%</a:t>
                      </a:r>
                      <a:endParaRPr lang="en-US" sz="2000" b="1" i="0" u="none" strike="noStrike" baseline="0" dirty="0">
                        <a:solidFill>
                          <a:schemeClr val="tx2">
                            <a:lumMod val="50000"/>
                          </a:schemeClr>
                        </a:solidFill>
                        <a:effectLst/>
                        <a:latin typeface="+mn-lt"/>
                      </a:endParaRPr>
                    </a:p>
                  </a:txBody>
                  <a:tcPr marL="7144" marR="205740" marT="7144" marB="0"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169%</a:t>
                      </a:r>
                      <a:endParaRPr lang="en-US" sz="2000" b="1" i="0" u="none" strike="noStrike" baseline="0" dirty="0">
                        <a:solidFill>
                          <a:schemeClr val="tx2">
                            <a:lumMod val="50000"/>
                          </a:schemeClr>
                        </a:solidFill>
                        <a:effectLst/>
                        <a:latin typeface="+mn-lt"/>
                      </a:endParaRPr>
                    </a:p>
                  </a:txBody>
                  <a:tcPr marL="7144" marR="205740" marT="7144" marB="0" anchor="ctr">
                    <a:solidFill>
                      <a:schemeClr val="accent3">
                        <a:lumMod val="40000"/>
                        <a:lumOff val="60000"/>
                      </a:schemeClr>
                    </a:solidFill>
                  </a:tcPr>
                </a:tc>
                <a:tc>
                  <a:txBody>
                    <a:bodyPr/>
                    <a:lstStyle/>
                    <a:p>
                      <a:pPr algn="r"/>
                      <a:endParaRPr lang="en-US" sz="2000" b="1" baseline="0" dirty="0" smtClean="0">
                        <a:solidFill>
                          <a:schemeClr val="tx2">
                            <a:lumMod val="50000"/>
                          </a:schemeClr>
                        </a:solidFill>
                        <a:latin typeface="+mn-lt"/>
                      </a:endParaRPr>
                    </a:p>
                  </a:txBody>
                  <a:tcPr marL="0" marR="205740" marT="0" marB="0" anchor="ctr">
                    <a:solidFill>
                      <a:schemeClr val="accent3">
                        <a:lumMod val="40000"/>
                        <a:lumOff val="60000"/>
                      </a:schemeClr>
                    </a:solidFill>
                  </a:tcPr>
                </a:tc>
              </a:tr>
            </a:tbl>
          </a:graphicData>
        </a:graphic>
      </p:graphicFrame>
      <p:sp>
        <p:nvSpPr>
          <p:cNvPr id="41007" name="TextBox 2"/>
          <p:cNvSpPr txBox="1">
            <a:spLocks noChangeArrowheads="1"/>
          </p:cNvSpPr>
          <p:nvPr/>
        </p:nvSpPr>
        <p:spPr bwMode="auto">
          <a:xfrm>
            <a:off x="2853483" y="819150"/>
            <a:ext cx="141737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b="1" dirty="0">
                <a:solidFill>
                  <a:srgbClr val="47484B"/>
                </a:solidFill>
                <a:cs typeface="Arial" charset="0"/>
              </a:rPr>
              <a:t>Million Bales</a:t>
            </a:r>
          </a:p>
        </p:txBody>
      </p:sp>
      <p:sp>
        <p:nvSpPr>
          <p:cNvPr id="5" name="TextBox 4"/>
          <p:cNvSpPr txBox="1"/>
          <p:nvPr/>
        </p:nvSpPr>
        <p:spPr>
          <a:xfrm>
            <a:off x="4654782" y="4705350"/>
            <a:ext cx="2044406" cy="338554"/>
          </a:xfrm>
          <a:prstGeom prst="rect">
            <a:avLst/>
          </a:prstGeom>
          <a:noFill/>
        </p:spPr>
        <p:txBody>
          <a:bodyPr wrap="none" rtlCol="0">
            <a:spAutoFit/>
          </a:bodyPr>
          <a:lstStyle/>
          <a:p>
            <a:r>
              <a:rPr lang="en-US" sz="1600" dirty="0" smtClean="0"/>
              <a:t>Source: USDA, Dec ‘14</a:t>
            </a:r>
            <a:endParaRPr lang="en-US" sz="1600" dirty="0"/>
          </a:p>
        </p:txBody>
      </p:sp>
    </p:spTree>
    <p:extLst>
      <p:ext uri="{BB962C8B-B14F-4D97-AF65-F5344CB8AC3E}">
        <p14:creationId xmlns:p14="http://schemas.microsoft.com/office/powerpoint/2010/main" val="20209326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44971"/>
            <a:ext cx="6172200" cy="574179"/>
          </a:xfrm>
        </p:spPr>
        <p:txBody>
          <a:bodyPr>
            <a:noAutofit/>
          </a:bodyPr>
          <a:lstStyle/>
          <a:p>
            <a:r>
              <a:rPr lang="en-US" sz="3600" dirty="0" smtClean="0"/>
              <a:t>China’s Support to Cotton</a:t>
            </a:r>
            <a:endParaRPr lang="en-US" sz="3600" dirty="0"/>
          </a:p>
        </p:txBody>
      </p:sp>
      <p:sp>
        <p:nvSpPr>
          <p:cNvPr id="3" name="Content Placeholder 2"/>
          <p:cNvSpPr>
            <a:spLocks noGrp="1"/>
          </p:cNvSpPr>
          <p:nvPr>
            <p:ph idx="1"/>
          </p:nvPr>
        </p:nvSpPr>
        <p:spPr>
          <a:xfrm>
            <a:off x="381000" y="895350"/>
            <a:ext cx="6172200" cy="3657599"/>
          </a:xfrm>
        </p:spPr>
        <p:txBody>
          <a:bodyPr>
            <a:noAutofit/>
          </a:bodyPr>
          <a:lstStyle/>
          <a:p>
            <a:r>
              <a:rPr lang="en-US" dirty="0" smtClean="0"/>
              <a:t>In 2001 WTO Accession Protocol, China agreed to limit support to a de </a:t>
            </a:r>
            <a:r>
              <a:rPr lang="en-US" dirty="0" err="1" smtClean="0"/>
              <a:t>minimis</a:t>
            </a:r>
            <a:r>
              <a:rPr lang="en-US" dirty="0" smtClean="0"/>
              <a:t> level of 8.5% of the value of production</a:t>
            </a:r>
          </a:p>
          <a:p>
            <a:r>
              <a:rPr lang="en-US" dirty="0" smtClean="0"/>
              <a:t>An Aug 2013 USDA/ERS </a:t>
            </a:r>
            <a:r>
              <a:rPr lang="en-US" dirty="0"/>
              <a:t>report concluded: “China appears to have exceeded its product-specific de </a:t>
            </a:r>
            <a:r>
              <a:rPr lang="en-US" dirty="0" err="1"/>
              <a:t>minimis</a:t>
            </a:r>
            <a:r>
              <a:rPr lang="en-US" dirty="0"/>
              <a:t> for cotton in 2011 and 2012 due to the country’s large purchases of cotton at a high support price</a:t>
            </a:r>
            <a:r>
              <a:rPr lang="en-US" dirty="0" smtClean="0"/>
              <a:t>.”</a:t>
            </a:r>
            <a:endParaRPr lang="en-US" dirty="0"/>
          </a:p>
          <a:p>
            <a:endParaRPr lang="en-US" dirty="0" smtClean="0"/>
          </a:p>
        </p:txBody>
      </p:sp>
    </p:spTree>
    <p:extLst>
      <p:ext uri="{BB962C8B-B14F-4D97-AF65-F5344CB8AC3E}">
        <p14:creationId xmlns:p14="http://schemas.microsoft.com/office/powerpoint/2010/main" val="17085084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171450" y="209550"/>
            <a:ext cx="6511528"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3600" b="1" dirty="0" smtClean="0">
                <a:latin typeface="+mj-lt"/>
              </a:rPr>
              <a:t>NCC Estimates of China’s Support </a:t>
            </a:r>
            <a:endParaRPr lang="en-US" sz="3600" b="1" dirty="0">
              <a:latin typeface="+mj-lt"/>
            </a:endParaRPr>
          </a:p>
        </p:txBody>
      </p:sp>
      <p:graphicFrame>
        <p:nvGraphicFramePr>
          <p:cNvPr id="4" name="Chart 3"/>
          <p:cNvGraphicFramePr/>
          <p:nvPr>
            <p:extLst>
              <p:ext uri="{D42A27DB-BD31-4B8C-83A1-F6EECF244321}">
                <p14:modId xmlns:p14="http://schemas.microsoft.com/office/powerpoint/2010/main" val="620162832"/>
              </p:ext>
            </p:extLst>
          </p:nvPr>
        </p:nvGraphicFramePr>
        <p:xfrm>
          <a:off x="171450" y="800100"/>
          <a:ext cx="6507437" cy="41100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298655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44971"/>
            <a:ext cx="6172200" cy="574179"/>
          </a:xfrm>
        </p:spPr>
        <p:txBody>
          <a:bodyPr>
            <a:noAutofit/>
          </a:bodyPr>
          <a:lstStyle/>
          <a:p>
            <a:r>
              <a:rPr lang="en-US" sz="3600" dirty="0" smtClean="0"/>
              <a:t>China’s Lack of Notifications</a:t>
            </a:r>
            <a:endParaRPr lang="en-US" sz="3600" dirty="0"/>
          </a:p>
        </p:txBody>
      </p:sp>
      <p:sp>
        <p:nvSpPr>
          <p:cNvPr id="3" name="Content Placeholder 2"/>
          <p:cNvSpPr>
            <a:spLocks noGrp="1"/>
          </p:cNvSpPr>
          <p:nvPr>
            <p:ph idx="1"/>
          </p:nvPr>
        </p:nvSpPr>
        <p:spPr>
          <a:xfrm>
            <a:off x="381000" y="895350"/>
            <a:ext cx="6172200" cy="3657599"/>
          </a:xfrm>
        </p:spPr>
        <p:txBody>
          <a:bodyPr>
            <a:noAutofit/>
          </a:bodyPr>
          <a:lstStyle/>
          <a:p>
            <a:r>
              <a:rPr lang="en-US" dirty="0" smtClean="0"/>
              <a:t>Countries commit to providing notifications to the WTO on implementation of market access, use of export subsidies and amount of domestic support</a:t>
            </a:r>
          </a:p>
          <a:p>
            <a:endParaRPr lang="en-US" dirty="0" smtClean="0"/>
          </a:p>
          <a:p>
            <a:r>
              <a:rPr lang="en-US" dirty="0" smtClean="0"/>
              <a:t>China has not notified domestic support since the 2008 crop</a:t>
            </a:r>
          </a:p>
          <a:p>
            <a:pPr lvl="1"/>
            <a:r>
              <a:rPr lang="en-US" dirty="0" smtClean="0"/>
              <a:t>China has notified export subsidies through 2012</a:t>
            </a:r>
          </a:p>
          <a:p>
            <a:pPr marL="342900" lvl="1" indent="0">
              <a:buNone/>
            </a:pPr>
            <a:endParaRPr lang="en-US" dirty="0" smtClean="0"/>
          </a:p>
        </p:txBody>
      </p:sp>
    </p:spTree>
    <p:extLst>
      <p:ext uri="{BB962C8B-B14F-4D97-AF65-F5344CB8AC3E}">
        <p14:creationId xmlns:p14="http://schemas.microsoft.com/office/powerpoint/2010/main" val="2563595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85950"/>
            <a:ext cx="6172200" cy="574179"/>
          </a:xfrm>
        </p:spPr>
        <p:txBody>
          <a:bodyPr>
            <a:noAutofit/>
          </a:bodyPr>
          <a:lstStyle/>
          <a:p>
            <a:r>
              <a:rPr lang="en-US" sz="3600" dirty="0" smtClean="0"/>
              <a:t>Turkey Antidumping Investigation of US Cotton</a:t>
            </a:r>
            <a:endParaRPr lang="en-US" sz="3600" dirty="0"/>
          </a:p>
        </p:txBody>
      </p:sp>
    </p:spTree>
    <p:extLst>
      <p:ext uri="{BB962C8B-B14F-4D97-AF65-F5344CB8AC3E}">
        <p14:creationId xmlns:p14="http://schemas.microsoft.com/office/powerpoint/2010/main" val="12660047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342900" y="211633"/>
            <a:ext cx="6172200" cy="531317"/>
          </a:xfrm>
        </p:spPr>
        <p:txBody>
          <a:bodyPr>
            <a:noAutofit/>
          </a:bodyPr>
          <a:lstStyle/>
          <a:p>
            <a:r>
              <a:rPr lang="en-US" sz="3600" dirty="0" smtClean="0"/>
              <a:t>Turkey Balance Sheet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06712017"/>
              </p:ext>
            </p:extLst>
          </p:nvPr>
        </p:nvGraphicFramePr>
        <p:xfrm>
          <a:off x="342900" y="1142309"/>
          <a:ext cx="6115050" cy="3105840"/>
        </p:xfrm>
        <a:graphic>
          <a:graphicData uri="http://schemas.openxmlformats.org/drawingml/2006/table">
            <a:tbl>
              <a:tblPr firstRow="1" bandRow="1">
                <a:tableStyleId>{EB344D84-9AFB-497E-A393-DC336BA19D2E}</a:tableStyleId>
              </a:tblPr>
              <a:tblGrid>
                <a:gridCol w="1314450"/>
                <a:gridCol w="971550"/>
                <a:gridCol w="971550"/>
                <a:gridCol w="971550"/>
                <a:gridCol w="914400"/>
                <a:gridCol w="971550"/>
              </a:tblGrid>
              <a:tr h="517640">
                <a:tc>
                  <a:txBody>
                    <a:bodyPr/>
                    <a:lstStyle/>
                    <a:p>
                      <a:endParaRPr lang="en-US" sz="2000" dirty="0">
                        <a:solidFill>
                          <a:srgbClr val="000000"/>
                        </a:solidFill>
                        <a:latin typeface="+mn-lt"/>
                      </a:endParaRPr>
                    </a:p>
                  </a:txBody>
                  <a:tcPr marL="68580" marR="68580" marT="25718" marB="2571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latin typeface="+mn-lt"/>
                        </a:rPr>
                        <a:t>11/12</a:t>
                      </a:r>
                      <a:endParaRPr lang="en-US" sz="2000" dirty="0" smtClean="0">
                        <a:solidFill>
                          <a:srgbClr val="000000"/>
                        </a:solidFill>
                        <a:latin typeface="+mn-lt"/>
                      </a:endParaRPr>
                    </a:p>
                  </a:txBody>
                  <a:tcPr marL="68580" marR="68580" marT="25718" marB="25718" anchor="ctr"/>
                </a:tc>
                <a:tc>
                  <a:txBody>
                    <a:bodyPr/>
                    <a:lstStyle/>
                    <a:p>
                      <a:pPr algn="ctr"/>
                      <a:r>
                        <a:rPr lang="en-US" sz="2000" dirty="0" smtClean="0">
                          <a:latin typeface="+mn-lt"/>
                        </a:rPr>
                        <a:t>12/13</a:t>
                      </a:r>
                      <a:endParaRPr lang="en-US" sz="2000" dirty="0">
                        <a:solidFill>
                          <a:srgbClr val="000000"/>
                        </a:solidFill>
                        <a:latin typeface="+mn-lt"/>
                      </a:endParaRPr>
                    </a:p>
                  </a:txBody>
                  <a:tcPr marL="68580" marR="68580" marT="25718" marB="25718" anchor="ctr"/>
                </a:tc>
                <a:tc>
                  <a:txBody>
                    <a:bodyPr/>
                    <a:lstStyle/>
                    <a:p>
                      <a:pPr algn="ctr"/>
                      <a:r>
                        <a:rPr lang="en-US" sz="2000" dirty="0" smtClean="0">
                          <a:latin typeface="+mn-lt"/>
                        </a:rPr>
                        <a:t>13/14</a:t>
                      </a:r>
                      <a:endParaRPr lang="en-US" sz="2000" dirty="0">
                        <a:solidFill>
                          <a:srgbClr val="000000"/>
                        </a:solidFill>
                        <a:latin typeface="+mn-lt"/>
                      </a:endParaRPr>
                    </a:p>
                  </a:txBody>
                  <a:tcPr marL="68580" marR="68580" marT="25718" marB="25718" anchor="ctr"/>
                </a:tc>
                <a:tc>
                  <a:txBody>
                    <a:bodyPr/>
                    <a:lstStyle/>
                    <a:p>
                      <a:pPr algn="ctr"/>
                      <a:r>
                        <a:rPr lang="en-US" sz="2000" dirty="0" smtClean="0">
                          <a:latin typeface="+mn-lt"/>
                        </a:rPr>
                        <a:t>14/15</a:t>
                      </a:r>
                      <a:endParaRPr lang="en-US" sz="2000" dirty="0">
                        <a:solidFill>
                          <a:srgbClr val="000000"/>
                        </a:solidFill>
                        <a:latin typeface="+mn-lt"/>
                      </a:endParaRPr>
                    </a:p>
                  </a:txBody>
                  <a:tcPr marL="68580" marR="68580" marT="25718" marB="25718" anchor="ctr"/>
                </a:tc>
                <a:tc>
                  <a:txBody>
                    <a:bodyPr/>
                    <a:lstStyle/>
                    <a:p>
                      <a:pPr algn="ctr"/>
                      <a:r>
                        <a:rPr lang="en-US" sz="2000" dirty="0" smtClean="0">
                          <a:latin typeface="+mn-lt"/>
                        </a:rPr>
                        <a:t>Change</a:t>
                      </a:r>
                      <a:endParaRPr lang="en-US" sz="2000" dirty="0">
                        <a:solidFill>
                          <a:srgbClr val="000000"/>
                        </a:solidFill>
                        <a:latin typeface="+mn-lt"/>
                      </a:endParaRPr>
                    </a:p>
                  </a:txBody>
                  <a:tcPr marL="68580" marR="68580" marT="25718" marB="25718" anchor="ctr"/>
                </a:tc>
              </a:tr>
              <a:tr h="517640">
                <a:tc>
                  <a:txBody>
                    <a:bodyPr/>
                    <a:lstStyle/>
                    <a:p>
                      <a:r>
                        <a:rPr lang="en-US" sz="2000" b="1" baseline="0" dirty="0" smtClean="0">
                          <a:solidFill>
                            <a:schemeClr val="tx2">
                              <a:lumMod val="50000"/>
                            </a:schemeClr>
                          </a:solidFill>
                          <a:latin typeface="+mn-lt"/>
                        </a:rPr>
                        <a:t>Production</a:t>
                      </a:r>
                      <a:endParaRPr lang="en-US" sz="2000" b="1" baseline="0" dirty="0">
                        <a:solidFill>
                          <a:schemeClr val="tx2">
                            <a:lumMod val="50000"/>
                          </a:schemeClr>
                        </a:solidFill>
                        <a:latin typeface="+mn-lt"/>
                      </a:endParaRPr>
                    </a:p>
                  </a:txBody>
                  <a:tcPr marL="68580" marR="68580" marT="25718" marB="25718"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3.4</a:t>
                      </a:r>
                      <a:endParaRPr lang="en-US" sz="2000" b="1" i="0" u="none" strike="noStrike" baseline="0" dirty="0">
                        <a:solidFill>
                          <a:schemeClr val="tx2">
                            <a:lumMod val="50000"/>
                          </a:schemeClr>
                        </a:solidFill>
                        <a:effectLst/>
                        <a:latin typeface="+mn-lt"/>
                      </a:endParaRPr>
                    </a:p>
                  </a:txBody>
                  <a:tcPr marL="9525" marR="182880" marT="9525" marB="0"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2.7</a:t>
                      </a:r>
                      <a:endParaRPr lang="en-US" sz="2000" b="1" i="0" u="none" strike="noStrike" baseline="0" dirty="0">
                        <a:solidFill>
                          <a:schemeClr val="tx2">
                            <a:lumMod val="50000"/>
                          </a:schemeClr>
                        </a:solidFill>
                        <a:effectLst/>
                        <a:latin typeface="+mn-lt"/>
                      </a:endParaRPr>
                    </a:p>
                  </a:txBody>
                  <a:tcPr marL="9525" marR="182880" marT="9525" marB="0"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2.3</a:t>
                      </a:r>
                      <a:endParaRPr lang="en-US" sz="2000" b="1" i="0" u="none" strike="noStrike" baseline="0" dirty="0">
                        <a:solidFill>
                          <a:schemeClr val="tx2">
                            <a:lumMod val="50000"/>
                          </a:schemeClr>
                        </a:solidFill>
                        <a:effectLst/>
                        <a:latin typeface="+mn-lt"/>
                      </a:endParaRPr>
                    </a:p>
                  </a:txBody>
                  <a:tcPr marL="9525" marR="182880" marT="9525" marB="0"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3.2</a:t>
                      </a:r>
                      <a:endParaRPr lang="en-US" sz="2000" b="1" i="0" u="none" strike="noStrike" baseline="0" dirty="0">
                        <a:solidFill>
                          <a:schemeClr val="tx2">
                            <a:lumMod val="50000"/>
                          </a:schemeClr>
                        </a:solidFill>
                        <a:effectLst/>
                        <a:latin typeface="+mn-lt"/>
                      </a:endParaRPr>
                    </a:p>
                  </a:txBody>
                  <a:tcPr marL="9525" marR="182880" marT="9525" marB="0" anchor="ctr">
                    <a:solidFill>
                      <a:schemeClr val="accent3">
                        <a:lumMod val="40000"/>
                        <a:lumOff val="60000"/>
                      </a:schemeClr>
                    </a:solidFill>
                  </a:tcPr>
                </a:tc>
                <a:tc>
                  <a:txBody>
                    <a:bodyPr/>
                    <a:lstStyle/>
                    <a:p>
                      <a:pPr algn="r"/>
                      <a:r>
                        <a:rPr lang="en-US" sz="2000" b="1" baseline="0" dirty="0" smtClean="0">
                          <a:solidFill>
                            <a:schemeClr val="tx2">
                              <a:lumMod val="50000"/>
                            </a:schemeClr>
                          </a:solidFill>
                          <a:latin typeface="+mn-lt"/>
                        </a:rPr>
                        <a:t>0.9</a:t>
                      </a:r>
                    </a:p>
                  </a:txBody>
                  <a:tcPr marL="0" marR="205740" marT="0" marB="0" anchor="ctr">
                    <a:solidFill>
                      <a:schemeClr val="accent3">
                        <a:lumMod val="40000"/>
                        <a:lumOff val="60000"/>
                      </a:schemeClr>
                    </a:solidFill>
                  </a:tcPr>
                </a:tc>
              </a:tr>
              <a:tr h="517640">
                <a:tc>
                  <a:txBody>
                    <a:bodyPr/>
                    <a:lstStyle/>
                    <a:p>
                      <a:r>
                        <a:rPr lang="en-US" sz="2000" b="1" baseline="0" dirty="0" smtClean="0">
                          <a:solidFill>
                            <a:schemeClr val="tx2">
                              <a:lumMod val="50000"/>
                            </a:schemeClr>
                          </a:solidFill>
                          <a:latin typeface="+mn-lt"/>
                        </a:rPr>
                        <a:t>Mill Use</a:t>
                      </a:r>
                      <a:endParaRPr lang="en-US" sz="2000" b="1" baseline="0" dirty="0">
                        <a:solidFill>
                          <a:schemeClr val="tx2">
                            <a:lumMod val="50000"/>
                          </a:schemeClr>
                        </a:solidFill>
                        <a:latin typeface="+mn-lt"/>
                      </a:endParaRPr>
                    </a:p>
                  </a:txBody>
                  <a:tcPr marL="68580" marR="68580" marT="25718" marB="25718" anchor="ctr"/>
                </a:tc>
                <a:tc>
                  <a:txBody>
                    <a:bodyPr/>
                    <a:lstStyle/>
                    <a:p>
                      <a:pPr algn="r" fontAlgn="b"/>
                      <a:r>
                        <a:rPr lang="en-US" sz="2000" b="1" i="0" u="none" strike="noStrike" baseline="0" dirty="0" smtClean="0">
                          <a:solidFill>
                            <a:schemeClr val="tx2">
                              <a:lumMod val="50000"/>
                            </a:schemeClr>
                          </a:solidFill>
                          <a:effectLst/>
                          <a:latin typeface="+mn-lt"/>
                        </a:rPr>
                        <a:t>5.6</a:t>
                      </a:r>
                      <a:endParaRPr lang="en-US" sz="2000" b="1" i="0" u="none" strike="noStrike" baseline="0" dirty="0">
                        <a:solidFill>
                          <a:schemeClr val="tx2">
                            <a:lumMod val="50000"/>
                          </a:schemeClr>
                        </a:solidFill>
                        <a:effectLst/>
                        <a:latin typeface="+mn-lt"/>
                      </a:endParaRPr>
                    </a:p>
                  </a:txBody>
                  <a:tcPr marL="9525" marR="182880" marT="9525" marB="0" anchor="ctr"/>
                </a:tc>
                <a:tc>
                  <a:txBody>
                    <a:bodyPr/>
                    <a:lstStyle/>
                    <a:p>
                      <a:pPr algn="r" fontAlgn="b"/>
                      <a:r>
                        <a:rPr lang="en-US" sz="2000" b="1" i="0" u="none" strike="noStrike" baseline="0" dirty="0" smtClean="0">
                          <a:solidFill>
                            <a:schemeClr val="tx2">
                              <a:lumMod val="50000"/>
                            </a:schemeClr>
                          </a:solidFill>
                          <a:effectLst/>
                          <a:latin typeface="+mn-lt"/>
                        </a:rPr>
                        <a:t>6.1</a:t>
                      </a:r>
                      <a:endParaRPr lang="en-US" sz="2000" b="1" i="0" u="none" strike="noStrike" baseline="0" dirty="0">
                        <a:solidFill>
                          <a:schemeClr val="tx2">
                            <a:lumMod val="50000"/>
                          </a:schemeClr>
                        </a:solidFill>
                        <a:effectLst/>
                        <a:latin typeface="+mn-lt"/>
                      </a:endParaRPr>
                    </a:p>
                  </a:txBody>
                  <a:tcPr marL="9525" marR="182880" marT="9525" marB="0" anchor="ctr"/>
                </a:tc>
                <a:tc>
                  <a:txBody>
                    <a:bodyPr/>
                    <a:lstStyle/>
                    <a:p>
                      <a:pPr algn="r" fontAlgn="b"/>
                      <a:r>
                        <a:rPr lang="en-US" sz="2000" b="1" i="0" u="none" strike="noStrike" baseline="0" dirty="0" smtClean="0">
                          <a:solidFill>
                            <a:schemeClr val="tx2">
                              <a:lumMod val="50000"/>
                            </a:schemeClr>
                          </a:solidFill>
                          <a:effectLst/>
                          <a:latin typeface="+mn-lt"/>
                        </a:rPr>
                        <a:t>6.3</a:t>
                      </a:r>
                      <a:endParaRPr lang="en-US" sz="2000" b="1" i="0" u="none" strike="noStrike" baseline="0" dirty="0">
                        <a:solidFill>
                          <a:schemeClr val="tx2">
                            <a:lumMod val="50000"/>
                          </a:schemeClr>
                        </a:solidFill>
                        <a:effectLst/>
                        <a:latin typeface="+mn-lt"/>
                      </a:endParaRPr>
                    </a:p>
                  </a:txBody>
                  <a:tcPr marL="9525" marR="182880" marT="9525" marB="0" anchor="ctr"/>
                </a:tc>
                <a:tc>
                  <a:txBody>
                    <a:bodyPr/>
                    <a:lstStyle/>
                    <a:p>
                      <a:pPr algn="r" fontAlgn="b"/>
                      <a:r>
                        <a:rPr lang="en-US" sz="2000" b="1" i="0" u="none" strike="noStrike" baseline="0" dirty="0" smtClean="0">
                          <a:solidFill>
                            <a:schemeClr val="tx2">
                              <a:lumMod val="50000"/>
                            </a:schemeClr>
                          </a:solidFill>
                          <a:effectLst/>
                          <a:latin typeface="+mn-lt"/>
                        </a:rPr>
                        <a:t>6.4</a:t>
                      </a:r>
                      <a:endParaRPr lang="en-US" sz="2000" b="1" i="0" u="none" strike="noStrike" baseline="0" dirty="0">
                        <a:solidFill>
                          <a:schemeClr val="tx2">
                            <a:lumMod val="50000"/>
                          </a:schemeClr>
                        </a:solidFill>
                        <a:effectLst/>
                        <a:latin typeface="+mn-lt"/>
                      </a:endParaRPr>
                    </a:p>
                  </a:txBody>
                  <a:tcPr marL="9525" marR="182880" marT="9525" marB="0" anchor="ctr"/>
                </a:tc>
                <a:tc>
                  <a:txBody>
                    <a:bodyPr/>
                    <a:lstStyle/>
                    <a:p>
                      <a:pPr algn="r" fontAlgn="b"/>
                      <a:r>
                        <a:rPr lang="en-US" sz="2000" b="1" i="0" u="none" strike="noStrike" baseline="0" dirty="0" smtClean="0">
                          <a:solidFill>
                            <a:schemeClr val="tx2">
                              <a:lumMod val="50000"/>
                            </a:schemeClr>
                          </a:solidFill>
                          <a:effectLst/>
                          <a:latin typeface="+mn-lt"/>
                        </a:rPr>
                        <a:t>0.1</a:t>
                      </a:r>
                      <a:endParaRPr lang="en-US" sz="2000" b="1" i="0" u="none" strike="noStrike" baseline="0" dirty="0">
                        <a:solidFill>
                          <a:schemeClr val="tx2">
                            <a:lumMod val="50000"/>
                          </a:schemeClr>
                        </a:solidFill>
                        <a:effectLst/>
                        <a:latin typeface="+mn-lt"/>
                      </a:endParaRPr>
                    </a:p>
                  </a:txBody>
                  <a:tcPr marL="0" marR="205740" marT="0" marB="0" anchor="ctr"/>
                </a:tc>
              </a:tr>
              <a:tr h="517640">
                <a:tc>
                  <a:txBody>
                    <a:bodyPr/>
                    <a:lstStyle/>
                    <a:p>
                      <a:r>
                        <a:rPr lang="en-US" sz="2000" b="1" baseline="0" dirty="0" smtClean="0">
                          <a:solidFill>
                            <a:schemeClr val="tx2">
                              <a:lumMod val="50000"/>
                            </a:schemeClr>
                          </a:solidFill>
                          <a:latin typeface="+mn-lt"/>
                        </a:rPr>
                        <a:t>Imports</a:t>
                      </a:r>
                      <a:endParaRPr lang="en-US" sz="2000" b="1" baseline="0" dirty="0">
                        <a:solidFill>
                          <a:schemeClr val="tx2">
                            <a:lumMod val="50000"/>
                          </a:schemeClr>
                        </a:solidFill>
                        <a:latin typeface="+mn-lt"/>
                      </a:endParaRPr>
                    </a:p>
                  </a:txBody>
                  <a:tcPr marL="68580" marR="68580" marT="25718" marB="25718"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2.4</a:t>
                      </a:r>
                      <a:endParaRPr lang="en-US" sz="2000" b="1" i="0" u="none" strike="noStrike" baseline="0" dirty="0">
                        <a:solidFill>
                          <a:schemeClr val="tx2">
                            <a:lumMod val="50000"/>
                          </a:schemeClr>
                        </a:solidFill>
                        <a:effectLst/>
                        <a:latin typeface="+mn-lt"/>
                      </a:endParaRPr>
                    </a:p>
                  </a:txBody>
                  <a:tcPr marL="9525" marR="182880" marT="9525" marB="0"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3.7</a:t>
                      </a:r>
                      <a:endParaRPr lang="en-US" sz="2000" b="1" i="0" u="none" strike="noStrike" baseline="0" dirty="0">
                        <a:solidFill>
                          <a:schemeClr val="tx2">
                            <a:lumMod val="50000"/>
                          </a:schemeClr>
                        </a:solidFill>
                        <a:effectLst/>
                        <a:latin typeface="+mn-lt"/>
                      </a:endParaRPr>
                    </a:p>
                  </a:txBody>
                  <a:tcPr marL="9525" marR="182880" marT="9525" marB="0"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4.2</a:t>
                      </a:r>
                      <a:endParaRPr lang="en-US" sz="2000" b="1" i="0" u="none" strike="noStrike" baseline="0" dirty="0">
                        <a:solidFill>
                          <a:schemeClr val="tx2">
                            <a:lumMod val="50000"/>
                          </a:schemeClr>
                        </a:solidFill>
                        <a:effectLst/>
                        <a:latin typeface="+mn-lt"/>
                      </a:endParaRPr>
                    </a:p>
                  </a:txBody>
                  <a:tcPr marL="9525" marR="182880" marT="9525" marB="0"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3.6</a:t>
                      </a:r>
                      <a:endParaRPr lang="en-US" sz="2000" b="1" i="0" u="none" strike="noStrike" baseline="0" dirty="0">
                        <a:solidFill>
                          <a:schemeClr val="tx2">
                            <a:lumMod val="50000"/>
                          </a:schemeClr>
                        </a:solidFill>
                        <a:effectLst/>
                        <a:latin typeface="+mn-lt"/>
                      </a:endParaRPr>
                    </a:p>
                  </a:txBody>
                  <a:tcPr marL="9525" marR="182880" marT="9525" marB="0"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-0.6</a:t>
                      </a:r>
                      <a:endParaRPr lang="en-US" sz="2000" b="1" i="0" u="none" strike="noStrike" baseline="0" dirty="0">
                        <a:solidFill>
                          <a:schemeClr val="tx2">
                            <a:lumMod val="50000"/>
                          </a:schemeClr>
                        </a:solidFill>
                        <a:effectLst/>
                        <a:latin typeface="+mn-lt"/>
                      </a:endParaRPr>
                    </a:p>
                  </a:txBody>
                  <a:tcPr marL="0" marR="205740" marT="0" marB="0" anchor="ctr">
                    <a:solidFill>
                      <a:schemeClr val="accent3">
                        <a:lumMod val="40000"/>
                        <a:lumOff val="60000"/>
                      </a:schemeClr>
                    </a:solidFill>
                  </a:tcPr>
                </a:tc>
              </a:tr>
              <a:tr h="517640">
                <a:tc>
                  <a:txBody>
                    <a:bodyPr/>
                    <a:lstStyle/>
                    <a:p>
                      <a:r>
                        <a:rPr lang="en-US" sz="2000" b="1" baseline="0" dirty="0" smtClean="0">
                          <a:solidFill>
                            <a:schemeClr val="tx2">
                              <a:lumMod val="50000"/>
                            </a:schemeClr>
                          </a:solidFill>
                          <a:latin typeface="+mn-lt"/>
                        </a:rPr>
                        <a:t>Stocks</a:t>
                      </a:r>
                      <a:endParaRPr lang="en-US" sz="2000" b="1" baseline="0" dirty="0">
                        <a:solidFill>
                          <a:schemeClr val="tx2">
                            <a:lumMod val="50000"/>
                          </a:schemeClr>
                        </a:solidFill>
                        <a:latin typeface="+mn-lt"/>
                      </a:endParaRPr>
                    </a:p>
                  </a:txBody>
                  <a:tcPr marL="68580" marR="68580" marT="25718" marB="25718" anchor="ctr"/>
                </a:tc>
                <a:tc>
                  <a:txBody>
                    <a:bodyPr/>
                    <a:lstStyle/>
                    <a:p>
                      <a:pPr algn="r" fontAlgn="b"/>
                      <a:r>
                        <a:rPr lang="en-US" sz="2000" b="1" i="0" u="none" strike="noStrike" baseline="0" dirty="0" smtClean="0">
                          <a:solidFill>
                            <a:schemeClr val="tx2">
                              <a:lumMod val="50000"/>
                            </a:schemeClr>
                          </a:solidFill>
                          <a:effectLst/>
                          <a:latin typeface="+mn-lt"/>
                        </a:rPr>
                        <a:t>1.2</a:t>
                      </a:r>
                      <a:endParaRPr lang="en-US" sz="2000" b="1" i="0" u="none" strike="noStrike" baseline="0" dirty="0">
                        <a:solidFill>
                          <a:schemeClr val="tx2">
                            <a:lumMod val="50000"/>
                          </a:schemeClr>
                        </a:solidFill>
                        <a:effectLst/>
                        <a:latin typeface="+mn-lt"/>
                      </a:endParaRPr>
                    </a:p>
                  </a:txBody>
                  <a:tcPr marL="9525" marR="182880" marT="9525" marB="0" anchor="ctr"/>
                </a:tc>
                <a:tc>
                  <a:txBody>
                    <a:bodyPr/>
                    <a:lstStyle/>
                    <a:p>
                      <a:pPr algn="r" fontAlgn="b"/>
                      <a:r>
                        <a:rPr lang="en-US" sz="2000" b="1" i="0" u="none" strike="noStrike" baseline="0" dirty="0" smtClean="0">
                          <a:solidFill>
                            <a:schemeClr val="tx2">
                              <a:lumMod val="50000"/>
                            </a:schemeClr>
                          </a:solidFill>
                          <a:effectLst/>
                          <a:latin typeface="+mn-lt"/>
                        </a:rPr>
                        <a:t>1.3</a:t>
                      </a:r>
                      <a:endParaRPr lang="en-US" sz="2000" b="1" i="0" u="none" strike="noStrike" baseline="0" dirty="0">
                        <a:solidFill>
                          <a:schemeClr val="tx2">
                            <a:lumMod val="50000"/>
                          </a:schemeClr>
                        </a:solidFill>
                        <a:effectLst/>
                        <a:latin typeface="+mn-lt"/>
                      </a:endParaRPr>
                    </a:p>
                  </a:txBody>
                  <a:tcPr marL="9525" marR="182880" marT="9525" marB="0" anchor="ctr"/>
                </a:tc>
                <a:tc>
                  <a:txBody>
                    <a:bodyPr/>
                    <a:lstStyle/>
                    <a:p>
                      <a:pPr algn="r" fontAlgn="b"/>
                      <a:r>
                        <a:rPr lang="en-US" sz="2000" b="1" i="0" u="none" strike="noStrike" baseline="0" dirty="0" smtClean="0">
                          <a:solidFill>
                            <a:schemeClr val="tx2">
                              <a:lumMod val="50000"/>
                            </a:schemeClr>
                          </a:solidFill>
                          <a:effectLst/>
                          <a:latin typeface="+mn-lt"/>
                        </a:rPr>
                        <a:t>1.4</a:t>
                      </a:r>
                      <a:endParaRPr lang="en-US" sz="2000" b="1" i="0" u="none" strike="noStrike" baseline="0" dirty="0">
                        <a:solidFill>
                          <a:schemeClr val="tx2">
                            <a:lumMod val="50000"/>
                          </a:schemeClr>
                        </a:solidFill>
                        <a:effectLst/>
                        <a:latin typeface="+mn-lt"/>
                      </a:endParaRPr>
                    </a:p>
                  </a:txBody>
                  <a:tcPr marL="9525" marR="182880" marT="9525" marB="0" anchor="ctr"/>
                </a:tc>
                <a:tc>
                  <a:txBody>
                    <a:bodyPr/>
                    <a:lstStyle/>
                    <a:p>
                      <a:pPr algn="r" fontAlgn="b"/>
                      <a:r>
                        <a:rPr lang="en-US" sz="2000" b="1" i="0" u="none" strike="noStrike" baseline="0" dirty="0" smtClean="0">
                          <a:solidFill>
                            <a:schemeClr val="tx2">
                              <a:lumMod val="50000"/>
                            </a:schemeClr>
                          </a:solidFill>
                          <a:effectLst/>
                          <a:latin typeface="+mn-lt"/>
                        </a:rPr>
                        <a:t>1.5</a:t>
                      </a:r>
                      <a:endParaRPr lang="en-US" sz="2000" b="1" i="0" u="none" strike="noStrike" baseline="0" dirty="0">
                        <a:solidFill>
                          <a:schemeClr val="tx2">
                            <a:lumMod val="50000"/>
                          </a:schemeClr>
                        </a:solidFill>
                        <a:effectLst/>
                        <a:latin typeface="+mn-lt"/>
                      </a:endParaRPr>
                    </a:p>
                  </a:txBody>
                  <a:tcPr marL="9525" marR="182880" marT="9525" marB="0" anchor="ctr"/>
                </a:tc>
                <a:tc>
                  <a:txBody>
                    <a:bodyPr/>
                    <a:lstStyle/>
                    <a:p>
                      <a:pPr algn="r"/>
                      <a:r>
                        <a:rPr lang="en-US" sz="2000" b="1" baseline="0" dirty="0" smtClean="0">
                          <a:solidFill>
                            <a:schemeClr val="tx2">
                              <a:lumMod val="50000"/>
                            </a:schemeClr>
                          </a:solidFill>
                          <a:latin typeface="+mn-lt"/>
                        </a:rPr>
                        <a:t>0.1</a:t>
                      </a:r>
                      <a:endParaRPr lang="en-US" sz="2000" b="1" baseline="0" dirty="0">
                        <a:solidFill>
                          <a:schemeClr val="tx2">
                            <a:lumMod val="50000"/>
                          </a:schemeClr>
                        </a:solidFill>
                        <a:latin typeface="+mn-lt"/>
                      </a:endParaRPr>
                    </a:p>
                  </a:txBody>
                  <a:tcPr marL="0" marR="205740" marT="0" marB="0" anchor="ctr"/>
                </a:tc>
              </a:tr>
              <a:tr h="517640">
                <a:tc>
                  <a:txBody>
                    <a:bodyPr/>
                    <a:lstStyle/>
                    <a:p>
                      <a:r>
                        <a:rPr lang="en-US" sz="2000" b="1" baseline="0" dirty="0" smtClean="0">
                          <a:solidFill>
                            <a:schemeClr val="tx2">
                              <a:lumMod val="50000"/>
                            </a:schemeClr>
                          </a:solidFill>
                          <a:latin typeface="+mn-lt"/>
                        </a:rPr>
                        <a:t>Stocks/Use</a:t>
                      </a:r>
                      <a:endParaRPr lang="en-US" sz="2000" b="1" baseline="0" dirty="0">
                        <a:solidFill>
                          <a:schemeClr val="tx2">
                            <a:lumMod val="50000"/>
                          </a:schemeClr>
                        </a:solidFill>
                        <a:latin typeface="+mn-lt"/>
                      </a:endParaRPr>
                    </a:p>
                  </a:txBody>
                  <a:tcPr marL="68580" marR="68580" marT="25718" marB="25718"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21%</a:t>
                      </a:r>
                      <a:endParaRPr lang="en-US" sz="2000" b="1" i="0" u="none" strike="noStrike" baseline="0" dirty="0">
                        <a:solidFill>
                          <a:schemeClr val="tx2">
                            <a:lumMod val="50000"/>
                          </a:schemeClr>
                        </a:solidFill>
                        <a:effectLst/>
                        <a:latin typeface="+mn-lt"/>
                      </a:endParaRPr>
                    </a:p>
                  </a:txBody>
                  <a:tcPr marL="9525" marR="182880" marT="9525" marB="0"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21%</a:t>
                      </a:r>
                      <a:endParaRPr lang="en-US" sz="2000" b="1" i="0" u="none" strike="noStrike" baseline="0" dirty="0">
                        <a:solidFill>
                          <a:schemeClr val="tx2">
                            <a:lumMod val="50000"/>
                          </a:schemeClr>
                        </a:solidFill>
                        <a:effectLst/>
                        <a:latin typeface="+mn-lt"/>
                      </a:endParaRPr>
                    </a:p>
                  </a:txBody>
                  <a:tcPr marL="9525" marR="182880" marT="9525" marB="0"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21%</a:t>
                      </a:r>
                      <a:endParaRPr lang="en-US" sz="2000" b="1" i="0" u="none" strike="noStrike" baseline="0" dirty="0">
                        <a:solidFill>
                          <a:schemeClr val="tx2">
                            <a:lumMod val="50000"/>
                          </a:schemeClr>
                        </a:solidFill>
                        <a:effectLst/>
                        <a:latin typeface="+mn-lt"/>
                      </a:endParaRPr>
                    </a:p>
                  </a:txBody>
                  <a:tcPr marL="9525" marR="182880" marT="9525" marB="0"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23%</a:t>
                      </a:r>
                      <a:endParaRPr lang="en-US" sz="2000" b="1" i="0" u="none" strike="noStrike" baseline="0" dirty="0">
                        <a:solidFill>
                          <a:schemeClr val="tx2">
                            <a:lumMod val="50000"/>
                          </a:schemeClr>
                        </a:solidFill>
                        <a:effectLst/>
                        <a:latin typeface="+mn-lt"/>
                      </a:endParaRPr>
                    </a:p>
                  </a:txBody>
                  <a:tcPr marL="9525" marR="182880" marT="9525" marB="0" anchor="ctr">
                    <a:solidFill>
                      <a:schemeClr val="accent3">
                        <a:lumMod val="40000"/>
                        <a:lumOff val="60000"/>
                      </a:schemeClr>
                    </a:solidFill>
                  </a:tcPr>
                </a:tc>
                <a:tc>
                  <a:txBody>
                    <a:bodyPr/>
                    <a:lstStyle/>
                    <a:p>
                      <a:pPr algn="r"/>
                      <a:endParaRPr lang="en-US" sz="2000" b="1" baseline="0" dirty="0" smtClean="0">
                        <a:solidFill>
                          <a:schemeClr val="tx2">
                            <a:lumMod val="50000"/>
                          </a:schemeClr>
                        </a:solidFill>
                        <a:latin typeface="+mn-lt"/>
                      </a:endParaRPr>
                    </a:p>
                  </a:txBody>
                  <a:tcPr marL="0" marR="205740" marT="0" marB="0" anchor="ctr">
                    <a:solidFill>
                      <a:schemeClr val="accent3">
                        <a:lumMod val="40000"/>
                        <a:lumOff val="60000"/>
                      </a:schemeClr>
                    </a:solidFill>
                  </a:tcPr>
                </a:tc>
              </a:tr>
            </a:tbl>
          </a:graphicData>
        </a:graphic>
      </p:graphicFrame>
      <p:sp>
        <p:nvSpPr>
          <p:cNvPr id="41007" name="TextBox 2"/>
          <p:cNvSpPr txBox="1">
            <a:spLocks noChangeArrowheads="1"/>
          </p:cNvSpPr>
          <p:nvPr/>
        </p:nvSpPr>
        <p:spPr bwMode="auto">
          <a:xfrm>
            <a:off x="2853483" y="819150"/>
            <a:ext cx="141737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b="1" dirty="0">
                <a:solidFill>
                  <a:srgbClr val="47484B"/>
                </a:solidFill>
                <a:cs typeface="Arial" charset="0"/>
              </a:rPr>
              <a:t>Million Bales</a:t>
            </a:r>
          </a:p>
        </p:txBody>
      </p:sp>
      <p:sp>
        <p:nvSpPr>
          <p:cNvPr id="5" name="TextBox 4"/>
          <p:cNvSpPr txBox="1"/>
          <p:nvPr/>
        </p:nvSpPr>
        <p:spPr>
          <a:xfrm>
            <a:off x="4654782" y="4705350"/>
            <a:ext cx="2044406" cy="338554"/>
          </a:xfrm>
          <a:prstGeom prst="rect">
            <a:avLst/>
          </a:prstGeom>
          <a:noFill/>
        </p:spPr>
        <p:txBody>
          <a:bodyPr wrap="none" rtlCol="0">
            <a:spAutoFit/>
          </a:bodyPr>
          <a:lstStyle/>
          <a:p>
            <a:r>
              <a:rPr lang="en-US" sz="1600" dirty="0" smtClean="0"/>
              <a:t>Source: USDA, Dec ‘14</a:t>
            </a:r>
            <a:endParaRPr lang="en-US" sz="1600" dirty="0"/>
          </a:p>
        </p:txBody>
      </p:sp>
    </p:spTree>
    <p:extLst>
      <p:ext uri="{BB962C8B-B14F-4D97-AF65-F5344CB8AC3E}">
        <p14:creationId xmlns:p14="http://schemas.microsoft.com/office/powerpoint/2010/main" val="22784197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85950"/>
            <a:ext cx="6172200" cy="574179"/>
          </a:xfrm>
        </p:spPr>
        <p:txBody>
          <a:bodyPr>
            <a:noAutofit/>
          </a:bodyPr>
          <a:lstStyle/>
          <a:p>
            <a:r>
              <a:rPr lang="en-US" sz="3600" dirty="0" smtClean="0"/>
              <a:t>Overview of US Cotton Market &amp; Importance of Trade</a:t>
            </a:r>
            <a:endParaRPr lang="en-US" sz="3600" dirty="0"/>
          </a:p>
        </p:txBody>
      </p:sp>
    </p:spTree>
    <p:extLst>
      <p:ext uri="{BB962C8B-B14F-4D97-AF65-F5344CB8AC3E}">
        <p14:creationId xmlns:p14="http://schemas.microsoft.com/office/powerpoint/2010/main" val="36170392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05978"/>
            <a:ext cx="6172200" cy="613172"/>
          </a:xfrm>
        </p:spPr>
        <p:txBody>
          <a:bodyPr>
            <a:noAutofit/>
          </a:bodyPr>
          <a:lstStyle/>
          <a:p>
            <a:r>
              <a:rPr lang="en-US" sz="3600" dirty="0" smtClean="0"/>
              <a:t>AD Action Defined</a:t>
            </a:r>
            <a:endParaRPr lang="en-US" sz="3600" dirty="0"/>
          </a:p>
        </p:txBody>
      </p:sp>
      <p:sp>
        <p:nvSpPr>
          <p:cNvPr id="3" name="Content Placeholder 2"/>
          <p:cNvSpPr>
            <a:spLocks noGrp="1"/>
          </p:cNvSpPr>
          <p:nvPr>
            <p:ph idx="1"/>
          </p:nvPr>
        </p:nvSpPr>
        <p:spPr>
          <a:xfrm>
            <a:off x="152400" y="742950"/>
            <a:ext cx="6477000" cy="3394472"/>
          </a:xfrm>
        </p:spPr>
        <p:txBody>
          <a:bodyPr>
            <a:noAutofit/>
          </a:bodyPr>
          <a:lstStyle/>
          <a:p>
            <a:pPr lvl="0"/>
            <a:r>
              <a:rPr lang="en-US" sz="2100" dirty="0" smtClean="0"/>
              <a:t>The </a:t>
            </a:r>
            <a:r>
              <a:rPr lang="en-US" sz="2100" dirty="0"/>
              <a:t>importing country conducts an investigation showing its domestic industry has been harmed by “dumped” foreign goods and, if so, a special offsetting import tax may be levied on that imported good.</a:t>
            </a:r>
          </a:p>
          <a:p>
            <a:pPr lvl="0"/>
            <a:r>
              <a:rPr lang="en-US" sz="2100" dirty="0"/>
              <a:t>Elements of proof:  Dumping occurred; there is injury to the domestic market; </a:t>
            </a:r>
            <a:r>
              <a:rPr lang="en-US" sz="2100" u="sng" dirty="0"/>
              <a:t>and </a:t>
            </a:r>
            <a:r>
              <a:rPr lang="en-US" sz="2100" dirty="0"/>
              <a:t>the dumping caused that injury.</a:t>
            </a:r>
          </a:p>
          <a:p>
            <a:pPr lvl="0"/>
            <a:r>
              <a:rPr lang="en-US" sz="2100" dirty="0"/>
              <a:t>Compare with a countervailing duty action:  A CVD investigation determines whether the </a:t>
            </a:r>
            <a:r>
              <a:rPr lang="en-US" sz="2100" u="sng" dirty="0"/>
              <a:t>subsidies</a:t>
            </a:r>
            <a:r>
              <a:rPr lang="en-US" sz="2100" dirty="0"/>
              <a:t> of a foreign government are causing harm to the domestic market.  AD looks at company specific marketing practices.</a:t>
            </a:r>
          </a:p>
          <a:p>
            <a:endParaRPr lang="en-US" sz="2100" dirty="0"/>
          </a:p>
        </p:txBody>
      </p:sp>
    </p:spTree>
    <p:extLst>
      <p:ext uri="{BB962C8B-B14F-4D97-AF65-F5344CB8AC3E}">
        <p14:creationId xmlns:p14="http://schemas.microsoft.com/office/powerpoint/2010/main" val="14617315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05978"/>
            <a:ext cx="6172200" cy="689372"/>
          </a:xfrm>
        </p:spPr>
        <p:txBody>
          <a:bodyPr>
            <a:normAutofit/>
          </a:bodyPr>
          <a:lstStyle/>
          <a:p>
            <a:r>
              <a:rPr lang="en-US" sz="3600" dirty="0" smtClean="0"/>
              <a:t>“Dumping” Defined</a:t>
            </a:r>
            <a:endParaRPr lang="en-US" sz="3600" dirty="0"/>
          </a:p>
        </p:txBody>
      </p:sp>
      <p:sp>
        <p:nvSpPr>
          <p:cNvPr id="3" name="Content Placeholder 2"/>
          <p:cNvSpPr>
            <a:spLocks noGrp="1"/>
          </p:cNvSpPr>
          <p:nvPr>
            <p:ph idx="1"/>
          </p:nvPr>
        </p:nvSpPr>
        <p:spPr>
          <a:xfrm>
            <a:off x="342900" y="971550"/>
            <a:ext cx="6172200" cy="3394472"/>
          </a:xfrm>
        </p:spPr>
        <p:txBody>
          <a:bodyPr/>
          <a:lstStyle/>
          <a:p>
            <a:pPr lvl="0"/>
            <a:r>
              <a:rPr lang="en-US" dirty="0" smtClean="0"/>
              <a:t>A </a:t>
            </a:r>
            <a:r>
              <a:rPr lang="en-US" dirty="0"/>
              <a:t>company is “dumping” a product when it exports a product at a lower price than it is sold in its domestic market.  The remedy is to apply an extra import duty on the product to bring it closer to the “normal value” or to remove the injury to the importing country’s competing industry.  </a:t>
            </a:r>
          </a:p>
          <a:p>
            <a:endParaRPr lang="en-US" dirty="0"/>
          </a:p>
        </p:txBody>
      </p:sp>
    </p:spTree>
    <p:extLst>
      <p:ext uri="{BB962C8B-B14F-4D97-AF65-F5344CB8AC3E}">
        <p14:creationId xmlns:p14="http://schemas.microsoft.com/office/powerpoint/2010/main" val="5283612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05978"/>
            <a:ext cx="6172200" cy="689372"/>
          </a:xfrm>
        </p:spPr>
        <p:txBody>
          <a:bodyPr>
            <a:normAutofit/>
          </a:bodyPr>
          <a:lstStyle/>
          <a:p>
            <a:r>
              <a:rPr lang="en-US" sz="3600" dirty="0" smtClean="0"/>
              <a:t>Political Context</a:t>
            </a:r>
            <a:endParaRPr lang="en-US" sz="3600" dirty="0"/>
          </a:p>
        </p:txBody>
      </p:sp>
      <p:sp>
        <p:nvSpPr>
          <p:cNvPr id="3" name="Content Placeholder 2"/>
          <p:cNvSpPr>
            <a:spLocks noGrp="1"/>
          </p:cNvSpPr>
          <p:nvPr>
            <p:ph idx="1"/>
          </p:nvPr>
        </p:nvSpPr>
        <p:spPr>
          <a:xfrm>
            <a:off x="228600" y="777478"/>
            <a:ext cx="6400800" cy="3394472"/>
          </a:xfrm>
        </p:spPr>
        <p:txBody>
          <a:bodyPr>
            <a:noAutofit/>
          </a:bodyPr>
          <a:lstStyle/>
          <a:p>
            <a:pPr lvl="0"/>
            <a:r>
              <a:rPr lang="en-US" sz="1900" dirty="0" smtClean="0"/>
              <a:t>First </a:t>
            </a:r>
            <a:r>
              <a:rPr lang="en-US" sz="1900" dirty="0"/>
              <a:t>time Turkey has self-initiated an AD </a:t>
            </a:r>
            <a:r>
              <a:rPr lang="en-US" sz="1900" dirty="0" smtClean="0"/>
              <a:t>investigation</a:t>
            </a:r>
            <a:endParaRPr lang="en-US" sz="1900" dirty="0"/>
          </a:p>
          <a:p>
            <a:pPr lvl="0"/>
            <a:r>
              <a:rPr lang="en-US" sz="1900" dirty="0"/>
              <a:t>Weak case:  Publicly available data show cotton prices in Turkey on par with global and </a:t>
            </a:r>
            <a:r>
              <a:rPr lang="en-US" sz="1900" dirty="0" smtClean="0"/>
              <a:t>US </a:t>
            </a:r>
            <a:r>
              <a:rPr lang="en-US" sz="1900" dirty="0"/>
              <a:t>domestic </a:t>
            </a:r>
            <a:r>
              <a:rPr lang="en-US" sz="1900" dirty="0" smtClean="0"/>
              <a:t>prices</a:t>
            </a:r>
            <a:endParaRPr lang="en-US" sz="1900" dirty="0"/>
          </a:p>
          <a:p>
            <a:pPr lvl="0"/>
            <a:r>
              <a:rPr lang="en-US" sz="1900" dirty="0"/>
              <a:t>Trade retaliation:</a:t>
            </a:r>
          </a:p>
          <a:p>
            <a:pPr lvl="1"/>
            <a:r>
              <a:rPr lang="en-US" sz="1900" dirty="0"/>
              <a:t>Early </a:t>
            </a:r>
            <a:r>
              <a:rPr lang="en-US" sz="1900" dirty="0" smtClean="0"/>
              <a:t>Sep. </a:t>
            </a:r>
            <a:r>
              <a:rPr lang="en-US" sz="1900" dirty="0"/>
              <a:t>2014: </a:t>
            </a:r>
            <a:r>
              <a:rPr lang="en-US" sz="1900" dirty="0" smtClean="0"/>
              <a:t>US </a:t>
            </a:r>
            <a:r>
              <a:rPr lang="en-US" sz="1900" dirty="0"/>
              <a:t>imposes AD/CVD tariffs on Turkish steel </a:t>
            </a:r>
            <a:r>
              <a:rPr lang="en-US" sz="1900" dirty="0" smtClean="0"/>
              <a:t>exports</a:t>
            </a:r>
            <a:endParaRPr lang="en-US" sz="1900" dirty="0"/>
          </a:p>
          <a:p>
            <a:pPr lvl="1"/>
            <a:r>
              <a:rPr lang="en-US" sz="1900" dirty="0"/>
              <a:t>Turkey’s </a:t>
            </a:r>
            <a:r>
              <a:rPr lang="en-US" sz="1900" dirty="0" smtClean="0"/>
              <a:t>Minister </a:t>
            </a:r>
            <a:r>
              <a:rPr lang="en-US" sz="1900" dirty="0"/>
              <a:t>of Economy publicly warned </a:t>
            </a:r>
            <a:r>
              <a:rPr lang="en-US" sz="1900" dirty="0" smtClean="0"/>
              <a:t>retaliation </a:t>
            </a:r>
            <a:r>
              <a:rPr lang="en-US" sz="1900" dirty="0"/>
              <a:t>against the </a:t>
            </a:r>
            <a:r>
              <a:rPr lang="en-US" sz="1900" dirty="0" smtClean="0"/>
              <a:t>US </a:t>
            </a:r>
            <a:r>
              <a:rPr lang="en-US" sz="1900" dirty="0"/>
              <a:t>by imposing three obstacles against </a:t>
            </a:r>
            <a:r>
              <a:rPr lang="en-US" sz="1900" dirty="0" smtClean="0"/>
              <a:t>US </a:t>
            </a:r>
            <a:r>
              <a:rPr lang="en-US" sz="1900" dirty="0"/>
              <a:t>exports for every one imposed by the </a:t>
            </a:r>
            <a:r>
              <a:rPr lang="en-US" sz="1900" dirty="0" smtClean="0"/>
              <a:t>US </a:t>
            </a:r>
            <a:r>
              <a:rPr lang="en-US" sz="1900" dirty="0"/>
              <a:t>on Turkish </a:t>
            </a:r>
            <a:r>
              <a:rPr lang="en-US" sz="1900" dirty="0" smtClean="0"/>
              <a:t>exports</a:t>
            </a:r>
            <a:endParaRPr lang="en-US" sz="1900" dirty="0"/>
          </a:p>
          <a:p>
            <a:pPr lvl="1"/>
            <a:r>
              <a:rPr lang="en-US" sz="1900" dirty="0"/>
              <a:t>Turkey self-initiated </a:t>
            </a:r>
            <a:r>
              <a:rPr lang="en-US" sz="1900" dirty="0" smtClean="0"/>
              <a:t>investigation </a:t>
            </a:r>
            <a:r>
              <a:rPr lang="en-US" sz="1900" dirty="0"/>
              <a:t>of </a:t>
            </a:r>
            <a:r>
              <a:rPr lang="en-US" sz="1900" dirty="0" smtClean="0"/>
              <a:t>US </a:t>
            </a:r>
            <a:r>
              <a:rPr lang="en-US" sz="1900" dirty="0"/>
              <a:t>cotton on Oct. </a:t>
            </a:r>
            <a:r>
              <a:rPr lang="en-US" sz="1900" dirty="0" smtClean="0"/>
              <a:t>18</a:t>
            </a:r>
            <a:endParaRPr lang="en-US" sz="1900" dirty="0"/>
          </a:p>
          <a:p>
            <a:pPr lvl="0"/>
            <a:r>
              <a:rPr lang="en-US" sz="1900" dirty="0"/>
              <a:t>TTIP:  </a:t>
            </a:r>
            <a:r>
              <a:rPr lang="en-US" sz="1900" dirty="0" smtClean="0"/>
              <a:t>US </a:t>
            </a:r>
            <a:r>
              <a:rPr lang="en-US" sz="1900" dirty="0"/>
              <a:t>Commerce Secretary </a:t>
            </a:r>
            <a:r>
              <a:rPr lang="en-US" sz="1900" dirty="0" err="1"/>
              <a:t>Pritzker</a:t>
            </a:r>
            <a:r>
              <a:rPr lang="en-US" sz="1900" dirty="0"/>
              <a:t>: </a:t>
            </a:r>
            <a:r>
              <a:rPr lang="en-US" sz="1900" dirty="0" smtClean="0"/>
              <a:t>Turkey </a:t>
            </a:r>
            <a:r>
              <a:rPr lang="en-US" sz="1900" dirty="0"/>
              <a:t>is not </a:t>
            </a:r>
            <a:r>
              <a:rPr lang="en-US" sz="1900" dirty="0" smtClean="0"/>
              <a:t>ready</a:t>
            </a:r>
            <a:endParaRPr lang="en-US" sz="1900" dirty="0"/>
          </a:p>
          <a:p>
            <a:endParaRPr lang="en-US" sz="1900" dirty="0"/>
          </a:p>
        </p:txBody>
      </p:sp>
    </p:spTree>
    <p:extLst>
      <p:ext uri="{BB962C8B-B14F-4D97-AF65-F5344CB8AC3E}">
        <p14:creationId xmlns:p14="http://schemas.microsoft.com/office/powerpoint/2010/main" val="14066251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05978"/>
            <a:ext cx="6172200" cy="613172"/>
          </a:xfrm>
        </p:spPr>
        <p:txBody>
          <a:bodyPr>
            <a:noAutofit/>
          </a:bodyPr>
          <a:lstStyle/>
          <a:p>
            <a:r>
              <a:rPr lang="en-US" sz="3600" dirty="0" smtClean="0"/>
              <a:t>Current Status</a:t>
            </a:r>
            <a:endParaRPr lang="en-US" sz="3600" dirty="0"/>
          </a:p>
        </p:txBody>
      </p:sp>
      <p:sp>
        <p:nvSpPr>
          <p:cNvPr id="3" name="Content Placeholder 2"/>
          <p:cNvSpPr>
            <a:spLocks noGrp="1"/>
          </p:cNvSpPr>
          <p:nvPr>
            <p:ph idx="1"/>
          </p:nvPr>
        </p:nvSpPr>
        <p:spPr>
          <a:xfrm>
            <a:off x="342900" y="895350"/>
            <a:ext cx="6172200" cy="3394472"/>
          </a:xfrm>
        </p:spPr>
        <p:txBody>
          <a:bodyPr>
            <a:normAutofit fontScale="92500" lnSpcReduction="10000"/>
          </a:bodyPr>
          <a:lstStyle/>
          <a:p>
            <a:pPr lvl="0"/>
            <a:r>
              <a:rPr lang="en-US" dirty="0"/>
              <a:t>Questionnaires sent to U.S. cotton exporters/traders/merchants </a:t>
            </a:r>
            <a:r>
              <a:rPr lang="en-US" dirty="0" smtClean="0"/>
              <a:t>on Oct </a:t>
            </a:r>
            <a:r>
              <a:rPr lang="en-US" dirty="0"/>
              <a:t>20, </a:t>
            </a:r>
            <a:r>
              <a:rPr lang="en-US" dirty="0" smtClean="0"/>
              <a:t>2014</a:t>
            </a:r>
            <a:endParaRPr lang="en-US" dirty="0"/>
          </a:p>
          <a:p>
            <a:pPr lvl="0"/>
            <a:r>
              <a:rPr lang="en-US" dirty="0"/>
              <a:t>NCC and recipients requested an extension for responses. </a:t>
            </a:r>
            <a:r>
              <a:rPr lang="en-US" dirty="0" smtClean="0"/>
              <a:t>Two </a:t>
            </a:r>
            <a:r>
              <a:rPr lang="en-US" dirty="0"/>
              <a:t>week extension granted </a:t>
            </a:r>
            <a:r>
              <a:rPr lang="en-US" dirty="0" smtClean="0"/>
              <a:t>with responses due Dec </a:t>
            </a:r>
            <a:r>
              <a:rPr lang="en-US" dirty="0"/>
              <a:t>11, </a:t>
            </a:r>
            <a:r>
              <a:rPr lang="en-US" dirty="0" smtClean="0"/>
              <a:t>2014</a:t>
            </a:r>
            <a:endParaRPr lang="en-US" dirty="0"/>
          </a:p>
          <a:p>
            <a:pPr lvl="0"/>
            <a:r>
              <a:rPr lang="en-US" dirty="0"/>
              <a:t>Turkish contacts report strong possibility that provisional AD duties will be </a:t>
            </a:r>
            <a:r>
              <a:rPr lang="en-US" dirty="0" smtClean="0"/>
              <a:t>imposed</a:t>
            </a:r>
          </a:p>
          <a:p>
            <a:pPr lvl="0"/>
            <a:r>
              <a:rPr lang="en-US" dirty="0" smtClean="0"/>
              <a:t>NCC </a:t>
            </a:r>
            <a:r>
              <a:rPr lang="en-US" dirty="0"/>
              <a:t>submits preliminary injury </a:t>
            </a:r>
            <a:r>
              <a:rPr lang="en-US" dirty="0" smtClean="0"/>
              <a:t>arguments on Dec </a:t>
            </a:r>
            <a:r>
              <a:rPr lang="en-US" dirty="0"/>
              <a:t>22, </a:t>
            </a:r>
            <a:r>
              <a:rPr lang="en-US" dirty="0" smtClean="0"/>
              <a:t>2014 – Additional arguments </a:t>
            </a:r>
            <a:r>
              <a:rPr lang="en-US" dirty="0"/>
              <a:t>to be submitted </a:t>
            </a:r>
            <a:r>
              <a:rPr lang="en-US" dirty="0" smtClean="0"/>
              <a:t>in January</a:t>
            </a:r>
            <a:endParaRPr lang="en-US" dirty="0"/>
          </a:p>
        </p:txBody>
      </p:sp>
    </p:spTree>
    <p:extLst>
      <p:ext uri="{BB962C8B-B14F-4D97-AF65-F5344CB8AC3E}">
        <p14:creationId xmlns:p14="http://schemas.microsoft.com/office/powerpoint/2010/main" val="16008824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05978"/>
            <a:ext cx="6172200" cy="536972"/>
          </a:xfrm>
        </p:spPr>
        <p:txBody>
          <a:bodyPr>
            <a:noAutofit/>
          </a:bodyPr>
          <a:lstStyle/>
          <a:p>
            <a:r>
              <a:rPr lang="en-US" sz="3600" dirty="0" smtClean="0"/>
              <a:t>Administration’s Response</a:t>
            </a:r>
            <a:endParaRPr lang="en-US" sz="3600" dirty="0"/>
          </a:p>
        </p:txBody>
      </p:sp>
      <p:sp>
        <p:nvSpPr>
          <p:cNvPr id="3" name="Content Placeholder 2"/>
          <p:cNvSpPr>
            <a:spLocks noGrp="1"/>
          </p:cNvSpPr>
          <p:nvPr>
            <p:ph idx="1"/>
          </p:nvPr>
        </p:nvSpPr>
        <p:spPr>
          <a:xfrm>
            <a:off x="342900" y="819150"/>
            <a:ext cx="6172200" cy="3394472"/>
          </a:xfrm>
        </p:spPr>
        <p:txBody>
          <a:bodyPr>
            <a:noAutofit/>
          </a:bodyPr>
          <a:lstStyle/>
          <a:p>
            <a:pPr lvl="0"/>
            <a:r>
              <a:rPr lang="en-US" sz="2200" dirty="0" smtClean="0"/>
              <a:t>USTR</a:t>
            </a:r>
            <a:r>
              <a:rPr lang="en-US" sz="2200" dirty="0"/>
              <a:t>, USDA, State and Commerce have met with NCC and briefed member </a:t>
            </a:r>
            <a:r>
              <a:rPr lang="en-US" sz="2200" dirty="0" smtClean="0"/>
              <a:t>companies</a:t>
            </a:r>
            <a:endParaRPr lang="en-US" sz="2200" dirty="0"/>
          </a:p>
          <a:p>
            <a:pPr lvl="0"/>
            <a:r>
              <a:rPr lang="en-US" sz="2200" dirty="0"/>
              <a:t>Nov. 25: USDA submits comments for the record highlighting transparency, due process and procedural problems with the </a:t>
            </a:r>
            <a:r>
              <a:rPr lang="en-US" sz="2200" dirty="0" smtClean="0"/>
              <a:t>investigation</a:t>
            </a:r>
            <a:endParaRPr lang="en-US" sz="2200" dirty="0"/>
          </a:p>
          <a:p>
            <a:pPr lvl="0"/>
            <a:r>
              <a:rPr lang="en-US" sz="2200" dirty="0"/>
              <a:t>Dec. 4: State delivered a </a:t>
            </a:r>
            <a:r>
              <a:rPr lang="en-US" sz="2200" i="1" dirty="0"/>
              <a:t>demarche</a:t>
            </a:r>
            <a:r>
              <a:rPr lang="en-US" sz="2200" dirty="0"/>
              <a:t> to Turkish authorities highlighting potential WTO concerns with the process of the investigation and expressing the close attention the USG is focusing on the investigation </a:t>
            </a:r>
            <a:r>
              <a:rPr lang="en-US" sz="2200" dirty="0" smtClean="0"/>
              <a:t>itself</a:t>
            </a:r>
            <a:endParaRPr lang="en-US" sz="2200" dirty="0"/>
          </a:p>
        </p:txBody>
      </p:sp>
    </p:spTree>
    <p:extLst>
      <p:ext uri="{BB962C8B-B14F-4D97-AF65-F5344CB8AC3E}">
        <p14:creationId xmlns:p14="http://schemas.microsoft.com/office/powerpoint/2010/main" val="25559791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05978"/>
            <a:ext cx="6172200" cy="536972"/>
          </a:xfrm>
        </p:spPr>
        <p:txBody>
          <a:bodyPr>
            <a:noAutofit/>
          </a:bodyPr>
          <a:lstStyle/>
          <a:p>
            <a:r>
              <a:rPr lang="en-US" sz="3600" dirty="0" smtClean="0"/>
              <a:t>Congressional Actions</a:t>
            </a:r>
            <a:endParaRPr lang="en-US" sz="3600" dirty="0"/>
          </a:p>
        </p:txBody>
      </p:sp>
      <p:sp>
        <p:nvSpPr>
          <p:cNvPr id="3" name="Content Placeholder 2"/>
          <p:cNvSpPr>
            <a:spLocks noGrp="1"/>
          </p:cNvSpPr>
          <p:nvPr>
            <p:ph idx="1"/>
          </p:nvPr>
        </p:nvSpPr>
        <p:spPr>
          <a:xfrm>
            <a:off x="342900" y="777478"/>
            <a:ext cx="6286500" cy="3394472"/>
          </a:xfrm>
        </p:spPr>
        <p:txBody>
          <a:bodyPr>
            <a:noAutofit/>
          </a:bodyPr>
          <a:lstStyle/>
          <a:p>
            <a:pPr lvl="0"/>
            <a:r>
              <a:rPr lang="en-US" sz="2200" dirty="0" smtClean="0"/>
              <a:t>Dec</a:t>
            </a:r>
            <a:r>
              <a:rPr lang="en-US" sz="2200" dirty="0"/>
              <a:t>.: House and Senate members </a:t>
            </a:r>
            <a:r>
              <a:rPr lang="en-US" sz="2200" dirty="0" smtClean="0"/>
              <a:t>sent </a:t>
            </a:r>
            <a:r>
              <a:rPr lang="en-US" sz="2200" dirty="0"/>
              <a:t>letters to USTR and Commerce pressing for strong engagement in the investigation and to the Turkish Ambassador raising concerns over trade </a:t>
            </a:r>
            <a:r>
              <a:rPr lang="en-US" sz="2200" dirty="0" smtClean="0"/>
              <a:t>impacts </a:t>
            </a:r>
          </a:p>
          <a:p>
            <a:pPr lvl="0"/>
            <a:r>
              <a:rPr lang="en-US" sz="2200" dirty="0" smtClean="0"/>
              <a:t>Letters sent </a:t>
            </a:r>
            <a:r>
              <a:rPr lang="en-US" sz="2200" dirty="0"/>
              <a:t>by </a:t>
            </a:r>
            <a:r>
              <a:rPr lang="en-US" sz="2200" dirty="0" smtClean="0"/>
              <a:t>Reps. </a:t>
            </a:r>
            <a:r>
              <a:rPr lang="en-US" sz="2200" dirty="0"/>
              <a:t>Smith (R-MO), Lucas (R-OK), Peterson (D-MN), and eight members of the Texas delegation, led by Conaway (R) and </a:t>
            </a:r>
            <a:r>
              <a:rPr lang="en-US" sz="2200" dirty="0" err="1"/>
              <a:t>Neugebauer</a:t>
            </a:r>
            <a:r>
              <a:rPr lang="en-US" sz="2200" dirty="0"/>
              <a:t> (R); and </a:t>
            </a:r>
            <a:r>
              <a:rPr lang="en-US" sz="2200" dirty="0" smtClean="0"/>
              <a:t>Sens. </a:t>
            </a:r>
            <a:r>
              <a:rPr lang="en-US" sz="2200" dirty="0" err="1"/>
              <a:t>Boozman</a:t>
            </a:r>
            <a:r>
              <a:rPr lang="en-US" sz="2200" dirty="0"/>
              <a:t> (R-AR), Burr (R-NC), Cochran (R-MS), Corker (R-TN), </a:t>
            </a:r>
            <a:r>
              <a:rPr lang="en-US" sz="2200" dirty="0" err="1"/>
              <a:t>Cornyn</a:t>
            </a:r>
            <a:r>
              <a:rPr lang="en-US" sz="2200" dirty="0"/>
              <a:t> (R-TX), Isakson (R-GA), Moran (R-KS), and Wicker (R-MS</a:t>
            </a:r>
            <a:r>
              <a:rPr lang="en-US" sz="2200" dirty="0" smtClean="0"/>
              <a:t>)</a:t>
            </a:r>
            <a:endParaRPr lang="en-US" sz="2200" dirty="0"/>
          </a:p>
          <a:p>
            <a:endParaRPr lang="en-US" sz="2200" dirty="0"/>
          </a:p>
        </p:txBody>
      </p:sp>
    </p:spTree>
    <p:extLst>
      <p:ext uri="{BB962C8B-B14F-4D97-AF65-F5344CB8AC3E}">
        <p14:creationId xmlns:p14="http://schemas.microsoft.com/office/powerpoint/2010/main" val="24548085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05978"/>
            <a:ext cx="6172200" cy="613172"/>
          </a:xfrm>
        </p:spPr>
        <p:txBody>
          <a:bodyPr>
            <a:noAutofit/>
          </a:bodyPr>
          <a:lstStyle/>
          <a:p>
            <a:r>
              <a:rPr lang="en-US" sz="3600" dirty="0" smtClean="0"/>
              <a:t>Next Steps</a:t>
            </a:r>
            <a:endParaRPr lang="en-US" sz="3600" dirty="0"/>
          </a:p>
        </p:txBody>
      </p:sp>
      <p:sp>
        <p:nvSpPr>
          <p:cNvPr id="3" name="Content Placeholder 2"/>
          <p:cNvSpPr>
            <a:spLocks noGrp="1"/>
          </p:cNvSpPr>
          <p:nvPr>
            <p:ph idx="1"/>
          </p:nvPr>
        </p:nvSpPr>
        <p:spPr>
          <a:xfrm>
            <a:off x="342900" y="929878"/>
            <a:ext cx="6172200" cy="3394472"/>
          </a:xfrm>
        </p:spPr>
        <p:txBody>
          <a:bodyPr>
            <a:normAutofit lnSpcReduction="10000"/>
          </a:bodyPr>
          <a:lstStyle/>
          <a:p>
            <a:r>
              <a:rPr lang="en-US" dirty="0" smtClean="0"/>
              <a:t>Wait: Turkish government currently reviewing data submitted by US firms. Expect either provisional duties or preliminary report on findings</a:t>
            </a:r>
          </a:p>
          <a:p>
            <a:endParaRPr lang="en-US" dirty="0" smtClean="0"/>
          </a:p>
          <a:p>
            <a:r>
              <a:rPr lang="en-US" dirty="0" smtClean="0"/>
              <a:t>Possible hearing in Turkey in February</a:t>
            </a:r>
          </a:p>
          <a:p>
            <a:pPr lvl="0"/>
            <a:endParaRPr lang="en-US" dirty="0" smtClean="0"/>
          </a:p>
          <a:p>
            <a:pPr lvl="0"/>
            <a:r>
              <a:rPr lang="en-US" dirty="0" smtClean="0"/>
              <a:t>Final </a:t>
            </a:r>
            <a:r>
              <a:rPr lang="en-US" dirty="0"/>
              <a:t>determination due 1-year from initiation (6 month extension possible</a:t>
            </a:r>
            <a:r>
              <a:rPr lang="en-US" dirty="0" smtClean="0"/>
              <a:t>)</a:t>
            </a:r>
            <a:endParaRPr lang="en-US" dirty="0"/>
          </a:p>
          <a:p>
            <a:endParaRPr lang="en-US" dirty="0"/>
          </a:p>
        </p:txBody>
      </p:sp>
    </p:spTree>
    <p:extLst>
      <p:ext uri="{BB962C8B-B14F-4D97-AF65-F5344CB8AC3E}">
        <p14:creationId xmlns:p14="http://schemas.microsoft.com/office/powerpoint/2010/main" val="897154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85950"/>
            <a:ext cx="6172200" cy="574179"/>
          </a:xfrm>
        </p:spPr>
        <p:txBody>
          <a:bodyPr>
            <a:noAutofit/>
          </a:bodyPr>
          <a:lstStyle/>
          <a:p>
            <a:r>
              <a:rPr lang="en-US" sz="3600" dirty="0" smtClean="0"/>
              <a:t>Other Trade Policy Issues</a:t>
            </a:r>
            <a:endParaRPr lang="en-US" sz="3600" dirty="0"/>
          </a:p>
        </p:txBody>
      </p:sp>
    </p:spTree>
    <p:extLst>
      <p:ext uri="{BB962C8B-B14F-4D97-AF65-F5344CB8AC3E}">
        <p14:creationId xmlns:p14="http://schemas.microsoft.com/office/powerpoint/2010/main" val="35563572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342900" y="211633"/>
            <a:ext cx="6172200" cy="531317"/>
          </a:xfrm>
        </p:spPr>
        <p:txBody>
          <a:bodyPr>
            <a:noAutofit/>
          </a:bodyPr>
          <a:lstStyle/>
          <a:p>
            <a:r>
              <a:rPr lang="en-US" sz="3600" dirty="0" smtClean="0"/>
              <a:t>India Balance Sheet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19619179"/>
              </p:ext>
            </p:extLst>
          </p:nvPr>
        </p:nvGraphicFramePr>
        <p:xfrm>
          <a:off x="342900" y="1142309"/>
          <a:ext cx="6115050" cy="3105840"/>
        </p:xfrm>
        <a:graphic>
          <a:graphicData uri="http://schemas.openxmlformats.org/drawingml/2006/table">
            <a:tbl>
              <a:tblPr firstRow="1" bandRow="1">
                <a:tableStyleId>{EB344D84-9AFB-497E-A393-DC336BA19D2E}</a:tableStyleId>
              </a:tblPr>
              <a:tblGrid>
                <a:gridCol w="1314450"/>
                <a:gridCol w="971550"/>
                <a:gridCol w="971550"/>
                <a:gridCol w="971550"/>
                <a:gridCol w="914400"/>
                <a:gridCol w="971550"/>
              </a:tblGrid>
              <a:tr h="517640">
                <a:tc>
                  <a:txBody>
                    <a:bodyPr/>
                    <a:lstStyle/>
                    <a:p>
                      <a:endParaRPr lang="en-US" sz="2000" dirty="0">
                        <a:solidFill>
                          <a:srgbClr val="000000"/>
                        </a:solidFill>
                        <a:latin typeface="+mn-lt"/>
                      </a:endParaRPr>
                    </a:p>
                  </a:txBody>
                  <a:tcPr marL="68580" marR="68580" marT="25718" marB="2571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latin typeface="+mn-lt"/>
                        </a:rPr>
                        <a:t>11/12</a:t>
                      </a:r>
                      <a:endParaRPr lang="en-US" sz="2000" dirty="0" smtClean="0">
                        <a:solidFill>
                          <a:srgbClr val="000000"/>
                        </a:solidFill>
                        <a:latin typeface="+mn-lt"/>
                      </a:endParaRPr>
                    </a:p>
                  </a:txBody>
                  <a:tcPr marL="68580" marR="68580" marT="25718" marB="25718" anchor="ctr"/>
                </a:tc>
                <a:tc>
                  <a:txBody>
                    <a:bodyPr/>
                    <a:lstStyle/>
                    <a:p>
                      <a:pPr algn="ctr"/>
                      <a:r>
                        <a:rPr lang="en-US" sz="2000" dirty="0" smtClean="0">
                          <a:latin typeface="+mn-lt"/>
                        </a:rPr>
                        <a:t>12/13</a:t>
                      </a:r>
                      <a:endParaRPr lang="en-US" sz="2000" dirty="0">
                        <a:solidFill>
                          <a:srgbClr val="000000"/>
                        </a:solidFill>
                        <a:latin typeface="+mn-lt"/>
                      </a:endParaRPr>
                    </a:p>
                  </a:txBody>
                  <a:tcPr marL="68580" marR="68580" marT="25718" marB="25718" anchor="ctr"/>
                </a:tc>
                <a:tc>
                  <a:txBody>
                    <a:bodyPr/>
                    <a:lstStyle/>
                    <a:p>
                      <a:pPr algn="ctr"/>
                      <a:r>
                        <a:rPr lang="en-US" sz="2000" dirty="0" smtClean="0">
                          <a:latin typeface="+mn-lt"/>
                        </a:rPr>
                        <a:t>13/14</a:t>
                      </a:r>
                      <a:endParaRPr lang="en-US" sz="2000" dirty="0">
                        <a:solidFill>
                          <a:srgbClr val="000000"/>
                        </a:solidFill>
                        <a:latin typeface="+mn-lt"/>
                      </a:endParaRPr>
                    </a:p>
                  </a:txBody>
                  <a:tcPr marL="68580" marR="68580" marT="25718" marB="25718" anchor="ctr"/>
                </a:tc>
                <a:tc>
                  <a:txBody>
                    <a:bodyPr/>
                    <a:lstStyle/>
                    <a:p>
                      <a:pPr algn="ctr"/>
                      <a:r>
                        <a:rPr lang="en-US" sz="2000" dirty="0" smtClean="0">
                          <a:latin typeface="+mn-lt"/>
                        </a:rPr>
                        <a:t>14/15</a:t>
                      </a:r>
                      <a:endParaRPr lang="en-US" sz="2000" dirty="0">
                        <a:solidFill>
                          <a:srgbClr val="000000"/>
                        </a:solidFill>
                        <a:latin typeface="+mn-lt"/>
                      </a:endParaRPr>
                    </a:p>
                  </a:txBody>
                  <a:tcPr marL="68580" marR="68580" marT="25718" marB="25718" anchor="ctr"/>
                </a:tc>
                <a:tc>
                  <a:txBody>
                    <a:bodyPr/>
                    <a:lstStyle/>
                    <a:p>
                      <a:pPr algn="ctr"/>
                      <a:r>
                        <a:rPr lang="en-US" sz="2000" dirty="0" smtClean="0">
                          <a:latin typeface="+mn-lt"/>
                        </a:rPr>
                        <a:t>Change</a:t>
                      </a:r>
                      <a:endParaRPr lang="en-US" sz="2000" dirty="0">
                        <a:solidFill>
                          <a:srgbClr val="000000"/>
                        </a:solidFill>
                        <a:latin typeface="+mn-lt"/>
                      </a:endParaRPr>
                    </a:p>
                  </a:txBody>
                  <a:tcPr marL="68580" marR="68580" marT="25718" marB="25718" anchor="ctr"/>
                </a:tc>
              </a:tr>
              <a:tr h="517640">
                <a:tc>
                  <a:txBody>
                    <a:bodyPr/>
                    <a:lstStyle/>
                    <a:p>
                      <a:r>
                        <a:rPr lang="en-US" sz="2000" b="1" baseline="0" dirty="0" smtClean="0">
                          <a:solidFill>
                            <a:schemeClr val="tx2">
                              <a:lumMod val="50000"/>
                            </a:schemeClr>
                          </a:solidFill>
                          <a:latin typeface="+mn-lt"/>
                        </a:rPr>
                        <a:t>Production</a:t>
                      </a:r>
                      <a:endParaRPr lang="en-US" sz="2000" b="1" baseline="0" dirty="0">
                        <a:solidFill>
                          <a:schemeClr val="tx2">
                            <a:lumMod val="50000"/>
                          </a:schemeClr>
                        </a:solidFill>
                        <a:latin typeface="+mn-lt"/>
                      </a:endParaRPr>
                    </a:p>
                  </a:txBody>
                  <a:tcPr marL="68580" marR="68580" marT="25718" marB="25718" anchor="ctr">
                    <a:solidFill>
                      <a:schemeClr val="accent3">
                        <a:lumMod val="40000"/>
                        <a:lumOff val="60000"/>
                      </a:schemeClr>
                    </a:solidFill>
                  </a:tcPr>
                </a:tc>
                <a:tc>
                  <a:txBody>
                    <a:bodyPr/>
                    <a:lstStyle/>
                    <a:p>
                      <a:pPr algn="r" fontAlgn="b"/>
                      <a:r>
                        <a:rPr lang="en-US" sz="2000" b="1" i="0" u="none" strike="noStrike" baseline="0" dirty="0">
                          <a:solidFill>
                            <a:schemeClr val="tx2">
                              <a:lumMod val="50000"/>
                            </a:schemeClr>
                          </a:solidFill>
                          <a:effectLst/>
                          <a:latin typeface="+mn-lt"/>
                        </a:rPr>
                        <a:t>29.0</a:t>
                      </a:r>
                    </a:p>
                  </a:txBody>
                  <a:tcPr marL="9525" marR="182880" marT="9525" marB="0" anchor="ctr">
                    <a:solidFill>
                      <a:schemeClr val="accent3">
                        <a:lumMod val="40000"/>
                        <a:lumOff val="60000"/>
                      </a:schemeClr>
                    </a:solidFill>
                  </a:tcPr>
                </a:tc>
                <a:tc>
                  <a:txBody>
                    <a:bodyPr/>
                    <a:lstStyle/>
                    <a:p>
                      <a:pPr algn="r" fontAlgn="b"/>
                      <a:r>
                        <a:rPr lang="en-US" sz="2000" b="1" i="0" u="none" strike="noStrike" baseline="0" dirty="0">
                          <a:solidFill>
                            <a:schemeClr val="tx2">
                              <a:lumMod val="50000"/>
                            </a:schemeClr>
                          </a:solidFill>
                          <a:effectLst/>
                          <a:latin typeface="+mn-lt"/>
                        </a:rPr>
                        <a:t>28.5</a:t>
                      </a:r>
                    </a:p>
                  </a:txBody>
                  <a:tcPr marL="9525" marR="182880" marT="9525" marB="0"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31.0</a:t>
                      </a:r>
                      <a:endParaRPr lang="en-US" sz="2000" b="1" i="0" u="none" strike="noStrike" baseline="0" dirty="0">
                        <a:solidFill>
                          <a:schemeClr val="tx2">
                            <a:lumMod val="50000"/>
                          </a:schemeClr>
                        </a:solidFill>
                        <a:effectLst/>
                        <a:latin typeface="+mn-lt"/>
                      </a:endParaRPr>
                    </a:p>
                  </a:txBody>
                  <a:tcPr marL="9525" marR="182880" marT="9525" marB="0"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31.0</a:t>
                      </a:r>
                      <a:endParaRPr lang="en-US" sz="2000" b="1" i="0" u="none" strike="noStrike" baseline="0" dirty="0">
                        <a:solidFill>
                          <a:schemeClr val="tx2">
                            <a:lumMod val="50000"/>
                          </a:schemeClr>
                        </a:solidFill>
                        <a:effectLst/>
                        <a:latin typeface="+mn-lt"/>
                      </a:endParaRPr>
                    </a:p>
                  </a:txBody>
                  <a:tcPr marL="9525" marR="182880" marT="9525" marB="0" anchor="ctr">
                    <a:solidFill>
                      <a:schemeClr val="accent3">
                        <a:lumMod val="40000"/>
                        <a:lumOff val="60000"/>
                      </a:schemeClr>
                    </a:solidFill>
                  </a:tcPr>
                </a:tc>
                <a:tc>
                  <a:txBody>
                    <a:bodyPr/>
                    <a:lstStyle/>
                    <a:p>
                      <a:pPr algn="r"/>
                      <a:r>
                        <a:rPr lang="en-US" sz="2000" b="1" baseline="0" dirty="0" smtClean="0">
                          <a:solidFill>
                            <a:schemeClr val="tx2">
                              <a:lumMod val="50000"/>
                            </a:schemeClr>
                          </a:solidFill>
                          <a:latin typeface="+mn-lt"/>
                        </a:rPr>
                        <a:t>0.0</a:t>
                      </a:r>
                    </a:p>
                  </a:txBody>
                  <a:tcPr marL="0" marR="205740" marT="0" marB="0" anchor="ctr">
                    <a:solidFill>
                      <a:schemeClr val="accent3">
                        <a:lumMod val="40000"/>
                        <a:lumOff val="60000"/>
                      </a:schemeClr>
                    </a:solidFill>
                  </a:tcPr>
                </a:tc>
              </a:tr>
              <a:tr h="517640">
                <a:tc>
                  <a:txBody>
                    <a:bodyPr/>
                    <a:lstStyle/>
                    <a:p>
                      <a:r>
                        <a:rPr lang="en-US" sz="2000" b="1" baseline="0" dirty="0" smtClean="0">
                          <a:solidFill>
                            <a:schemeClr val="tx2">
                              <a:lumMod val="50000"/>
                            </a:schemeClr>
                          </a:solidFill>
                          <a:latin typeface="+mn-lt"/>
                        </a:rPr>
                        <a:t>Mill Use</a:t>
                      </a:r>
                      <a:endParaRPr lang="en-US" sz="2000" b="1" baseline="0" dirty="0">
                        <a:solidFill>
                          <a:schemeClr val="tx2">
                            <a:lumMod val="50000"/>
                          </a:schemeClr>
                        </a:solidFill>
                        <a:latin typeface="+mn-lt"/>
                      </a:endParaRPr>
                    </a:p>
                  </a:txBody>
                  <a:tcPr marL="68580" marR="68580" marT="25718" marB="25718" anchor="ctr"/>
                </a:tc>
                <a:tc>
                  <a:txBody>
                    <a:bodyPr/>
                    <a:lstStyle/>
                    <a:p>
                      <a:pPr algn="r" fontAlgn="b"/>
                      <a:r>
                        <a:rPr lang="en-US" sz="2000" b="1" i="0" u="none" strike="noStrike" baseline="0" dirty="0">
                          <a:solidFill>
                            <a:schemeClr val="tx2">
                              <a:lumMod val="50000"/>
                            </a:schemeClr>
                          </a:solidFill>
                          <a:effectLst/>
                          <a:latin typeface="+mn-lt"/>
                        </a:rPr>
                        <a:t>19.5</a:t>
                      </a:r>
                    </a:p>
                  </a:txBody>
                  <a:tcPr marL="9525" marR="182880" marT="9525" marB="0" anchor="ctr"/>
                </a:tc>
                <a:tc>
                  <a:txBody>
                    <a:bodyPr/>
                    <a:lstStyle/>
                    <a:p>
                      <a:pPr algn="r" fontAlgn="b"/>
                      <a:r>
                        <a:rPr lang="en-US" sz="2000" b="1" i="0" u="none" strike="noStrike" baseline="0" dirty="0">
                          <a:solidFill>
                            <a:schemeClr val="tx2">
                              <a:lumMod val="50000"/>
                            </a:schemeClr>
                          </a:solidFill>
                          <a:effectLst/>
                          <a:latin typeface="+mn-lt"/>
                        </a:rPr>
                        <a:t>21.9</a:t>
                      </a:r>
                    </a:p>
                  </a:txBody>
                  <a:tcPr marL="9525" marR="182880" marT="9525" marB="0" anchor="ctr"/>
                </a:tc>
                <a:tc>
                  <a:txBody>
                    <a:bodyPr/>
                    <a:lstStyle/>
                    <a:p>
                      <a:pPr algn="r" fontAlgn="b"/>
                      <a:r>
                        <a:rPr lang="en-US" sz="2000" b="1" i="0" u="none" strike="noStrike" baseline="0" dirty="0" smtClean="0">
                          <a:solidFill>
                            <a:schemeClr val="tx2">
                              <a:lumMod val="50000"/>
                            </a:schemeClr>
                          </a:solidFill>
                          <a:effectLst/>
                          <a:latin typeface="+mn-lt"/>
                        </a:rPr>
                        <a:t>23.4</a:t>
                      </a:r>
                      <a:endParaRPr lang="en-US" sz="2000" b="1" i="0" u="none" strike="noStrike" baseline="0" dirty="0">
                        <a:solidFill>
                          <a:schemeClr val="tx2">
                            <a:lumMod val="50000"/>
                          </a:schemeClr>
                        </a:solidFill>
                        <a:effectLst/>
                        <a:latin typeface="+mn-lt"/>
                      </a:endParaRPr>
                    </a:p>
                  </a:txBody>
                  <a:tcPr marL="9525" marR="182880" marT="9525" marB="0" anchor="ctr"/>
                </a:tc>
                <a:tc>
                  <a:txBody>
                    <a:bodyPr/>
                    <a:lstStyle/>
                    <a:p>
                      <a:pPr algn="r" fontAlgn="b"/>
                      <a:r>
                        <a:rPr lang="en-US" sz="2000" b="1" i="0" u="none" strike="noStrike" baseline="0" dirty="0" smtClean="0">
                          <a:solidFill>
                            <a:schemeClr val="tx2">
                              <a:lumMod val="50000"/>
                            </a:schemeClr>
                          </a:solidFill>
                          <a:effectLst/>
                          <a:latin typeface="+mn-lt"/>
                        </a:rPr>
                        <a:t>24.0</a:t>
                      </a:r>
                      <a:endParaRPr lang="en-US" sz="2000" b="1" i="0" u="none" strike="noStrike" baseline="0" dirty="0">
                        <a:solidFill>
                          <a:schemeClr val="tx2">
                            <a:lumMod val="50000"/>
                          </a:schemeClr>
                        </a:solidFill>
                        <a:effectLst/>
                        <a:latin typeface="+mn-lt"/>
                      </a:endParaRPr>
                    </a:p>
                  </a:txBody>
                  <a:tcPr marL="9525" marR="182880" marT="9525" marB="0" anchor="ctr"/>
                </a:tc>
                <a:tc>
                  <a:txBody>
                    <a:bodyPr/>
                    <a:lstStyle/>
                    <a:p>
                      <a:pPr algn="r" fontAlgn="b"/>
                      <a:r>
                        <a:rPr lang="en-US" sz="2000" b="1" i="0" u="none" strike="noStrike" baseline="0" dirty="0" smtClean="0">
                          <a:solidFill>
                            <a:schemeClr val="tx2">
                              <a:lumMod val="50000"/>
                            </a:schemeClr>
                          </a:solidFill>
                          <a:effectLst/>
                          <a:latin typeface="+mn-lt"/>
                        </a:rPr>
                        <a:t>0.6</a:t>
                      </a:r>
                      <a:endParaRPr lang="en-US" sz="2000" b="1" i="0" u="none" strike="noStrike" baseline="0" dirty="0">
                        <a:solidFill>
                          <a:schemeClr val="tx2">
                            <a:lumMod val="50000"/>
                          </a:schemeClr>
                        </a:solidFill>
                        <a:effectLst/>
                        <a:latin typeface="+mn-lt"/>
                      </a:endParaRPr>
                    </a:p>
                  </a:txBody>
                  <a:tcPr marL="0" marR="205740" marT="0" marB="0" anchor="ctr"/>
                </a:tc>
              </a:tr>
              <a:tr h="517640">
                <a:tc>
                  <a:txBody>
                    <a:bodyPr/>
                    <a:lstStyle/>
                    <a:p>
                      <a:r>
                        <a:rPr lang="en-US" sz="2000" b="1" baseline="0" dirty="0" smtClean="0">
                          <a:solidFill>
                            <a:schemeClr val="tx2">
                              <a:lumMod val="50000"/>
                            </a:schemeClr>
                          </a:solidFill>
                          <a:latin typeface="+mn-lt"/>
                        </a:rPr>
                        <a:t>Exports</a:t>
                      </a:r>
                      <a:endParaRPr lang="en-US" sz="2000" b="1" baseline="0" dirty="0">
                        <a:solidFill>
                          <a:schemeClr val="tx2">
                            <a:lumMod val="50000"/>
                          </a:schemeClr>
                        </a:solidFill>
                        <a:latin typeface="+mn-lt"/>
                      </a:endParaRPr>
                    </a:p>
                  </a:txBody>
                  <a:tcPr marL="68580" marR="68580" marT="25718" marB="25718"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11.1</a:t>
                      </a:r>
                      <a:endParaRPr lang="en-US" sz="2000" b="1" i="0" u="none" strike="noStrike" baseline="0" dirty="0">
                        <a:solidFill>
                          <a:schemeClr val="tx2">
                            <a:lumMod val="50000"/>
                          </a:schemeClr>
                        </a:solidFill>
                        <a:effectLst/>
                        <a:latin typeface="+mn-lt"/>
                      </a:endParaRPr>
                    </a:p>
                  </a:txBody>
                  <a:tcPr marL="9525" marR="182880" marT="9525" marB="0"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7.8</a:t>
                      </a:r>
                      <a:endParaRPr lang="en-US" sz="2000" b="1" i="0" u="none" strike="noStrike" baseline="0" dirty="0">
                        <a:solidFill>
                          <a:schemeClr val="tx2">
                            <a:lumMod val="50000"/>
                          </a:schemeClr>
                        </a:solidFill>
                        <a:effectLst/>
                        <a:latin typeface="+mn-lt"/>
                      </a:endParaRPr>
                    </a:p>
                  </a:txBody>
                  <a:tcPr marL="9525" marR="182880" marT="9525" marB="0"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9.3</a:t>
                      </a:r>
                      <a:endParaRPr lang="en-US" sz="2000" b="1" i="0" u="none" strike="noStrike" baseline="0" dirty="0">
                        <a:solidFill>
                          <a:schemeClr val="tx2">
                            <a:lumMod val="50000"/>
                          </a:schemeClr>
                        </a:solidFill>
                        <a:effectLst/>
                        <a:latin typeface="+mn-lt"/>
                      </a:endParaRPr>
                    </a:p>
                  </a:txBody>
                  <a:tcPr marL="9525" marR="182880" marT="9525" marB="0"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5.0</a:t>
                      </a:r>
                      <a:endParaRPr lang="en-US" sz="2000" b="1" i="0" u="none" strike="noStrike" baseline="0" dirty="0">
                        <a:solidFill>
                          <a:schemeClr val="tx2">
                            <a:lumMod val="50000"/>
                          </a:schemeClr>
                        </a:solidFill>
                        <a:effectLst/>
                        <a:latin typeface="+mn-lt"/>
                      </a:endParaRPr>
                    </a:p>
                  </a:txBody>
                  <a:tcPr marL="9525" marR="182880" marT="9525" marB="0"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-4.3</a:t>
                      </a:r>
                      <a:endParaRPr lang="en-US" sz="2000" b="1" i="0" u="none" strike="noStrike" baseline="0" dirty="0">
                        <a:solidFill>
                          <a:schemeClr val="tx2">
                            <a:lumMod val="50000"/>
                          </a:schemeClr>
                        </a:solidFill>
                        <a:effectLst/>
                        <a:latin typeface="+mn-lt"/>
                      </a:endParaRPr>
                    </a:p>
                  </a:txBody>
                  <a:tcPr marL="0" marR="205740" marT="0" marB="0" anchor="ctr">
                    <a:solidFill>
                      <a:schemeClr val="accent3">
                        <a:lumMod val="40000"/>
                        <a:lumOff val="60000"/>
                      </a:schemeClr>
                    </a:solidFill>
                  </a:tcPr>
                </a:tc>
              </a:tr>
              <a:tr h="517640">
                <a:tc>
                  <a:txBody>
                    <a:bodyPr/>
                    <a:lstStyle/>
                    <a:p>
                      <a:r>
                        <a:rPr lang="en-US" sz="2000" b="1" baseline="0" dirty="0" smtClean="0">
                          <a:solidFill>
                            <a:schemeClr val="tx2">
                              <a:lumMod val="50000"/>
                            </a:schemeClr>
                          </a:solidFill>
                          <a:latin typeface="+mn-lt"/>
                        </a:rPr>
                        <a:t>Stocks</a:t>
                      </a:r>
                      <a:endParaRPr lang="en-US" sz="2000" b="1" baseline="0" dirty="0">
                        <a:solidFill>
                          <a:schemeClr val="tx2">
                            <a:lumMod val="50000"/>
                          </a:schemeClr>
                        </a:solidFill>
                        <a:latin typeface="+mn-lt"/>
                      </a:endParaRPr>
                    </a:p>
                  </a:txBody>
                  <a:tcPr marL="68580" marR="68580" marT="25718" marB="25718" anchor="ctr"/>
                </a:tc>
                <a:tc>
                  <a:txBody>
                    <a:bodyPr/>
                    <a:lstStyle/>
                    <a:p>
                      <a:pPr algn="r" fontAlgn="b"/>
                      <a:r>
                        <a:rPr lang="en-US" sz="2000" b="1" i="0" u="none" strike="noStrike" baseline="0" dirty="0">
                          <a:solidFill>
                            <a:schemeClr val="tx2">
                              <a:lumMod val="50000"/>
                            </a:schemeClr>
                          </a:solidFill>
                          <a:effectLst/>
                          <a:latin typeface="+mn-lt"/>
                        </a:rPr>
                        <a:t>10.9</a:t>
                      </a:r>
                    </a:p>
                  </a:txBody>
                  <a:tcPr marL="9525" marR="182880" marT="9525" marB="0" anchor="ctr"/>
                </a:tc>
                <a:tc>
                  <a:txBody>
                    <a:bodyPr/>
                    <a:lstStyle/>
                    <a:p>
                      <a:pPr algn="r" fontAlgn="b"/>
                      <a:r>
                        <a:rPr lang="en-US" sz="2000" b="1" i="0" u="none" strike="noStrike" baseline="0" dirty="0" smtClean="0">
                          <a:solidFill>
                            <a:schemeClr val="tx2">
                              <a:lumMod val="50000"/>
                            </a:schemeClr>
                          </a:solidFill>
                          <a:effectLst/>
                          <a:latin typeface="+mn-lt"/>
                        </a:rPr>
                        <a:t>11.9</a:t>
                      </a:r>
                      <a:endParaRPr lang="en-US" sz="2000" b="1" i="0" u="none" strike="noStrike" baseline="0" dirty="0">
                        <a:solidFill>
                          <a:schemeClr val="tx2">
                            <a:lumMod val="50000"/>
                          </a:schemeClr>
                        </a:solidFill>
                        <a:effectLst/>
                        <a:latin typeface="+mn-lt"/>
                      </a:endParaRPr>
                    </a:p>
                  </a:txBody>
                  <a:tcPr marL="9525" marR="182880" marT="9525" marB="0" anchor="ctr"/>
                </a:tc>
                <a:tc>
                  <a:txBody>
                    <a:bodyPr/>
                    <a:lstStyle/>
                    <a:p>
                      <a:pPr algn="r" fontAlgn="b"/>
                      <a:r>
                        <a:rPr lang="en-US" sz="2000" b="1" i="0" u="none" strike="noStrike" baseline="0" dirty="0" smtClean="0">
                          <a:solidFill>
                            <a:schemeClr val="tx2">
                              <a:lumMod val="50000"/>
                            </a:schemeClr>
                          </a:solidFill>
                          <a:effectLst/>
                          <a:latin typeface="+mn-lt"/>
                        </a:rPr>
                        <a:t>11.5</a:t>
                      </a:r>
                      <a:endParaRPr lang="en-US" sz="2000" b="1" i="0" u="none" strike="noStrike" baseline="0" dirty="0">
                        <a:solidFill>
                          <a:schemeClr val="tx2">
                            <a:lumMod val="50000"/>
                          </a:schemeClr>
                        </a:solidFill>
                        <a:effectLst/>
                        <a:latin typeface="+mn-lt"/>
                      </a:endParaRPr>
                    </a:p>
                  </a:txBody>
                  <a:tcPr marL="9525" marR="182880" marT="9525" marB="0" anchor="ctr"/>
                </a:tc>
                <a:tc>
                  <a:txBody>
                    <a:bodyPr/>
                    <a:lstStyle/>
                    <a:p>
                      <a:pPr algn="r" fontAlgn="b"/>
                      <a:r>
                        <a:rPr lang="en-US" sz="2000" b="1" i="0" u="none" strike="noStrike" baseline="0" dirty="0" smtClean="0">
                          <a:solidFill>
                            <a:schemeClr val="tx2">
                              <a:lumMod val="50000"/>
                            </a:schemeClr>
                          </a:solidFill>
                          <a:effectLst/>
                          <a:latin typeface="+mn-lt"/>
                        </a:rPr>
                        <a:t>14.6</a:t>
                      </a:r>
                      <a:endParaRPr lang="en-US" sz="2000" b="1" i="0" u="none" strike="noStrike" baseline="0" dirty="0">
                        <a:solidFill>
                          <a:schemeClr val="tx2">
                            <a:lumMod val="50000"/>
                          </a:schemeClr>
                        </a:solidFill>
                        <a:effectLst/>
                        <a:latin typeface="+mn-lt"/>
                      </a:endParaRPr>
                    </a:p>
                  </a:txBody>
                  <a:tcPr marL="9525" marR="182880" marT="9525" marB="0" anchor="ctr"/>
                </a:tc>
                <a:tc>
                  <a:txBody>
                    <a:bodyPr/>
                    <a:lstStyle/>
                    <a:p>
                      <a:pPr algn="r"/>
                      <a:r>
                        <a:rPr lang="en-US" sz="2000" b="1" baseline="0" dirty="0" smtClean="0">
                          <a:solidFill>
                            <a:schemeClr val="tx2">
                              <a:lumMod val="50000"/>
                            </a:schemeClr>
                          </a:solidFill>
                          <a:latin typeface="+mn-lt"/>
                        </a:rPr>
                        <a:t>3.1</a:t>
                      </a:r>
                      <a:endParaRPr lang="en-US" sz="2000" b="1" baseline="0" dirty="0">
                        <a:solidFill>
                          <a:schemeClr val="tx2">
                            <a:lumMod val="50000"/>
                          </a:schemeClr>
                        </a:solidFill>
                        <a:latin typeface="+mn-lt"/>
                      </a:endParaRPr>
                    </a:p>
                  </a:txBody>
                  <a:tcPr marL="0" marR="205740" marT="0" marB="0" anchor="ctr"/>
                </a:tc>
              </a:tr>
              <a:tr h="517640">
                <a:tc>
                  <a:txBody>
                    <a:bodyPr/>
                    <a:lstStyle/>
                    <a:p>
                      <a:r>
                        <a:rPr lang="en-US" sz="2000" b="1" baseline="0" dirty="0" smtClean="0">
                          <a:solidFill>
                            <a:schemeClr val="tx2">
                              <a:lumMod val="50000"/>
                            </a:schemeClr>
                          </a:solidFill>
                          <a:latin typeface="+mn-lt"/>
                        </a:rPr>
                        <a:t>Stocks/Use</a:t>
                      </a:r>
                      <a:endParaRPr lang="en-US" sz="2000" b="1" baseline="0" dirty="0">
                        <a:solidFill>
                          <a:schemeClr val="tx2">
                            <a:lumMod val="50000"/>
                          </a:schemeClr>
                        </a:solidFill>
                        <a:latin typeface="+mn-lt"/>
                      </a:endParaRPr>
                    </a:p>
                  </a:txBody>
                  <a:tcPr marL="68580" marR="68580" marT="25718" marB="25718"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36</a:t>
                      </a:r>
                      <a:r>
                        <a:rPr lang="en-US" sz="2000" b="1" i="0" u="none" strike="noStrike" baseline="0" dirty="0">
                          <a:solidFill>
                            <a:schemeClr val="tx2">
                              <a:lumMod val="50000"/>
                            </a:schemeClr>
                          </a:solidFill>
                          <a:effectLst/>
                          <a:latin typeface="+mn-lt"/>
                        </a:rPr>
                        <a:t>%</a:t>
                      </a:r>
                    </a:p>
                  </a:txBody>
                  <a:tcPr marL="9525" marR="182880" marT="9525" marB="0"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40%</a:t>
                      </a:r>
                      <a:endParaRPr lang="en-US" sz="2000" b="1" i="0" u="none" strike="noStrike" baseline="0" dirty="0">
                        <a:solidFill>
                          <a:schemeClr val="tx2">
                            <a:lumMod val="50000"/>
                          </a:schemeClr>
                        </a:solidFill>
                        <a:effectLst/>
                        <a:latin typeface="+mn-lt"/>
                      </a:endParaRPr>
                    </a:p>
                  </a:txBody>
                  <a:tcPr marL="9525" marR="182880" marT="9525" marB="0"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35%</a:t>
                      </a:r>
                      <a:endParaRPr lang="en-US" sz="2000" b="1" i="0" u="none" strike="noStrike" baseline="0" dirty="0">
                        <a:solidFill>
                          <a:schemeClr val="tx2">
                            <a:lumMod val="50000"/>
                          </a:schemeClr>
                        </a:solidFill>
                        <a:effectLst/>
                        <a:latin typeface="+mn-lt"/>
                      </a:endParaRPr>
                    </a:p>
                  </a:txBody>
                  <a:tcPr marL="9525" marR="182880" marT="9525" marB="0" anchor="ctr">
                    <a:solidFill>
                      <a:schemeClr val="accent3">
                        <a:lumMod val="40000"/>
                        <a:lumOff val="60000"/>
                      </a:schemeClr>
                    </a:solidFill>
                  </a:tcPr>
                </a:tc>
                <a:tc>
                  <a:txBody>
                    <a:bodyPr/>
                    <a:lstStyle/>
                    <a:p>
                      <a:pPr algn="r" fontAlgn="b"/>
                      <a:r>
                        <a:rPr lang="en-US" sz="2000" b="1" i="0" u="none" strike="noStrike" baseline="0" dirty="0" smtClean="0">
                          <a:solidFill>
                            <a:schemeClr val="tx2">
                              <a:lumMod val="50000"/>
                            </a:schemeClr>
                          </a:solidFill>
                          <a:effectLst/>
                          <a:latin typeface="+mn-lt"/>
                        </a:rPr>
                        <a:t>50%</a:t>
                      </a:r>
                      <a:endParaRPr lang="en-US" sz="2000" b="1" i="0" u="none" strike="noStrike" baseline="0" dirty="0">
                        <a:solidFill>
                          <a:schemeClr val="tx2">
                            <a:lumMod val="50000"/>
                          </a:schemeClr>
                        </a:solidFill>
                        <a:effectLst/>
                        <a:latin typeface="+mn-lt"/>
                      </a:endParaRPr>
                    </a:p>
                  </a:txBody>
                  <a:tcPr marL="9525" marR="182880" marT="9525" marB="0" anchor="ctr">
                    <a:solidFill>
                      <a:schemeClr val="accent3">
                        <a:lumMod val="40000"/>
                        <a:lumOff val="60000"/>
                      </a:schemeClr>
                    </a:solidFill>
                  </a:tcPr>
                </a:tc>
                <a:tc>
                  <a:txBody>
                    <a:bodyPr/>
                    <a:lstStyle/>
                    <a:p>
                      <a:pPr algn="r"/>
                      <a:endParaRPr lang="en-US" sz="2000" b="1" baseline="0" dirty="0" smtClean="0">
                        <a:solidFill>
                          <a:schemeClr val="tx2">
                            <a:lumMod val="50000"/>
                          </a:schemeClr>
                        </a:solidFill>
                        <a:latin typeface="+mn-lt"/>
                      </a:endParaRPr>
                    </a:p>
                  </a:txBody>
                  <a:tcPr marL="0" marR="205740" marT="0" marB="0" anchor="ctr">
                    <a:solidFill>
                      <a:schemeClr val="accent3">
                        <a:lumMod val="40000"/>
                        <a:lumOff val="60000"/>
                      </a:schemeClr>
                    </a:solidFill>
                  </a:tcPr>
                </a:tc>
              </a:tr>
            </a:tbl>
          </a:graphicData>
        </a:graphic>
      </p:graphicFrame>
      <p:sp>
        <p:nvSpPr>
          <p:cNvPr id="41007" name="TextBox 2"/>
          <p:cNvSpPr txBox="1">
            <a:spLocks noChangeArrowheads="1"/>
          </p:cNvSpPr>
          <p:nvPr/>
        </p:nvSpPr>
        <p:spPr bwMode="auto">
          <a:xfrm>
            <a:off x="2853483" y="819150"/>
            <a:ext cx="141737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b="1" dirty="0">
                <a:solidFill>
                  <a:srgbClr val="47484B"/>
                </a:solidFill>
                <a:cs typeface="Arial" charset="0"/>
              </a:rPr>
              <a:t>Million Bales</a:t>
            </a:r>
          </a:p>
        </p:txBody>
      </p:sp>
      <p:sp>
        <p:nvSpPr>
          <p:cNvPr id="5" name="TextBox 4"/>
          <p:cNvSpPr txBox="1"/>
          <p:nvPr/>
        </p:nvSpPr>
        <p:spPr>
          <a:xfrm>
            <a:off x="4654782" y="4705350"/>
            <a:ext cx="2044406" cy="338554"/>
          </a:xfrm>
          <a:prstGeom prst="rect">
            <a:avLst/>
          </a:prstGeom>
          <a:noFill/>
        </p:spPr>
        <p:txBody>
          <a:bodyPr wrap="none" rtlCol="0">
            <a:spAutoFit/>
          </a:bodyPr>
          <a:lstStyle/>
          <a:p>
            <a:r>
              <a:rPr lang="en-US" sz="1600" dirty="0" smtClean="0"/>
              <a:t>Source: USDA, Dec ‘14</a:t>
            </a:r>
            <a:endParaRPr lang="en-US" sz="1600" dirty="0"/>
          </a:p>
        </p:txBody>
      </p:sp>
    </p:spTree>
    <p:extLst>
      <p:ext uri="{BB962C8B-B14F-4D97-AF65-F5344CB8AC3E}">
        <p14:creationId xmlns:p14="http://schemas.microsoft.com/office/powerpoint/2010/main" val="27989545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171450" y="361950"/>
            <a:ext cx="6511528"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3600" b="1" dirty="0" smtClean="0">
                <a:latin typeface="+mj-lt"/>
              </a:rPr>
              <a:t>India’s Support Price Up 62% </a:t>
            </a:r>
          </a:p>
          <a:p>
            <a:pPr algn="ctr"/>
            <a:r>
              <a:rPr lang="en-US" sz="3600" b="1" dirty="0" smtClean="0">
                <a:latin typeface="+mj-lt"/>
              </a:rPr>
              <a:t>Since ‘10</a:t>
            </a:r>
            <a:endParaRPr lang="en-US" sz="3600" b="1" dirty="0">
              <a:latin typeface="+mj-lt"/>
            </a:endParaRPr>
          </a:p>
        </p:txBody>
      </p:sp>
      <p:graphicFrame>
        <p:nvGraphicFramePr>
          <p:cNvPr id="4" name="Chart 3"/>
          <p:cNvGraphicFramePr/>
          <p:nvPr>
            <p:extLst>
              <p:ext uri="{D42A27DB-BD31-4B8C-83A1-F6EECF244321}">
                <p14:modId xmlns:p14="http://schemas.microsoft.com/office/powerpoint/2010/main" val="3065464193"/>
              </p:ext>
            </p:extLst>
          </p:nvPr>
        </p:nvGraphicFramePr>
        <p:xfrm>
          <a:off x="171450" y="1123950"/>
          <a:ext cx="6507437" cy="3786188"/>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4648200" y="4564618"/>
            <a:ext cx="802464" cy="369332"/>
          </a:xfrm>
          <a:prstGeom prst="rect">
            <a:avLst/>
          </a:prstGeom>
          <a:noFill/>
        </p:spPr>
        <p:txBody>
          <a:bodyPr wrap="none" rtlCol="0">
            <a:spAutoFit/>
          </a:bodyPr>
          <a:lstStyle/>
          <a:p>
            <a:r>
              <a:rPr lang="en-US" b="1" dirty="0" smtClean="0">
                <a:solidFill>
                  <a:srgbClr val="030911"/>
                </a:solidFill>
              </a:rPr>
              <a:t>Prelim</a:t>
            </a:r>
            <a:endParaRPr lang="en-US" b="1" dirty="0">
              <a:solidFill>
                <a:srgbClr val="030911"/>
              </a:solidFill>
            </a:endParaRPr>
          </a:p>
        </p:txBody>
      </p:sp>
      <p:sp>
        <p:nvSpPr>
          <p:cNvPr id="5" name="TextBox 4"/>
          <p:cNvSpPr txBox="1"/>
          <p:nvPr/>
        </p:nvSpPr>
        <p:spPr>
          <a:xfrm>
            <a:off x="5486400" y="4552950"/>
            <a:ext cx="920701" cy="369332"/>
          </a:xfrm>
          <a:prstGeom prst="rect">
            <a:avLst/>
          </a:prstGeom>
          <a:noFill/>
        </p:spPr>
        <p:txBody>
          <a:bodyPr wrap="none" rtlCol="0">
            <a:spAutoFit/>
          </a:bodyPr>
          <a:lstStyle/>
          <a:p>
            <a:r>
              <a:rPr lang="en-US" b="1" dirty="0" smtClean="0">
                <a:solidFill>
                  <a:srgbClr val="030911"/>
                </a:solidFill>
              </a:rPr>
              <a:t>Revised</a:t>
            </a:r>
            <a:endParaRPr lang="en-US" b="1" dirty="0">
              <a:solidFill>
                <a:srgbClr val="030911"/>
              </a:solidFill>
            </a:endParaRPr>
          </a:p>
        </p:txBody>
      </p:sp>
      <p:sp>
        <p:nvSpPr>
          <p:cNvPr id="6" name="TextBox 5"/>
          <p:cNvSpPr txBox="1"/>
          <p:nvPr/>
        </p:nvSpPr>
        <p:spPr>
          <a:xfrm>
            <a:off x="4565774" y="1504950"/>
            <a:ext cx="1838708" cy="400110"/>
          </a:xfrm>
          <a:prstGeom prst="rect">
            <a:avLst/>
          </a:prstGeom>
          <a:noFill/>
        </p:spPr>
        <p:txBody>
          <a:bodyPr wrap="none" rtlCol="0">
            <a:spAutoFit/>
          </a:bodyPr>
          <a:lstStyle/>
          <a:p>
            <a:r>
              <a:rPr lang="en-US" sz="2000" b="1" dirty="0" err="1" smtClean="0">
                <a:solidFill>
                  <a:srgbClr val="030911"/>
                </a:solidFill>
              </a:rPr>
              <a:t>Approx</a:t>
            </a:r>
            <a:r>
              <a:rPr lang="en-US" sz="2000" b="1" dirty="0" smtClean="0">
                <a:solidFill>
                  <a:srgbClr val="030911"/>
                </a:solidFill>
              </a:rPr>
              <a:t> 64 ¢/lb.</a:t>
            </a:r>
            <a:endParaRPr lang="en-US" sz="2000" b="1" dirty="0">
              <a:solidFill>
                <a:srgbClr val="030911"/>
              </a:solidFill>
            </a:endParaRPr>
          </a:p>
        </p:txBody>
      </p:sp>
    </p:spTree>
    <p:extLst>
      <p:ext uri="{BB962C8B-B14F-4D97-AF65-F5344CB8AC3E}">
        <p14:creationId xmlns:p14="http://schemas.microsoft.com/office/powerpoint/2010/main" val="350849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44971"/>
            <a:ext cx="6172200" cy="574179"/>
          </a:xfrm>
        </p:spPr>
        <p:txBody>
          <a:bodyPr>
            <a:noAutofit/>
          </a:bodyPr>
          <a:lstStyle/>
          <a:p>
            <a:r>
              <a:rPr lang="en-US" sz="3600" dirty="0" smtClean="0"/>
              <a:t>US Cotton Industry</a:t>
            </a:r>
            <a:endParaRPr lang="en-US" sz="3600" dirty="0"/>
          </a:p>
        </p:txBody>
      </p:sp>
      <p:sp>
        <p:nvSpPr>
          <p:cNvPr id="3" name="Content Placeholder 2"/>
          <p:cNvSpPr>
            <a:spLocks noGrp="1"/>
          </p:cNvSpPr>
          <p:nvPr>
            <p:ph idx="1"/>
          </p:nvPr>
        </p:nvSpPr>
        <p:spPr>
          <a:xfrm>
            <a:off x="381000" y="895350"/>
            <a:ext cx="6172200" cy="3657599"/>
          </a:xfrm>
        </p:spPr>
        <p:txBody>
          <a:bodyPr>
            <a:noAutofit/>
          </a:bodyPr>
          <a:lstStyle/>
          <a:p>
            <a:r>
              <a:rPr lang="en-US" sz="2600" dirty="0" smtClean="0"/>
              <a:t>Grown in 17 states on 10-13 million acres</a:t>
            </a:r>
          </a:p>
          <a:p>
            <a:r>
              <a:rPr lang="en-US" sz="2600" dirty="0" smtClean="0"/>
              <a:t>Farm-gate value of more than $5 billion</a:t>
            </a:r>
          </a:p>
          <a:p>
            <a:r>
              <a:rPr lang="en-US" sz="2600" dirty="0" smtClean="0"/>
              <a:t>Direct business revenue of $27 billion through production, distribution and first use</a:t>
            </a:r>
          </a:p>
          <a:p>
            <a:r>
              <a:rPr lang="en-US" sz="2600" dirty="0" smtClean="0"/>
              <a:t>Accounts for almost 200 thousand jobs through 7 segments</a:t>
            </a:r>
          </a:p>
        </p:txBody>
      </p:sp>
    </p:spTree>
    <p:extLst>
      <p:ext uri="{BB962C8B-B14F-4D97-AF65-F5344CB8AC3E}">
        <p14:creationId xmlns:p14="http://schemas.microsoft.com/office/powerpoint/2010/main" val="20311235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171453" y="228600"/>
            <a:ext cx="6511528" cy="51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3600" b="1" dirty="0"/>
              <a:t>India Cotton Supply &amp; Use</a:t>
            </a:r>
          </a:p>
        </p:txBody>
      </p:sp>
      <p:graphicFrame>
        <p:nvGraphicFramePr>
          <p:cNvPr id="4" name="Chart 3"/>
          <p:cNvGraphicFramePr/>
          <p:nvPr>
            <p:extLst>
              <p:ext uri="{D42A27DB-BD31-4B8C-83A1-F6EECF244321}">
                <p14:modId xmlns:p14="http://schemas.microsoft.com/office/powerpoint/2010/main" val="2784139641"/>
              </p:ext>
            </p:extLst>
          </p:nvPr>
        </p:nvGraphicFramePr>
        <p:xfrm>
          <a:off x="171452" y="800101"/>
          <a:ext cx="6507437" cy="41100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448593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95" y="219075"/>
            <a:ext cx="6480810" cy="600075"/>
          </a:xfrm>
        </p:spPr>
        <p:txBody>
          <a:bodyPr>
            <a:noAutofit/>
          </a:bodyPr>
          <a:lstStyle/>
          <a:p>
            <a:r>
              <a:rPr lang="en-US" sz="3600" dirty="0" smtClean="0"/>
              <a:t>Cotton and Trade Agreements</a:t>
            </a:r>
            <a:endParaRPr lang="en-US" sz="3600" dirty="0"/>
          </a:p>
        </p:txBody>
      </p:sp>
      <p:sp>
        <p:nvSpPr>
          <p:cNvPr id="3" name="Content Placeholder 2"/>
          <p:cNvSpPr>
            <a:spLocks noGrp="1"/>
          </p:cNvSpPr>
          <p:nvPr>
            <p:ph idx="1"/>
          </p:nvPr>
        </p:nvSpPr>
        <p:spPr>
          <a:xfrm>
            <a:off x="188596" y="880110"/>
            <a:ext cx="6600825" cy="3825240"/>
          </a:xfrm>
        </p:spPr>
        <p:txBody>
          <a:bodyPr>
            <a:noAutofit/>
          </a:bodyPr>
          <a:lstStyle/>
          <a:p>
            <a:pPr lvl="0">
              <a:spcAft>
                <a:spcPts val="600"/>
              </a:spcAft>
            </a:pPr>
            <a:r>
              <a:rPr lang="en-US" sz="2100" dirty="0" smtClean="0"/>
              <a:t>With exception of China and India, U.S. cotton faces few trade barriers or duties</a:t>
            </a:r>
            <a:endParaRPr lang="en-US" sz="1800" dirty="0"/>
          </a:p>
          <a:p>
            <a:pPr lvl="0">
              <a:spcAft>
                <a:spcPts val="600"/>
              </a:spcAft>
            </a:pPr>
            <a:r>
              <a:rPr lang="en-US" sz="2100" dirty="0" smtClean="0"/>
              <a:t>U.S. textile production exports rely on hemispheric agreements, NAFTA and CAFTA</a:t>
            </a:r>
          </a:p>
          <a:p>
            <a:pPr lvl="0">
              <a:spcAft>
                <a:spcPts val="600"/>
              </a:spcAft>
            </a:pPr>
            <a:r>
              <a:rPr lang="en-US" sz="2100" dirty="0" smtClean="0"/>
              <a:t>Concern in TPP is Rule of Origin (ROO) for cotton yarn</a:t>
            </a:r>
          </a:p>
          <a:p>
            <a:pPr lvl="0">
              <a:spcAft>
                <a:spcPts val="600"/>
              </a:spcAft>
            </a:pPr>
            <a:r>
              <a:rPr lang="en-US" sz="2100" dirty="0" smtClean="0"/>
              <a:t>NAFTA and CAFTA have a yarn forward ROO</a:t>
            </a:r>
          </a:p>
          <a:p>
            <a:pPr lvl="0"/>
            <a:r>
              <a:rPr lang="en-US" sz="2100" dirty="0" smtClean="0"/>
              <a:t>Hemispheric trade and investment put at risk if TPP or TTIP ROO is inconsistent </a:t>
            </a:r>
            <a:endParaRPr lang="en-US" sz="2100" dirty="0"/>
          </a:p>
        </p:txBody>
      </p:sp>
    </p:spTree>
    <p:extLst>
      <p:ext uri="{BB962C8B-B14F-4D97-AF65-F5344CB8AC3E}">
        <p14:creationId xmlns:p14="http://schemas.microsoft.com/office/powerpoint/2010/main" val="41076962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171453" y="228600"/>
            <a:ext cx="6511528"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3600" b="1" dirty="0" smtClean="0"/>
              <a:t>US </a:t>
            </a:r>
            <a:r>
              <a:rPr lang="en-US" sz="3600" b="1" dirty="0"/>
              <a:t>Export of Cotton Products</a:t>
            </a:r>
          </a:p>
        </p:txBody>
      </p:sp>
      <p:graphicFrame>
        <p:nvGraphicFramePr>
          <p:cNvPr id="4" name="Chart 3"/>
          <p:cNvGraphicFramePr/>
          <p:nvPr>
            <p:extLst>
              <p:ext uri="{D42A27DB-BD31-4B8C-83A1-F6EECF244321}">
                <p14:modId xmlns:p14="http://schemas.microsoft.com/office/powerpoint/2010/main" val="2924968829"/>
              </p:ext>
            </p:extLst>
          </p:nvPr>
        </p:nvGraphicFramePr>
        <p:xfrm>
          <a:off x="171452" y="800101"/>
          <a:ext cx="6507437" cy="41100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181928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44971"/>
            <a:ext cx="6172200" cy="574179"/>
          </a:xfrm>
        </p:spPr>
        <p:txBody>
          <a:bodyPr>
            <a:noAutofit/>
          </a:bodyPr>
          <a:lstStyle/>
          <a:p>
            <a:r>
              <a:rPr lang="en-US" sz="3600" dirty="0" smtClean="0"/>
              <a:t>WTO Bali Cotton Statement</a:t>
            </a:r>
            <a:endParaRPr lang="en-US" sz="3600" dirty="0"/>
          </a:p>
        </p:txBody>
      </p:sp>
      <p:sp>
        <p:nvSpPr>
          <p:cNvPr id="3" name="Content Placeholder 2"/>
          <p:cNvSpPr>
            <a:spLocks noGrp="1"/>
          </p:cNvSpPr>
          <p:nvPr>
            <p:ph idx="1"/>
          </p:nvPr>
        </p:nvSpPr>
        <p:spPr>
          <a:xfrm>
            <a:off x="381000" y="895350"/>
            <a:ext cx="6172200" cy="3657599"/>
          </a:xfrm>
        </p:spPr>
        <p:txBody>
          <a:bodyPr>
            <a:noAutofit/>
          </a:bodyPr>
          <a:lstStyle/>
          <a:p>
            <a:r>
              <a:rPr lang="en-US" sz="2100" dirty="0" smtClean="0"/>
              <a:t>Affirm ‘05 Hong Kong mandate address cotton “ambitiously, expeditiously and specifically.”</a:t>
            </a:r>
          </a:p>
          <a:p>
            <a:r>
              <a:rPr lang="en-US" sz="2100" dirty="0" smtClean="0"/>
              <a:t>Hold dedicated biannual cotton discussion on 3 pillars: market access, domestic support and export competition </a:t>
            </a:r>
          </a:p>
          <a:p>
            <a:r>
              <a:rPr lang="en-US" sz="2100" dirty="0" smtClean="0"/>
              <a:t>“The dedicated discussions undertaken on basis of factual information and data compiled by the WTO Secretariat from Members’ notifications, complemented, as appropriate, by relevant information provided by Members to the WTO Secretariat.”</a:t>
            </a:r>
          </a:p>
          <a:p>
            <a:pPr marL="0" indent="0">
              <a:buNone/>
            </a:pPr>
            <a:endParaRPr lang="en-US" sz="2600" dirty="0" smtClean="0"/>
          </a:p>
        </p:txBody>
      </p:sp>
    </p:spTree>
    <p:extLst>
      <p:ext uri="{BB962C8B-B14F-4D97-AF65-F5344CB8AC3E}">
        <p14:creationId xmlns:p14="http://schemas.microsoft.com/office/powerpoint/2010/main" val="39554127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95" y="219075"/>
            <a:ext cx="6480810" cy="600075"/>
          </a:xfrm>
        </p:spPr>
        <p:txBody>
          <a:bodyPr>
            <a:noAutofit/>
          </a:bodyPr>
          <a:lstStyle/>
          <a:p>
            <a:r>
              <a:rPr lang="en-US" sz="3600" dirty="0"/>
              <a:t>Cotton in the 2014 Farm Bill</a:t>
            </a:r>
          </a:p>
        </p:txBody>
      </p:sp>
      <p:sp>
        <p:nvSpPr>
          <p:cNvPr id="3" name="Content Placeholder 2"/>
          <p:cNvSpPr>
            <a:spLocks noGrp="1"/>
          </p:cNvSpPr>
          <p:nvPr>
            <p:ph idx="1"/>
          </p:nvPr>
        </p:nvSpPr>
        <p:spPr>
          <a:xfrm>
            <a:off x="188596" y="803910"/>
            <a:ext cx="6600825" cy="3825240"/>
          </a:xfrm>
        </p:spPr>
        <p:txBody>
          <a:bodyPr>
            <a:noAutofit/>
          </a:bodyPr>
          <a:lstStyle/>
          <a:p>
            <a:pPr lvl="0"/>
            <a:r>
              <a:rPr lang="en-US" sz="2100" dirty="0"/>
              <a:t>Fundamental changes in cotton’s safety net</a:t>
            </a:r>
          </a:p>
          <a:p>
            <a:pPr lvl="1"/>
            <a:r>
              <a:rPr lang="en-US" sz="1800" dirty="0"/>
              <a:t>DP and CCP programs discontinued</a:t>
            </a:r>
          </a:p>
          <a:p>
            <a:pPr lvl="0"/>
            <a:r>
              <a:rPr lang="en-US" sz="2100" dirty="0"/>
              <a:t>New farm law increases market orientation</a:t>
            </a:r>
          </a:p>
          <a:p>
            <a:pPr lvl="1"/>
            <a:r>
              <a:rPr lang="en-US" sz="1800" dirty="0"/>
              <a:t>Primary safety net conveyed through insurance products</a:t>
            </a:r>
          </a:p>
          <a:p>
            <a:pPr lvl="1"/>
            <a:r>
              <a:rPr lang="en-US" sz="1800" dirty="0"/>
              <a:t>Products must be purchased by farmer</a:t>
            </a:r>
          </a:p>
          <a:p>
            <a:pPr lvl="1"/>
            <a:r>
              <a:rPr lang="en-US" sz="1800" dirty="0"/>
              <a:t>Insurance coverage purchased by farmer is based on actual market prices</a:t>
            </a:r>
          </a:p>
          <a:p>
            <a:pPr lvl="1"/>
            <a:r>
              <a:rPr lang="en-US" sz="1800" dirty="0"/>
              <a:t>Futures market prices </a:t>
            </a:r>
            <a:r>
              <a:rPr lang="en-US" sz="1800" dirty="0" smtClean="0"/>
              <a:t>determine RMA price elections</a:t>
            </a:r>
          </a:p>
          <a:p>
            <a:pPr lvl="1"/>
            <a:r>
              <a:rPr lang="en-US" sz="1800" dirty="0" smtClean="0"/>
              <a:t>STAX and SCO use RMA price elections </a:t>
            </a:r>
            <a:endParaRPr lang="en-US" sz="1800" dirty="0"/>
          </a:p>
          <a:p>
            <a:pPr lvl="1"/>
            <a:r>
              <a:rPr lang="en-US" sz="1800" dirty="0"/>
              <a:t>Loan rate established well below market prices and costs of production</a:t>
            </a:r>
          </a:p>
          <a:p>
            <a:pPr lvl="0"/>
            <a:endParaRPr lang="en-US" sz="2205" dirty="0"/>
          </a:p>
        </p:txBody>
      </p:sp>
    </p:spTree>
    <p:extLst>
      <p:ext uri="{BB962C8B-B14F-4D97-AF65-F5344CB8AC3E}">
        <p14:creationId xmlns:p14="http://schemas.microsoft.com/office/powerpoint/2010/main" val="42164059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95350"/>
            <a:ext cx="6172200" cy="3581399"/>
          </a:xfrm>
        </p:spPr>
        <p:txBody>
          <a:bodyPr>
            <a:noAutofit/>
          </a:bodyPr>
          <a:lstStyle/>
          <a:p>
            <a:r>
              <a:rPr lang="en-US" sz="2600" dirty="0" smtClean="0"/>
              <a:t>Turkey’s Anti-Dumping Investigation</a:t>
            </a:r>
          </a:p>
          <a:p>
            <a:r>
              <a:rPr lang="en-US" sz="2600" dirty="0" smtClean="0"/>
              <a:t>China’s reserves and domestic support</a:t>
            </a:r>
          </a:p>
          <a:p>
            <a:r>
              <a:rPr lang="en-US" sz="2600" dirty="0" smtClean="0"/>
              <a:t>India’s reserves and domestic support</a:t>
            </a:r>
          </a:p>
          <a:p>
            <a:r>
              <a:rPr lang="en-US" sz="2600" dirty="0" smtClean="0"/>
              <a:t>Brazil considering higher support price</a:t>
            </a:r>
          </a:p>
          <a:p>
            <a:pPr>
              <a:buSzPct val="75000"/>
              <a:buFont typeface="Wingdings" panose="05000000000000000000" pitchFamily="2" charset="2"/>
              <a:buChar char="Ø"/>
            </a:pPr>
            <a:r>
              <a:rPr lang="en-US" sz="2600" dirty="0" smtClean="0"/>
              <a:t>U.S. cotton’s safety net based on market signals – Countries that support cotton above market prices harm the US cotton industry</a:t>
            </a:r>
            <a:endParaRPr lang="en-US" sz="2600" dirty="0"/>
          </a:p>
        </p:txBody>
      </p:sp>
      <p:sp>
        <p:nvSpPr>
          <p:cNvPr id="4" name="Title 1"/>
          <p:cNvSpPr>
            <a:spLocks noGrp="1"/>
          </p:cNvSpPr>
          <p:nvPr>
            <p:ph type="title"/>
          </p:nvPr>
        </p:nvSpPr>
        <p:spPr>
          <a:xfrm>
            <a:off x="152400" y="209550"/>
            <a:ext cx="6172200" cy="609600"/>
          </a:xfrm>
        </p:spPr>
        <p:txBody>
          <a:bodyPr>
            <a:noAutofit/>
          </a:bodyPr>
          <a:lstStyle/>
          <a:p>
            <a:r>
              <a:rPr lang="en-US" sz="3600" dirty="0" smtClean="0"/>
              <a:t>US Cotton Concerns</a:t>
            </a:r>
            <a:endParaRPr lang="en-US" sz="1600" dirty="0" smtClean="0"/>
          </a:p>
        </p:txBody>
      </p:sp>
    </p:spTree>
    <p:extLst>
      <p:ext uri="{BB962C8B-B14F-4D97-AF65-F5344CB8AC3E}">
        <p14:creationId xmlns:p14="http://schemas.microsoft.com/office/powerpoint/2010/main" val="2744285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4419600" y="3826574"/>
            <a:ext cx="1684396" cy="440026"/>
          </a:xfrm>
          <a:prstGeom prst="rect">
            <a:avLst/>
          </a:prstGeom>
          <a:noFill/>
          <a:ln>
            <a:noFill/>
          </a:ln>
          <a:effectLst/>
          <a:extLst/>
        </p:spPr>
        <p:txBody>
          <a:bodyPr wrap="none" lIns="71259" tIns="35005" rIns="71259" bIns="35005">
            <a:spAutoFit/>
          </a:bodyPr>
          <a:lstStyle/>
          <a:p>
            <a:r>
              <a:rPr lang="en-US" sz="2400" b="1" dirty="0">
                <a:latin typeface="Arial" pitchFamily="34" charset="0"/>
                <a:cs typeface="Arial" pitchFamily="34" charset="0"/>
              </a:rPr>
              <a:t>Merchants</a:t>
            </a:r>
          </a:p>
        </p:txBody>
      </p:sp>
      <p:sp>
        <p:nvSpPr>
          <p:cNvPr id="4" name="Rectangle 4"/>
          <p:cNvSpPr>
            <a:spLocks noChangeArrowheads="1"/>
          </p:cNvSpPr>
          <p:nvPr/>
        </p:nvSpPr>
        <p:spPr bwMode="auto">
          <a:xfrm>
            <a:off x="914400" y="3826574"/>
            <a:ext cx="1306087" cy="440026"/>
          </a:xfrm>
          <a:prstGeom prst="rect">
            <a:avLst/>
          </a:prstGeom>
          <a:noFill/>
          <a:ln>
            <a:noFill/>
          </a:ln>
          <a:effectLst/>
          <a:extLst/>
        </p:spPr>
        <p:txBody>
          <a:bodyPr wrap="none" lIns="71259" tIns="35005" rIns="71259" bIns="35005">
            <a:spAutoFit/>
          </a:bodyPr>
          <a:lstStyle/>
          <a:p>
            <a:r>
              <a:rPr lang="en-US" sz="2400" b="1" dirty="0">
                <a:latin typeface="Arial" pitchFamily="34" charset="0"/>
                <a:cs typeface="Arial" pitchFamily="34" charset="0"/>
              </a:rPr>
              <a:t>Ginners</a:t>
            </a:r>
          </a:p>
        </p:txBody>
      </p:sp>
      <p:sp>
        <p:nvSpPr>
          <p:cNvPr id="5" name="Rectangle 5"/>
          <p:cNvSpPr>
            <a:spLocks noChangeArrowheads="1"/>
          </p:cNvSpPr>
          <p:nvPr/>
        </p:nvSpPr>
        <p:spPr bwMode="auto">
          <a:xfrm>
            <a:off x="2362200" y="3826574"/>
            <a:ext cx="2000418" cy="440026"/>
          </a:xfrm>
          <a:prstGeom prst="rect">
            <a:avLst/>
          </a:prstGeom>
          <a:noFill/>
          <a:ln>
            <a:noFill/>
          </a:ln>
          <a:effectLst/>
          <a:extLst/>
        </p:spPr>
        <p:txBody>
          <a:bodyPr wrap="square" lIns="71259" tIns="35005" rIns="71259" bIns="35005">
            <a:spAutoFit/>
          </a:bodyPr>
          <a:lstStyle/>
          <a:p>
            <a:r>
              <a:rPr lang="en-US" sz="2400" b="1" dirty="0">
                <a:latin typeface="Arial" pitchFamily="34" charset="0"/>
                <a:cs typeface="Arial" pitchFamily="34" charset="0"/>
              </a:rPr>
              <a:t>Cottonseed</a:t>
            </a:r>
          </a:p>
        </p:txBody>
      </p:sp>
      <p:grpSp>
        <p:nvGrpSpPr>
          <p:cNvPr id="13" name="Group 12"/>
          <p:cNvGrpSpPr/>
          <p:nvPr/>
        </p:nvGrpSpPr>
        <p:grpSpPr>
          <a:xfrm>
            <a:off x="1447800" y="3312281"/>
            <a:ext cx="4247416" cy="440026"/>
            <a:chOff x="2427583" y="4199333"/>
            <a:chExt cx="5166037" cy="586702"/>
          </a:xfrm>
        </p:grpSpPr>
        <p:sp>
          <p:nvSpPr>
            <p:cNvPr id="7" name="Rectangle 6"/>
            <p:cNvSpPr>
              <a:spLocks noChangeArrowheads="1"/>
            </p:cNvSpPr>
            <p:nvPr/>
          </p:nvSpPr>
          <p:spPr bwMode="auto">
            <a:xfrm>
              <a:off x="2427583" y="4199333"/>
              <a:ext cx="2224329" cy="586702"/>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square" lIns="71259" tIns="35005" rIns="71259" bIns="35005">
              <a:spAutoFit/>
            </a:bodyPr>
            <a:lstStyle/>
            <a:p>
              <a:r>
                <a:rPr lang="en-US" sz="2400" b="1" dirty="0">
                  <a:solidFill>
                    <a:schemeClr val="tx1"/>
                  </a:solidFill>
                  <a:latin typeface="Arial" pitchFamily="34" charset="0"/>
                  <a:cs typeface="Arial" pitchFamily="34" charset="0"/>
                </a:rPr>
                <a:t>Producers</a:t>
              </a:r>
            </a:p>
          </p:txBody>
        </p:sp>
        <p:sp>
          <p:nvSpPr>
            <p:cNvPr id="8" name="Rectangle 7"/>
            <p:cNvSpPr>
              <a:spLocks noChangeArrowheads="1"/>
            </p:cNvSpPr>
            <p:nvPr/>
          </p:nvSpPr>
          <p:spPr bwMode="auto">
            <a:xfrm>
              <a:off x="4800600" y="4199333"/>
              <a:ext cx="2793020" cy="586702"/>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none" lIns="71259" tIns="35005" rIns="71259" bIns="35005">
              <a:spAutoFit/>
            </a:bodyPr>
            <a:lstStyle/>
            <a:p>
              <a:r>
                <a:rPr lang="en-US" sz="2400" b="1" dirty="0">
                  <a:solidFill>
                    <a:schemeClr val="tx1"/>
                  </a:solidFill>
                  <a:latin typeface="Arial" pitchFamily="34" charset="0"/>
                  <a:cs typeface="Arial" pitchFamily="34" charset="0"/>
                </a:rPr>
                <a:t>Cooperatives</a:t>
              </a:r>
            </a:p>
          </p:txBody>
        </p:sp>
      </p:grpSp>
      <p:grpSp>
        <p:nvGrpSpPr>
          <p:cNvPr id="12" name="Group 11"/>
          <p:cNvGrpSpPr/>
          <p:nvPr/>
        </p:nvGrpSpPr>
        <p:grpSpPr>
          <a:xfrm>
            <a:off x="1371601" y="4341524"/>
            <a:ext cx="4369100" cy="440026"/>
            <a:chOff x="2103188" y="5571656"/>
            <a:chExt cx="5551078" cy="586702"/>
          </a:xfrm>
        </p:grpSpPr>
        <p:sp>
          <p:nvSpPr>
            <p:cNvPr id="10" name="Rectangle 9"/>
            <p:cNvSpPr>
              <a:spLocks noChangeArrowheads="1"/>
            </p:cNvSpPr>
            <p:nvPr/>
          </p:nvSpPr>
          <p:spPr bwMode="auto">
            <a:xfrm>
              <a:off x="2103188" y="5571656"/>
              <a:ext cx="2617501" cy="586702"/>
            </a:xfrm>
            <a:prstGeom prst="rect">
              <a:avLst/>
            </a:prstGeom>
            <a:noFill/>
            <a:ln>
              <a:noFill/>
            </a:ln>
            <a:effectLst/>
            <a:extLst>
              <a:ext uri="{91240B29-F687-4F45-9708-019B960494DF}">
                <a14:hiddenLine xmlns:a14="http://schemas.microsoft.com/office/drawing/2010/main" w="12700">
                  <a:solidFill>
                    <a:schemeClr val="tx1"/>
                  </a:solidFill>
                  <a:miter lim="800000"/>
                  <a:headEnd/>
                  <a:tailEnd/>
                </a14:hiddenLine>
              </a:ext>
            </a:extLst>
          </p:spPr>
          <p:txBody>
            <a:bodyPr wrap="none" lIns="71259" tIns="35005" rIns="71259" bIns="35005">
              <a:spAutoFit/>
            </a:bodyPr>
            <a:lstStyle/>
            <a:p>
              <a:r>
                <a:rPr lang="en-US" sz="2400" b="1" dirty="0">
                  <a:latin typeface="Arial" pitchFamily="34" charset="0"/>
                  <a:cs typeface="Arial" pitchFamily="34" charset="0"/>
                </a:rPr>
                <a:t>Warehouses</a:t>
              </a:r>
            </a:p>
          </p:txBody>
        </p:sp>
        <p:sp>
          <p:nvSpPr>
            <p:cNvPr id="11" name="Rectangle 10"/>
            <p:cNvSpPr>
              <a:spLocks noChangeArrowheads="1"/>
            </p:cNvSpPr>
            <p:nvPr/>
          </p:nvSpPr>
          <p:spPr bwMode="auto">
            <a:xfrm>
              <a:off x="4632552" y="5571656"/>
              <a:ext cx="3021714" cy="586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71259" tIns="35005" rIns="71259" bIns="35005">
              <a:spAutoFit/>
            </a:bodyPr>
            <a:lstStyle/>
            <a:p>
              <a:r>
                <a:rPr lang="en-US" sz="2400" b="1" dirty="0">
                  <a:latin typeface="Arial" pitchFamily="34" charset="0"/>
                  <a:cs typeface="Arial" pitchFamily="34" charset="0"/>
                </a:rPr>
                <a:t>Manufacturers</a:t>
              </a:r>
            </a:p>
          </p:txBody>
        </p:sp>
      </p:grpSp>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4135" y="1657301"/>
            <a:ext cx="3209730" cy="1600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Title 1"/>
          <p:cNvSpPr>
            <a:spLocks noGrp="1"/>
          </p:cNvSpPr>
          <p:nvPr>
            <p:ph type="title"/>
          </p:nvPr>
        </p:nvSpPr>
        <p:spPr>
          <a:xfrm>
            <a:off x="1066800" y="742950"/>
            <a:ext cx="4533900" cy="574179"/>
          </a:xfrm>
        </p:spPr>
        <p:txBody>
          <a:bodyPr>
            <a:noAutofit/>
          </a:bodyPr>
          <a:lstStyle/>
          <a:p>
            <a:r>
              <a:rPr lang="en-US" sz="4800" dirty="0" smtClean="0"/>
              <a:t>Q &amp; A</a:t>
            </a:r>
            <a:endParaRPr lang="en-US" sz="4800" dirty="0"/>
          </a:p>
        </p:txBody>
      </p:sp>
    </p:spTree>
    <p:extLst>
      <p:ext uri="{BB962C8B-B14F-4D97-AF65-F5344CB8AC3E}">
        <p14:creationId xmlns:p14="http://schemas.microsoft.com/office/powerpoint/2010/main" val="25360282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342900" y="209550"/>
            <a:ext cx="6172200" cy="531317"/>
          </a:xfrm>
        </p:spPr>
        <p:txBody>
          <a:bodyPr>
            <a:noAutofit/>
          </a:bodyPr>
          <a:lstStyle/>
          <a:p>
            <a:r>
              <a:rPr lang="en-US" sz="3600" dirty="0" smtClean="0"/>
              <a:t>US Balance Sheet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84113087"/>
              </p:ext>
            </p:extLst>
          </p:nvPr>
        </p:nvGraphicFramePr>
        <p:xfrm>
          <a:off x="342900" y="1123952"/>
          <a:ext cx="6172202" cy="3200398"/>
        </p:xfrm>
        <a:graphic>
          <a:graphicData uri="http://schemas.openxmlformats.org/drawingml/2006/table">
            <a:tbl>
              <a:tblPr firstRow="1" bandRow="1">
                <a:tableStyleId>{EB344D84-9AFB-497E-A393-DC336BA19D2E}</a:tableStyleId>
              </a:tblPr>
              <a:tblGrid>
                <a:gridCol w="1314450"/>
                <a:gridCol w="971550"/>
                <a:gridCol w="971550"/>
                <a:gridCol w="971550"/>
                <a:gridCol w="914400"/>
                <a:gridCol w="1028702"/>
              </a:tblGrid>
              <a:tr h="611603">
                <a:tc>
                  <a:txBody>
                    <a:bodyPr/>
                    <a:lstStyle/>
                    <a:p>
                      <a:endParaRPr lang="en-US" sz="1800" dirty="0">
                        <a:solidFill>
                          <a:srgbClr val="000000"/>
                        </a:solidFill>
                      </a:endParaRPr>
                    </a:p>
                  </a:txBody>
                  <a:tcPr marL="68580" marR="68580" marT="25718" marB="2571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11/12</a:t>
                      </a:r>
                      <a:endParaRPr lang="en-US" sz="2000" dirty="0" smtClean="0">
                        <a:solidFill>
                          <a:srgbClr val="000000"/>
                        </a:solidFill>
                      </a:endParaRPr>
                    </a:p>
                  </a:txBody>
                  <a:tcPr marL="68580" marR="68580" marT="25718" marB="25718" anchor="ctr"/>
                </a:tc>
                <a:tc>
                  <a:txBody>
                    <a:bodyPr/>
                    <a:lstStyle/>
                    <a:p>
                      <a:pPr algn="ctr"/>
                      <a:r>
                        <a:rPr lang="en-US" sz="2000" dirty="0" smtClean="0"/>
                        <a:t>12/13</a:t>
                      </a:r>
                      <a:endParaRPr lang="en-US" sz="2000" dirty="0">
                        <a:solidFill>
                          <a:srgbClr val="000000"/>
                        </a:solidFill>
                      </a:endParaRPr>
                    </a:p>
                  </a:txBody>
                  <a:tcPr marL="68580" marR="68580" marT="25718" marB="25718" anchor="ctr"/>
                </a:tc>
                <a:tc>
                  <a:txBody>
                    <a:bodyPr/>
                    <a:lstStyle/>
                    <a:p>
                      <a:pPr algn="ctr"/>
                      <a:r>
                        <a:rPr lang="en-US" sz="2000" dirty="0" smtClean="0"/>
                        <a:t>13/14</a:t>
                      </a:r>
                      <a:endParaRPr lang="en-US" sz="2000" dirty="0">
                        <a:solidFill>
                          <a:srgbClr val="000000"/>
                        </a:solidFill>
                      </a:endParaRPr>
                    </a:p>
                  </a:txBody>
                  <a:tcPr marL="68580" marR="68580" marT="25718" marB="25718" anchor="ctr"/>
                </a:tc>
                <a:tc>
                  <a:txBody>
                    <a:bodyPr/>
                    <a:lstStyle/>
                    <a:p>
                      <a:pPr algn="ctr"/>
                      <a:r>
                        <a:rPr lang="en-US" sz="2000" dirty="0" smtClean="0"/>
                        <a:t>14/15</a:t>
                      </a:r>
                      <a:endParaRPr lang="en-US" sz="2000" dirty="0">
                        <a:solidFill>
                          <a:srgbClr val="000000"/>
                        </a:solidFill>
                      </a:endParaRPr>
                    </a:p>
                  </a:txBody>
                  <a:tcPr marL="68580" marR="68580" marT="25718" marB="25718" anchor="ctr"/>
                </a:tc>
                <a:tc>
                  <a:txBody>
                    <a:bodyPr/>
                    <a:lstStyle/>
                    <a:p>
                      <a:pPr algn="ctr"/>
                      <a:r>
                        <a:rPr lang="en-US" sz="2000" dirty="0" smtClean="0"/>
                        <a:t>Change</a:t>
                      </a:r>
                    </a:p>
                  </a:txBody>
                  <a:tcPr marL="68580" marR="68580" marT="25718" marB="25718" anchor="ctr"/>
                </a:tc>
              </a:tr>
              <a:tr h="517759">
                <a:tc>
                  <a:txBody>
                    <a:bodyPr/>
                    <a:lstStyle/>
                    <a:p>
                      <a:r>
                        <a:rPr lang="en-US" sz="2000" b="1" dirty="0" smtClean="0">
                          <a:solidFill>
                            <a:schemeClr val="tx2">
                              <a:lumMod val="50000"/>
                            </a:schemeClr>
                          </a:solidFill>
                        </a:rPr>
                        <a:t>Production</a:t>
                      </a:r>
                      <a:endParaRPr lang="en-US" sz="2000" b="1" dirty="0">
                        <a:solidFill>
                          <a:schemeClr val="tx2">
                            <a:lumMod val="50000"/>
                          </a:schemeClr>
                        </a:solidFill>
                      </a:endParaRPr>
                    </a:p>
                  </a:txBody>
                  <a:tcPr marL="68580" marR="68580" marT="25718" marB="25718" anchor="ctr">
                    <a:solidFill>
                      <a:schemeClr val="accent3">
                        <a:lumMod val="40000"/>
                        <a:lumOff val="60000"/>
                      </a:schemeClr>
                    </a:solidFill>
                  </a:tcPr>
                </a:tc>
                <a:tc>
                  <a:txBody>
                    <a:bodyPr/>
                    <a:lstStyle/>
                    <a:p>
                      <a:pPr algn="r" fontAlgn="b"/>
                      <a:r>
                        <a:rPr lang="en-US" sz="2000" b="1" i="0" u="none" strike="noStrike" dirty="0" smtClean="0">
                          <a:solidFill>
                            <a:schemeClr val="tx2">
                              <a:lumMod val="50000"/>
                            </a:schemeClr>
                          </a:solidFill>
                          <a:effectLst/>
                          <a:latin typeface="+mn-lt"/>
                        </a:rPr>
                        <a:t>15.6</a:t>
                      </a:r>
                      <a:endParaRPr lang="en-US" sz="2000" b="1" i="0" u="none" strike="noStrike" dirty="0">
                        <a:solidFill>
                          <a:schemeClr val="tx2">
                            <a:lumMod val="50000"/>
                          </a:schemeClr>
                        </a:solidFill>
                        <a:effectLst/>
                        <a:latin typeface="+mn-lt"/>
                      </a:endParaRPr>
                    </a:p>
                  </a:txBody>
                  <a:tcPr marL="0" marR="205740" marT="0" marB="0" anchor="ctr">
                    <a:solidFill>
                      <a:schemeClr val="accent3">
                        <a:lumMod val="40000"/>
                        <a:lumOff val="60000"/>
                      </a:schemeClr>
                    </a:solidFill>
                  </a:tcPr>
                </a:tc>
                <a:tc>
                  <a:txBody>
                    <a:bodyPr/>
                    <a:lstStyle/>
                    <a:p>
                      <a:pPr algn="r" fontAlgn="b"/>
                      <a:r>
                        <a:rPr lang="en-US" sz="2000" b="1" i="0" u="none" strike="noStrike" dirty="0" smtClean="0">
                          <a:solidFill>
                            <a:schemeClr val="tx2">
                              <a:lumMod val="50000"/>
                            </a:schemeClr>
                          </a:solidFill>
                          <a:effectLst/>
                          <a:latin typeface="+mn-lt"/>
                        </a:rPr>
                        <a:t>17.3</a:t>
                      </a:r>
                      <a:endParaRPr lang="en-US" sz="2000" b="1" i="0" u="none" strike="noStrike" dirty="0">
                        <a:solidFill>
                          <a:schemeClr val="tx2">
                            <a:lumMod val="50000"/>
                          </a:schemeClr>
                        </a:solidFill>
                        <a:effectLst/>
                        <a:latin typeface="+mn-lt"/>
                      </a:endParaRPr>
                    </a:p>
                  </a:txBody>
                  <a:tcPr marL="0" marR="205740" marT="0" marB="0" anchor="ctr">
                    <a:solidFill>
                      <a:schemeClr val="accent3">
                        <a:lumMod val="40000"/>
                        <a:lumOff val="60000"/>
                      </a:schemeClr>
                    </a:solidFill>
                  </a:tcPr>
                </a:tc>
                <a:tc>
                  <a:txBody>
                    <a:bodyPr/>
                    <a:lstStyle/>
                    <a:p>
                      <a:pPr algn="r" fontAlgn="b"/>
                      <a:r>
                        <a:rPr lang="en-US" sz="2000" b="1" i="0" u="none" strike="noStrike" dirty="0" smtClean="0">
                          <a:solidFill>
                            <a:schemeClr val="tx2">
                              <a:lumMod val="50000"/>
                            </a:schemeClr>
                          </a:solidFill>
                          <a:effectLst/>
                          <a:latin typeface="+mn-lt"/>
                        </a:rPr>
                        <a:t>12.9</a:t>
                      </a:r>
                      <a:endParaRPr lang="en-US" sz="2000" b="1" i="0" u="none" strike="noStrike" dirty="0">
                        <a:solidFill>
                          <a:schemeClr val="tx2">
                            <a:lumMod val="50000"/>
                          </a:schemeClr>
                        </a:solidFill>
                        <a:effectLst/>
                        <a:latin typeface="+mn-lt"/>
                      </a:endParaRPr>
                    </a:p>
                  </a:txBody>
                  <a:tcPr marL="0" marR="205740" marT="0" marB="0" anchor="ctr">
                    <a:solidFill>
                      <a:schemeClr val="accent3">
                        <a:lumMod val="40000"/>
                        <a:lumOff val="60000"/>
                      </a:schemeClr>
                    </a:solidFill>
                  </a:tcPr>
                </a:tc>
                <a:tc>
                  <a:txBody>
                    <a:bodyPr/>
                    <a:lstStyle/>
                    <a:p>
                      <a:pPr algn="r" fontAlgn="b"/>
                      <a:r>
                        <a:rPr lang="en-US" sz="2000" b="1" i="0" u="none" strike="noStrike" dirty="0" smtClean="0">
                          <a:solidFill>
                            <a:schemeClr val="tx2">
                              <a:lumMod val="50000"/>
                            </a:schemeClr>
                          </a:solidFill>
                          <a:effectLst/>
                          <a:latin typeface="+mn-lt"/>
                        </a:rPr>
                        <a:t>15.9</a:t>
                      </a:r>
                      <a:endParaRPr lang="en-US" sz="2000" b="1" i="0" u="none" strike="noStrike" dirty="0">
                        <a:solidFill>
                          <a:schemeClr val="tx2">
                            <a:lumMod val="50000"/>
                          </a:schemeClr>
                        </a:solidFill>
                        <a:effectLst/>
                        <a:latin typeface="+mn-lt"/>
                      </a:endParaRPr>
                    </a:p>
                  </a:txBody>
                  <a:tcPr marL="0" marR="205740" marT="0" marB="0" anchor="ctr">
                    <a:solidFill>
                      <a:schemeClr val="accent3">
                        <a:lumMod val="40000"/>
                        <a:lumOff val="60000"/>
                      </a:schemeClr>
                    </a:solidFill>
                  </a:tcPr>
                </a:tc>
                <a:tc>
                  <a:txBody>
                    <a:bodyPr/>
                    <a:lstStyle/>
                    <a:p>
                      <a:pPr algn="r"/>
                      <a:r>
                        <a:rPr lang="en-US" sz="2000" b="1" dirty="0" smtClean="0">
                          <a:solidFill>
                            <a:schemeClr val="tx2">
                              <a:lumMod val="50000"/>
                            </a:schemeClr>
                          </a:solidFill>
                          <a:latin typeface="+mn-lt"/>
                        </a:rPr>
                        <a:t>3.0</a:t>
                      </a:r>
                    </a:p>
                  </a:txBody>
                  <a:tcPr marL="0" marR="205740" marT="0" marB="0" anchor="ctr">
                    <a:solidFill>
                      <a:schemeClr val="accent3">
                        <a:lumMod val="40000"/>
                        <a:lumOff val="60000"/>
                      </a:schemeClr>
                    </a:solidFill>
                  </a:tcPr>
                </a:tc>
              </a:tr>
              <a:tr h="517759">
                <a:tc>
                  <a:txBody>
                    <a:bodyPr/>
                    <a:lstStyle/>
                    <a:p>
                      <a:r>
                        <a:rPr lang="en-US" sz="2000" b="1" dirty="0" smtClean="0">
                          <a:solidFill>
                            <a:schemeClr val="tx2">
                              <a:lumMod val="50000"/>
                            </a:schemeClr>
                          </a:solidFill>
                        </a:rPr>
                        <a:t>Mill Use</a:t>
                      </a:r>
                      <a:endParaRPr lang="en-US" sz="2000" b="1" dirty="0">
                        <a:solidFill>
                          <a:schemeClr val="tx2">
                            <a:lumMod val="50000"/>
                          </a:schemeClr>
                        </a:solidFill>
                      </a:endParaRPr>
                    </a:p>
                  </a:txBody>
                  <a:tcPr marL="68580" marR="68580" marT="25718" marB="25718" anchor="ctr"/>
                </a:tc>
                <a:tc>
                  <a:txBody>
                    <a:bodyPr/>
                    <a:lstStyle/>
                    <a:p>
                      <a:pPr algn="r" fontAlgn="b"/>
                      <a:r>
                        <a:rPr lang="en-US" sz="2000" b="1" i="0" u="none" strike="noStrike" dirty="0" smtClean="0">
                          <a:solidFill>
                            <a:schemeClr val="tx2">
                              <a:lumMod val="50000"/>
                            </a:schemeClr>
                          </a:solidFill>
                          <a:effectLst/>
                          <a:latin typeface="+mn-lt"/>
                        </a:rPr>
                        <a:t>3.3</a:t>
                      </a:r>
                      <a:endParaRPr lang="en-US" sz="2000" b="1" i="0" u="none" strike="noStrike" dirty="0">
                        <a:solidFill>
                          <a:schemeClr val="tx2">
                            <a:lumMod val="50000"/>
                          </a:schemeClr>
                        </a:solidFill>
                        <a:effectLst/>
                        <a:latin typeface="+mn-lt"/>
                      </a:endParaRPr>
                    </a:p>
                  </a:txBody>
                  <a:tcPr marL="0" marR="205740" marT="0" marB="0" anchor="ctr"/>
                </a:tc>
                <a:tc>
                  <a:txBody>
                    <a:bodyPr/>
                    <a:lstStyle/>
                    <a:p>
                      <a:pPr algn="r" fontAlgn="b"/>
                      <a:r>
                        <a:rPr lang="en-US" sz="2000" b="1" i="0" u="none" strike="noStrike" dirty="0" smtClean="0">
                          <a:solidFill>
                            <a:schemeClr val="tx2">
                              <a:lumMod val="50000"/>
                            </a:schemeClr>
                          </a:solidFill>
                          <a:effectLst/>
                          <a:latin typeface="+mn-lt"/>
                        </a:rPr>
                        <a:t>3.5</a:t>
                      </a:r>
                      <a:endParaRPr lang="en-US" sz="2000" b="1" i="0" u="none" strike="noStrike" dirty="0">
                        <a:solidFill>
                          <a:schemeClr val="tx2">
                            <a:lumMod val="50000"/>
                          </a:schemeClr>
                        </a:solidFill>
                        <a:effectLst/>
                        <a:latin typeface="+mn-lt"/>
                      </a:endParaRPr>
                    </a:p>
                  </a:txBody>
                  <a:tcPr marL="0" marR="205740" marT="0" marB="0" anchor="ctr"/>
                </a:tc>
                <a:tc>
                  <a:txBody>
                    <a:bodyPr/>
                    <a:lstStyle/>
                    <a:p>
                      <a:pPr algn="r" fontAlgn="b"/>
                      <a:r>
                        <a:rPr lang="en-US" sz="2000" b="1" i="0" u="none" strike="noStrike" dirty="0" smtClean="0">
                          <a:solidFill>
                            <a:schemeClr val="tx2">
                              <a:lumMod val="50000"/>
                            </a:schemeClr>
                          </a:solidFill>
                          <a:effectLst/>
                          <a:latin typeface="+mn-lt"/>
                        </a:rPr>
                        <a:t>3.6</a:t>
                      </a:r>
                      <a:endParaRPr lang="en-US" sz="2000" b="1" i="0" u="none" strike="noStrike" dirty="0">
                        <a:solidFill>
                          <a:schemeClr val="tx2">
                            <a:lumMod val="50000"/>
                          </a:schemeClr>
                        </a:solidFill>
                        <a:effectLst/>
                        <a:latin typeface="+mn-lt"/>
                      </a:endParaRPr>
                    </a:p>
                  </a:txBody>
                  <a:tcPr marL="0" marR="205740" marT="0" marB="0" anchor="ctr"/>
                </a:tc>
                <a:tc>
                  <a:txBody>
                    <a:bodyPr/>
                    <a:lstStyle/>
                    <a:p>
                      <a:pPr algn="r" fontAlgn="b"/>
                      <a:r>
                        <a:rPr lang="en-US" sz="2000" b="1" i="0" u="none" strike="noStrike" dirty="0" smtClean="0">
                          <a:solidFill>
                            <a:schemeClr val="tx2">
                              <a:lumMod val="50000"/>
                            </a:schemeClr>
                          </a:solidFill>
                          <a:effectLst/>
                          <a:latin typeface="+mn-lt"/>
                        </a:rPr>
                        <a:t>3.8</a:t>
                      </a:r>
                      <a:endParaRPr lang="en-US" sz="2000" b="1" i="0" u="none" strike="noStrike" dirty="0">
                        <a:solidFill>
                          <a:schemeClr val="tx2">
                            <a:lumMod val="50000"/>
                          </a:schemeClr>
                        </a:solidFill>
                        <a:effectLst/>
                        <a:latin typeface="+mn-lt"/>
                      </a:endParaRPr>
                    </a:p>
                  </a:txBody>
                  <a:tcPr marL="0" marR="205740" marT="0" marB="0" anchor="ctr"/>
                </a:tc>
                <a:tc>
                  <a:txBody>
                    <a:bodyPr/>
                    <a:lstStyle/>
                    <a:p>
                      <a:pPr algn="r" fontAlgn="b"/>
                      <a:r>
                        <a:rPr lang="en-US" sz="2000" b="1" i="0" u="none" strike="noStrike" dirty="0" smtClean="0">
                          <a:solidFill>
                            <a:schemeClr val="tx2">
                              <a:lumMod val="50000"/>
                            </a:schemeClr>
                          </a:solidFill>
                          <a:effectLst/>
                          <a:latin typeface="+mn-lt"/>
                        </a:rPr>
                        <a:t>0.2</a:t>
                      </a:r>
                      <a:endParaRPr lang="en-US" sz="2000" b="1" i="0" u="none" strike="noStrike" dirty="0">
                        <a:solidFill>
                          <a:schemeClr val="tx2">
                            <a:lumMod val="50000"/>
                          </a:schemeClr>
                        </a:solidFill>
                        <a:effectLst/>
                        <a:latin typeface="+mn-lt"/>
                      </a:endParaRPr>
                    </a:p>
                  </a:txBody>
                  <a:tcPr marL="0" marR="205740" marT="0" marB="0" anchor="ctr"/>
                </a:tc>
              </a:tr>
              <a:tr h="517759">
                <a:tc>
                  <a:txBody>
                    <a:bodyPr/>
                    <a:lstStyle/>
                    <a:p>
                      <a:r>
                        <a:rPr lang="en-US" sz="2000" b="1" dirty="0" smtClean="0">
                          <a:solidFill>
                            <a:schemeClr val="tx2">
                              <a:lumMod val="50000"/>
                            </a:schemeClr>
                          </a:solidFill>
                        </a:rPr>
                        <a:t>Exports</a:t>
                      </a:r>
                      <a:endParaRPr lang="en-US" sz="2000" b="1" dirty="0">
                        <a:solidFill>
                          <a:schemeClr val="tx2">
                            <a:lumMod val="50000"/>
                          </a:schemeClr>
                        </a:solidFill>
                      </a:endParaRPr>
                    </a:p>
                  </a:txBody>
                  <a:tcPr marL="68580" marR="68580" marT="25718" marB="25718" anchor="ctr">
                    <a:solidFill>
                      <a:schemeClr val="accent3">
                        <a:lumMod val="40000"/>
                        <a:lumOff val="60000"/>
                      </a:schemeClr>
                    </a:solidFill>
                  </a:tcPr>
                </a:tc>
                <a:tc>
                  <a:txBody>
                    <a:bodyPr/>
                    <a:lstStyle/>
                    <a:p>
                      <a:pPr algn="r" fontAlgn="b"/>
                      <a:r>
                        <a:rPr lang="en-US" sz="2000" b="1" i="0" u="none" strike="noStrike" dirty="0" smtClean="0">
                          <a:solidFill>
                            <a:schemeClr val="tx2">
                              <a:lumMod val="50000"/>
                            </a:schemeClr>
                          </a:solidFill>
                          <a:effectLst/>
                          <a:latin typeface="+mn-lt"/>
                        </a:rPr>
                        <a:t>11.7</a:t>
                      </a:r>
                      <a:endParaRPr lang="en-US" sz="2000" b="1" i="0" u="none" strike="noStrike" dirty="0">
                        <a:solidFill>
                          <a:schemeClr val="tx2">
                            <a:lumMod val="50000"/>
                          </a:schemeClr>
                        </a:solidFill>
                        <a:effectLst/>
                        <a:latin typeface="+mn-lt"/>
                      </a:endParaRPr>
                    </a:p>
                  </a:txBody>
                  <a:tcPr marL="0" marR="205740" marT="0" marB="0" anchor="ctr">
                    <a:solidFill>
                      <a:schemeClr val="accent3">
                        <a:lumMod val="40000"/>
                        <a:lumOff val="60000"/>
                      </a:schemeClr>
                    </a:solidFill>
                  </a:tcPr>
                </a:tc>
                <a:tc>
                  <a:txBody>
                    <a:bodyPr/>
                    <a:lstStyle/>
                    <a:p>
                      <a:pPr algn="r" fontAlgn="b"/>
                      <a:r>
                        <a:rPr lang="en-US" sz="2000" b="1" i="0" u="none" strike="noStrike" dirty="0" smtClean="0">
                          <a:solidFill>
                            <a:schemeClr val="tx2">
                              <a:lumMod val="50000"/>
                            </a:schemeClr>
                          </a:solidFill>
                          <a:effectLst/>
                          <a:latin typeface="+mn-lt"/>
                        </a:rPr>
                        <a:t>13.0</a:t>
                      </a:r>
                      <a:endParaRPr lang="en-US" sz="2000" b="1" i="0" u="none" strike="noStrike" dirty="0">
                        <a:solidFill>
                          <a:schemeClr val="tx2">
                            <a:lumMod val="50000"/>
                          </a:schemeClr>
                        </a:solidFill>
                        <a:effectLst/>
                        <a:latin typeface="+mn-lt"/>
                      </a:endParaRPr>
                    </a:p>
                  </a:txBody>
                  <a:tcPr marL="0" marR="205740" marT="0" marB="0" anchor="ctr">
                    <a:solidFill>
                      <a:schemeClr val="accent3">
                        <a:lumMod val="40000"/>
                        <a:lumOff val="60000"/>
                      </a:schemeClr>
                    </a:solidFill>
                  </a:tcPr>
                </a:tc>
                <a:tc>
                  <a:txBody>
                    <a:bodyPr/>
                    <a:lstStyle/>
                    <a:p>
                      <a:pPr algn="r" fontAlgn="b"/>
                      <a:r>
                        <a:rPr lang="en-US" sz="2000" b="1" i="0" u="none" strike="noStrike" dirty="0" smtClean="0">
                          <a:solidFill>
                            <a:schemeClr val="tx2">
                              <a:lumMod val="50000"/>
                            </a:schemeClr>
                          </a:solidFill>
                          <a:effectLst/>
                          <a:latin typeface="+mn-lt"/>
                        </a:rPr>
                        <a:t>10.5</a:t>
                      </a:r>
                      <a:endParaRPr lang="en-US" sz="2000" b="1" i="0" u="none" strike="noStrike" dirty="0">
                        <a:solidFill>
                          <a:schemeClr val="tx2">
                            <a:lumMod val="50000"/>
                          </a:schemeClr>
                        </a:solidFill>
                        <a:effectLst/>
                        <a:latin typeface="+mn-lt"/>
                      </a:endParaRPr>
                    </a:p>
                  </a:txBody>
                  <a:tcPr marL="0" marR="205740" marT="0" marB="0" anchor="ctr">
                    <a:solidFill>
                      <a:schemeClr val="accent3">
                        <a:lumMod val="40000"/>
                        <a:lumOff val="60000"/>
                      </a:schemeClr>
                    </a:solidFill>
                  </a:tcPr>
                </a:tc>
                <a:tc>
                  <a:txBody>
                    <a:bodyPr/>
                    <a:lstStyle/>
                    <a:p>
                      <a:pPr algn="r" fontAlgn="b"/>
                      <a:r>
                        <a:rPr lang="en-US" sz="2000" b="1" i="0" u="none" strike="noStrike" dirty="0" smtClean="0">
                          <a:solidFill>
                            <a:schemeClr val="tx2">
                              <a:lumMod val="50000"/>
                            </a:schemeClr>
                          </a:solidFill>
                          <a:effectLst/>
                          <a:latin typeface="+mn-lt"/>
                        </a:rPr>
                        <a:t>10.0</a:t>
                      </a:r>
                      <a:endParaRPr lang="en-US" sz="2000" b="1" i="0" u="none" strike="noStrike" dirty="0">
                        <a:solidFill>
                          <a:schemeClr val="tx2">
                            <a:lumMod val="50000"/>
                          </a:schemeClr>
                        </a:solidFill>
                        <a:effectLst/>
                        <a:latin typeface="+mn-lt"/>
                      </a:endParaRPr>
                    </a:p>
                  </a:txBody>
                  <a:tcPr marL="0" marR="205740" marT="0" marB="0" anchor="ctr">
                    <a:solidFill>
                      <a:schemeClr val="accent3">
                        <a:lumMod val="40000"/>
                        <a:lumOff val="60000"/>
                      </a:schemeClr>
                    </a:solidFill>
                  </a:tcPr>
                </a:tc>
                <a:tc>
                  <a:txBody>
                    <a:bodyPr/>
                    <a:lstStyle/>
                    <a:p>
                      <a:pPr algn="r" fontAlgn="b"/>
                      <a:r>
                        <a:rPr lang="en-US" sz="2000" b="1" i="0" u="none" strike="noStrike" dirty="0" smtClean="0">
                          <a:solidFill>
                            <a:schemeClr val="tx2">
                              <a:lumMod val="50000"/>
                            </a:schemeClr>
                          </a:solidFill>
                          <a:effectLst/>
                          <a:latin typeface="+mn-lt"/>
                        </a:rPr>
                        <a:t>-0.5</a:t>
                      </a:r>
                      <a:endParaRPr lang="en-US" sz="2000" b="1" i="0" u="none" strike="noStrike" dirty="0">
                        <a:solidFill>
                          <a:schemeClr val="tx2">
                            <a:lumMod val="50000"/>
                          </a:schemeClr>
                        </a:solidFill>
                        <a:effectLst/>
                        <a:latin typeface="+mn-lt"/>
                      </a:endParaRPr>
                    </a:p>
                  </a:txBody>
                  <a:tcPr marL="0" marR="205740" marT="0" marB="0" anchor="ctr">
                    <a:solidFill>
                      <a:schemeClr val="accent3">
                        <a:lumMod val="40000"/>
                        <a:lumOff val="60000"/>
                      </a:schemeClr>
                    </a:solidFill>
                  </a:tcPr>
                </a:tc>
              </a:tr>
              <a:tr h="517759">
                <a:tc>
                  <a:txBody>
                    <a:bodyPr/>
                    <a:lstStyle/>
                    <a:p>
                      <a:r>
                        <a:rPr lang="en-US" sz="2000" b="1" dirty="0" smtClean="0">
                          <a:solidFill>
                            <a:schemeClr val="tx2">
                              <a:lumMod val="50000"/>
                            </a:schemeClr>
                          </a:solidFill>
                        </a:rPr>
                        <a:t>Stocks</a:t>
                      </a:r>
                      <a:endParaRPr lang="en-US" sz="2000" b="1" dirty="0">
                        <a:solidFill>
                          <a:schemeClr val="tx2">
                            <a:lumMod val="50000"/>
                          </a:schemeClr>
                        </a:solidFill>
                      </a:endParaRPr>
                    </a:p>
                  </a:txBody>
                  <a:tcPr marL="68580" marR="68580" marT="25718" marB="25718" anchor="ctr"/>
                </a:tc>
                <a:tc>
                  <a:txBody>
                    <a:bodyPr/>
                    <a:lstStyle/>
                    <a:p>
                      <a:pPr algn="r" fontAlgn="b"/>
                      <a:r>
                        <a:rPr lang="en-US" sz="2000" b="1" i="0" u="none" strike="noStrike" dirty="0" smtClean="0">
                          <a:solidFill>
                            <a:schemeClr val="tx2">
                              <a:lumMod val="50000"/>
                            </a:schemeClr>
                          </a:solidFill>
                          <a:effectLst/>
                          <a:latin typeface="+mn-lt"/>
                        </a:rPr>
                        <a:t>3.4</a:t>
                      </a:r>
                      <a:endParaRPr lang="en-US" sz="2000" b="1" i="0" u="none" strike="noStrike" dirty="0">
                        <a:solidFill>
                          <a:schemeClr val="tx2">
                            <a:lumMod val="50000"/>
                          </a:schemeClr>
                        </a:solidFill>
                        <a:effectLst/>
                        <a:latin typeface="+mn-lt"/>
                      </a:endParaRPr>
                    </a:p>
                  </a:txBody>
                  <a:tcPr marL="0" marR="205740" marT="0" marB="0" anchor="ctr"/>
                </a:tc>
                <a:tc>
                  <a:txBody>
                    <a:bodyPr/>
                    <a:lstStyle/>
                    <a:p>
                      <a:pPr algn="r" fontAlgn="b"/>
                      <a:r>
                        <a:rPr lang="en-US" sz="2000" b="1" i="0" u="none" strike="noStrike" dirty="0" smtClean="0">
                          <a:solidFill>
                            <a:schemeClr val="tx2">
                              <a:lumMod val="50000"/>
                            </a:schemeClr>
                          </a:solidFill>
                          <a:effectLst/>
                          <a:latin typeface="+mn-lt"/>
                        </a:rPr>
                        <a:t>3.8</a:t>
                      </a:r>
                      <a:endParaRPr lang="en-US" sz="2000" b="1" i="0" u="none" strike="noStrike" dirty="0">
                        <a:solidFill>
                          <a:schemeClr val="tx2">
                            <a:lumMod val="50000"/>
                          </a:schemeClr>
                        </a:solidFill>
                        <a:effectLst/>
                        <a:latin typeface="+mn-lt"/>
                      </a:endParaRPr>
                    </a:p>
                  </a:txBody>
                  <a:tcPr marL="0" marR="205740" marT="0" marB="0" anchor="ctr"/>
                </a:tc>
                <a:tc>
                  <a:txBody>
                    <a:bodyPr/>
                    <a:lstStyle/>
                    <a:p>
                      <a:pPr algn="r" fontAlgn="b"/>
                      <a:r>
                        <a:rPr lang="en-US" sz="2000" b="1" i="0" u="none" strike="noStrike" dirty="0" smtClean="0">
                          <a:solidFill>
                            <a:schemeClr val="tx2">
                              <a:lumMod val="50000"/>
                            </a:schemeClr>
                          </a:solidFill>
                          <a:effectLst/>
                          <a:latin typeface="+mn-lt"/>
                        </a:rPr>
                        <a:t>2.5</a:t>
                      </a:r>
                      <a:endParaRPr lang="en-US" sz="2000" b="1" i="0" u="none" strike="noStrike" dirty="0">
                        <a:solidFill>
                          <a:schemeClr val="tx2">
                            <a:lumMod val="50000"/>
                          </a:schemeClr>
                        </a:solidFill>
                        <a:effectLst/>
                        <a:latin typeface="+mn-lt"/>
                      </a:endParaRPr>
                    </a:p>
                  </a:txBody>
                  <a:tcPr marL="0" marR="205740" marT="0" marB="0" anchor="ctr"/>
                </a:tc>
                <a:tc>
                  <a:txBody>
                    <a:bodyPr/>
                    <a:lstStyle/>
                    <a:p>
                      <a:pPr algn="r" fontAlgn="b"/>
                      <a:r>
                        <a:rPr lang="en-US" sz="2000" b="1" i="0" u="none" strike="noStrike" dirty="0" smtClean="0">
                          <a:solidFill>
                            <a:schemeClr val="tx2">
                              <a:lumMod val="50000"/>
                            </a:schemeClr>
                          </a:solidFill>
                          <a:effectLst/>
                          <a:latin typeface="+mn-lt"/>
                        </a:rPr>
                        <a:t>4.6</a:t>
                      </a:r>
                      <a:endParaRPr lang="en-US" sz="2000" b="1" i="0" u="none" strike="noStrike" dirty="0">
                        <a:solidFill>
                          <a:schemeClr val="tx2">
                            <a:lumMod val="50000"/>
                          </a:schemeClr>
                        </a:solidFill>
                        <a:effectLst/>
                        <a:latin typeface="+mn-lt"/>
                      </a:endParaRPr>
                    </a:p>
                  </a:txBody>
                  <a:tcPr marL="0" marR="205740" marT="0" marB="0" anchor="ctr"/>
                </a:tc>
                <a:tc>
                  <a:txBody>
                    <a:bodyPr/>
                    <a:lstStyle/>
                    <a:p>
                      <a:pPr algn="r"/>
                      <a:r>
                        <a:rPr lang="en-US" sz="2000" b="1" dirty="0" smtClean="0">
                          <a:solidFill>
                            <a:schemeClr val="tx2">
                              <a:lumMod val="50000"/>
                            </a:schemeClr>
                          </a:solidFill>
                          <a:latin typeface="+mn-lt"/>
                        </a:rPr>
                        <a:t>2.1</a:t>
                      </a:r>
                      <a:endParaRPr lang="en-US" sz="2000" b="1" dirty="0">
                        <a:solidFill>
                          <a:schemeClr val="tx2">
                            <a:lumMod val="50000"/>
                          </a:schemeClr>
                        </a:solidFill>
                        <a:latin typeface="+mn-lt"/>
                      </a:endParaRPr>
                    </a:p>
                  </a:txBody>
                  <a:tcPr marL="0" marR="205740" marT="0" marB="0" anchor="ctr"/>
                </a:tc>
              </a:tr>
              <a:tr h="517759">
                <a:tc>
                  <a:txBody>
                    <a:bodyPr/>
                    <a:lstStyle/>
                    <a:p>
                      <a:r>
                        <a:rPr lang="en-US" sz="2000" b="1" dirty="0" smtClean="0">
                          <a:solidFill>
                            <a:schemeClr val="tx2">
                              <a:lumMod val="50000"/>
                            </a:schemeClr>
                          </a:solidFill>
                        </a:rPr>
                        <a:t>Stocks/Use</a:t>
                      </a:r>
                      <a:endParaRPr lang="en-US" sz="2000" b="1" dirty="0">
                        <a:solidFill>
                          <a:schemeClr val="tx2">
                            <a:lumMod val="50000"/>
                          </a:schemeClr>
                        </a:solidFill>
                      </a:endParaRPr>
                    </a:p>
                  </a:txBody>
                  <a:tcPr marL="68580" marR="68580" marT="25718" marB="25718" anchor="ctr">
                    <a:solidFill>
                      <a:schemeClr val="accent3">
                        <a:lumMod val="40000"/>
                        <a:lumOff val="60000"/>
                      </a:schemeClr>
                    </a:solidFill>
                  </a:tcPr>
                </a:tc>
                <a:tc>
                  <a:txBody>
                    <a:bodyPr/>
                    <a:lstStyle/>
                    <a:p>
                      <a:pPr algn="r" fontAlgn="b"/>
                      <a:r>
                        <a:rPr lang="en-US" sz="2000" b="1" i="0" u="none" strike="noStrike" dirty="0" smtClean="0">
                          <a:solidFill>
                            <a:schemeClr val="tx2">
                              <a:lumMod val="50000"/>
                            </a:schemeClr>
                          </a:solidFill>
                          <a:effectLst/>
                          <a:latin typeface="+mn-lt"/>
                        </a:rPr>
                        <a:t>22%</a:t>
                      </a:r>
                      <a:endParaRPr lang="en-US" sz="2000" b="1" i="0" u="none" strike="noStrike" dirty="0">
                        <a:solidFill>
                          <a:schemeClr val="tx2">
                            <a:lumMod val="50000"/>
                          </a:schemeClr>
                        </a:solidFill>
                        <a:effectLst/>
                        <a:latin typeface="+mn-lt"/>
                      </a:endParaRPr>
                    </a:p>
                  </a:txBody>
                  <a:tcPr marL="0" marR="205740" marT="0" marB="0" anchor="ctr">
                    <a:solidFill>
                      <a:schemeClr val="accent3">
                        <a:lumMod val="40000"/>
                        <a:lumOff val="60000"/>
                      </a:schemeClr>
                    </a:solidFill>
                  </a:tcPr>
                </a:tc>
                <a:tc>
                  <a:txBody>
                    <a:bodyPr/>
                    <a:lstStyle/>
                    <a:p>
                      <a:pPr algn="r" fontAlgn="b"/>
                      <a:r>
                        <a:rPr lang="en-US" sz="2000" b="1" i="0" u="none" strike="noStrike" dirty="0" smtClean="0">
                          <a:solidFill>
                            <a:schemeClr val="tx2">
                              <a:lumMod val="50000"/>
                            </a:schemeClr>
                          </a:solidFill>
                          <a:effectLst/>
                          <a:latin typeface="+mn-lt"/>
                        </a:rPr>
                        <a:t>23%</a:t>
                      </a:r>
                      <a:endParaRPr lang="en-US" sz="2000" b="1" i="0" u="none" strike="noStrike" dirty="0">
                        <a:solidFill>
                          <a:schemeClr val="tx2">
                            <a:lumMod val="50000"/>
                          </a:schemeClr>
                        </a:solidFill>
                        <a:effectLst/>
                        <a:latin typeface="+mn-lt"/>
                      </a:endParaRPr>
                    </a:p>
                  </a:txBody>
                  <a:tcPr marL="0" marR="205740" marT="0" marB="0" anchor="ctr">
                    <a:solidFill>
                      <a:schemeClr val="accent3">
                        <a:lumMod val="40000"/>
                        <a:lumOff val="60000"/>
                      </a:schemeClr>
                    </a:solidFill>
                  </a:tcPr>
                </a:tc>
                <a:tc>
                  <a:txBody>
                    <a:bodyPr/>
                    <a:lstStyle/>
                    <a:p>
                      <a:pPr algn="r" fontAlgn="b"/>
                      <a:r>
                        <a:rPr lang="en-US" sz="2000" b="1" i="0" u="none" strike="noStrike" dirty="0" smtClean="0">
                          <a:solidFill>
                            <a:schemeClr val="tx2">
                              <a:lumMod val="50000"/>
                            </a:schemeClr>
                          </a:solidFill>
                          <a:effectLst/>
                          <a:latin typeface="+mn-lt"/>
                        </a:rPr>
                        <a:t>17%</a:t>
                      </a:r>
                      <a:endParaRPr lang="en-US" sz="2000" b="1" i="0" u="none" strike="noStrike" dirty="0">
                        <a:solidFill>
                          <a:schemeClr val="tx2">
                            <a:lumMod val="50000"/>
                          </a:schemeClr>
                        </a:solidFill>
                        <a:effectLst/>
                        <a:latin typeface="+mn-lt"/>
                      </a:endParaRPr>
                    </a:p>
                  </a:txBody>
                  <a:tcPr marL="0" marR="205740" marT="0" marB="0" anchor="ctr">
                    <a:solidFill>
                      <a:schemeClr val="accent3">
                        <a:lumMod val="40000"/>
                        <a:lumOff val="60000"/>
                      </a:schemeClr>
                    </a:solidFill>
                  </a:tcPr>
                </a:tc>
                <a:tc>
                  <a:txBody>
                    <a:bodyPr/>
                    <a:lstStyle/>
                    <a:p>
                      <a:pPr algn="r" fontAlgn="b"/>
                      <a:r>
                        <a:rPr lang="en-US" sz="2000" b="1" i="0" u="none" strike="noStrike" dirty="0" smtClean="0">
                          <a:solidFill>
                            <a:schemeClr val="tx2">
                              <a:lumMod val="50000"/>
                            </a:schemeClr>
                          </a:solidFill>
                          <a:effectLst/>
                          <a:latin typeface="+mn-lt"/>
                        </a:rPr>
                        <a:t>33%</a:t>
                      </a:r>
                      <a:endParaRPr lang="en-US" sz="2000" b="1" i="0" u="none" strike="noStrike" dirty="0">
                        <a:solidFill>
                          <a:schemeClr val="tx2">
                            <a:lumMod val="50000"/>
                          </a:schemeClr>
                        </a:solidFill>
                        <a:effectLst/>
                        <a:latin typeface="+mn-lt"/>
                      </a:endParaRPr>
                    </a:p>
                  </a:txBody>
                  <a:tcPr marL="0" marR="205740" marT="0" marB="0" anchor="ctr">
                    <a:solidFill>
                      <a:schemeClr val="accent3">
                        <a:lumMod val="40000"/>
                        <a:lumOff val="60000"/>
                      </a:schemeClr>
                    </a:solidFill>
                  </a:tcPr>
                </a:tc>
                <a:tc>
                  <a:txBody>
                    <a:bodyPr/>
                    <a:lstStyle/>
                    <a:p>
                      <a:pPr algn="r"/>
                      <a:endParaRPr lang="en-US" sz="2000" b="1" dirty="0" smtClean="0">
                        <a:solidFill>
                          <a:schemeClr val="tx2">
                            <a:lumMod val="50000"/>
                          </a:schemeClr>
                        </a:solidFill>
                        <a:latin typeface="+mn-lt"/>
                      </a:endParaRPr>
                    </a:p>
                  </a:txBody>
                  <a:tcPr marL="0" marR="205740" marT="0" marB="0" anchor="ctr">
                    <a:solidFill>
                      <a:schemeClr val="accent3">
                        <a:lumMod val="40000"/>
                        <a:lumOff val="60000"/>
                      </a:schemeClr>
                    </a:solidFill>
                  </a:tcPr>
                </a:tc>
              </a:tr>
            </a:tbl>
          </a:graphicData>
        </a:graphic>
      </p:graphicFrame>
      <p:sp>
        <p:nvSpPr>
          <p:cNvPr id="41007" name="TextBox 2"/>
          <p:cNvSpPr txBox="1">
            <a:spLocks noChangeArrowheads="1"/>
          </p:cNvSpPr>
          <p:nvPr/>
        </p:nvSpPr>
        <p:spPr bwMode="auto">
          <a:xfrm>
            <a:off x="2853483" y="785396"/>
            <a:ext cx="141737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b="1" dirty="0">
                <a:solidFill>
                  <a:srgbClr val="47484B"/>
                </a:solidFill>
                <a:cs typeface="Arial" charset="0"/>
              </a:rPr>
              <a:t>Million Bales</a:t>
            </a:r>
          </a:p>
        </p:txBody>
      </p:sp>
      <p:sp>
        <p:nvSpPr>
          <p:cNvPr id="2" name="TextBox 1"/>
          <p:cNvSpPr txBox="1"/>
          <p:nvPr/>
        </p:nvSpPr>
        <p:spPr>
          <a:xfrm>
            <a:off x="4654782" y="4705350"/>
            <a:ext cx="2044406" cy="338554"/>
          </a:xfrm>
          <a:prstGeom prst="rect">
            <a:avLst/>
          </a:prstGeom>
          <a:noFill/>
        </p:spPr>
        <p:txBody>
          <a:bodyPr wrap="none" rtlCol="0">
            <a:spAutoFit/>
          </a:bodyPr>
          <a:lstStyle/>
          <a:p>
            <a:r>
              <a:rPr lang="en-US" sz="1600" dirty="0" smtClean="0"/>
              <a:t>Source: USDA, Dec ‘14</a:t>
            </a:r>
            <a:endParaRPr lang="en-US" sz="1600" dirty="0"/>
          </a:p>
        </p:txBody>
      </p:sp>
    </p:spTree>
    <p:extLst>
      <p:ext uri="{BB962C8B-B14F-4D97-AF65-F5344CB8AC3E}">
        <p14:creationId xmlns:p14="http://schemas.microsoft.com/office/powerpoint/2010/main" val="14245519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342900" y="211633"/>
            <a:ext cx="6172200" cy="531317"/>
          </a:xfrm>
        </p:spPr>
        <p:txBody>
          <a:bodyPr>
            <a:noAutofit/>
          </a:bodyPr>
          <a:lstStyle/>
          <a:p>
            <a:r>
              <a:rPr lang="en-US" sz="3600" dirty="0" smtClean="0"/>
              <a:t>US Export Customers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35276918"/>
              </p:ext>
            </p:extLst>
          </p:nvPr>
        </p:nvGraphicFramePr>
        <p:xfrm>
          <a:off x="533400" y="1157704"/>
          <a:ext cx="5829299" cy="3352809"/>
        </p:xfrm>
        <a:graphic>
          <a:graphicData uri="http://schemas.openxmlformats.org/drawingml/2006/table">
            <a:tbl>
              <a:tblPr firstRow="1" bandRow="1">
                <a:tableStyleId>{EB344D84-9AFB-497E-A393-DC336BA19D2E}</a:tableStyleId>
              </a:tblPr>
              <a:tblGrid>
                <a:gridCol w="1489709"/>
                <a:gridCol w="1101090"/>
                <a:gridCol w="1101090"/>
                <a:gridCol w="1101090"/>
                <a:gridCol w="1036320"/>
              </a:tblGrid>
              <a:tr h="508001">
                <a:tc>
                  <a:txBody>
                    <a:bodyPr/>
                    <a:lstStyle/>
                    <a:p>
                      <a:endParaRPr lang="en-US" sz="1800" dirty="0">
                        <a:solidFill>
                          <a:srgbClr val="000000"/>
                        </a:solidFill>
                      </a:endParaRPr>
                    </a:p>
                  </a:txBody>
                  <a:tcPr marL="68580" marR="68580" marT="25718" marB="2571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10/11</a:t>
                      </a:r>
                    </a:p>
                  </a:txBody>
                  <a:tcPr marL="68580" marR="68580" marT="25718" marB="25718" anchor="ctr"/>
                </a:tc>
                <a:tc>
                  <a:txBody>
                    <a:bodyPr/>
                    <a:lstStyle/>
                    <a:p>
                      <a:pPr algn="ctr"/>
                      <a:r>
                        <a:rPr lang="en-US" sz="1800" dirty="0" smtClean="0"/>
                        <a:t>11/12</a:t>
                      </a:r>
                      <a:endParaRPr lang="en-US" sz="1600" dirty="0">
                        <a:solidFill>
                          <a:srgbClr val="000000"/>
                        </a:solidFill>
                      </a:endParaRPr>
                    </a:p>
                  </a:txBody>
                  <a:tcPr marL="68580" marR="68580" marT="25718" marB="25718" anchor="ctr"/>
                </a:tc>
                <a:tc>
                  <a:txBody>
                    <a:bodyPr/>
                    <a:lstStyle/>
                    <a:p>
                      <a:pPr algn="ctr"/>
                      <a:r>
                        <a:rPr lang="en-US" sz="1800" dirty="0" smtClean="0"/>
                        <a:t>12/13</a:t>
                      </a:r>
                      <a:endParaRPr lang="en-US" sz="1800" dirty="0" smtClean="0">
                        <a:solidFill>
                          <a:srgbClr val="000000"/>
                        </a:solidFill>
                      </a:endParaRPr>
                    </a:p>
                  </a:txBody>
                  <a:tcPr marL="68580" marR="68580" marT="25718" marB="25718" anchor="ctr"/>
                </a:tc>
                <a:tc>
                  <a:txBody>
                    <a:bodyPr/>
                    <a:lstStyle/>
                    <a:p>
                      <a:pPr algn="ctr"/>
                      <a:r>
                        <a:rPr lang="en-US" sz="1800" dirty="0" smtClean="0"/>
                        <a:t>13/14</a:t>
                      </a:r>
                      <a:endParaRPr lang="en-US" sz="1600" dirty="0">
                        <a:solidFill>
                          <a:srgbClr val="000000"/>
                        </a:solidFill>
                      </a:endParaRPr>
                    </a:p>
                  </a:txBody>
                  <a:tcPr marL="68580" marR="68580" marT="25718" marB="25718" anchor="ctr"/>
                </a:tc>
              </a:tr>
              <a:tr h="457206">
                <a:tc>
                  <a:txBody>
                    <a:bodyPr/>
                    <a:lstStyle/>
                    <a:p>
                      <a:r>
                        <a:rPr lang="en-US" sz="2000" smtClean="0">
                          <a:solidFill>
                            <a:schemeClr val="tx1">
                              <a:lumMod val="50000"/>
                            </a:schemeClr>
                          </a:solidFill>
                        </a:rPr>
                        <a:t>Total</a:t>
                      </a:r>
                      <a:endParaRPr lang="en-US" sz="2000" dirty="0">
                        <a:solidFill>
                          <a:schemeClr val="tx1">
                            <a:lumMod val="50000"/>
                          </a:schemeClr>
                        </a:solidFill>
                      </a:endParaRPr>
                    </a:p>
                  </a:txBody>
                  <a:tcPr marL="68580" marR="68580" marT="25718" marB="25718" anchor="ctr">
                    <a:solidFill>
                      <a:schemeClr val="accent3">
                        <a:lumMod val="40000"/>
                        <a:lumOff val="60000"/>
                      </a:schemeClr>
                    </a:solidFill>
                  </a:tcPr>
                </a:tc>
                <a:tc>
                  <a:txBody>
                    <a:bodyPr/>
                    <a:lstStyle/>
                    <a:p>
                      <a:pPr algn="r" fontAlgn="b"/>
                      <a:r>
                        <a:rPr lang="en-US" sz="2000" b="0" i="0" u="none" strike="noStrike" dirty="0" smtClean="0">
                          <a:solidFill>
                            <a:srgbClr val="000000"/>
                          </a:solidFill>
                          <a:effectLst/>
                          <a:latin typeface="Calibri" panose="020F0502020204030204" pitchFamily="34" charset="0"/>
                        </a:rPr>
                        <a:t>14,376</a:t>
                      </a:r>
                      <a:endParaRPr lang="en-US" sz="2000" b="0" i="0" u="none" strike="noStrike" dirty="0">
                        <a:solidFill>
                          <a:srgbClr val="000000"/>
                        </a:solidFill>
                        <a:effectLst/>
                        <a:latin typeface="Calibri" panose="020F0502020204030204" pitchFamily="34" charset="0"/>
                      </a:endParaRPr>
                    </a:p>
                  </a:txBody>
                  <a:tcPr marL="9525" marR="182880" marT="9525" marB="0" anchor="ctr">
                    <a:solidFill>
                      <a:schemeClr val="accent3">
                        <a:lumMod val="40000"/>
                        <a:lumOff val="60000"/>
                      </a:schemeClr>
                    </a:solidFill>
                  </a:tcPr>
                </a:tc>
                <a:tc>
                  <a:txBody>
                    <a:bodyPr/>
                    <a:lstStyle/>
                    <a:p>
                      <a:pPr algn="r" fontAlgn="b"/>
                      <a:r>
                        <a:rPr lang="en-US" sz="2000" b="0" i="0" u="none" strike="noStrike" dirty="0" smtClean="0">
                          <a:solidFill>
                            <a:srgbClr val="000000"/>
                          </a:solidFill>
                          <a:effectLst/>
                          <a:latin typeface="Calibri" panose="020F0502020204030204" pitchFamily="34" charset="0"/>
                        </a:rPr>
                        <a:t>11,714</a:t>
                      </a:r>
                      <a:endParaRPr lang="en-US" sz="2000" b="0" i="0" u="none" strike="noStrike" dirty="0">
                        <a:solidFill>
                          <a:srgbClr val="000000"/>
                        </a:solidFill>
                        <a:effectLst/>
                        <a:latin typeface="Calibri" panose="020F0502020204030204" pitchFamily="34" charset="0"/>
                      </a:endParaRPr>
                    </a:p>
                  </a:txBody>
                  <a:tcPr marL="9525" marR="182880" marT="9525" marB="0" anchor="ctr">
                    <a:solidFill>
                      <a:schemeClr val="accent3">
                        <a:lumMod val="40000"/>
                        <a:lumOff val="60000"/>
                      </a:schemeClr>
                    </a:solidFill>
                  </a:tcPr>
                </a:tc>
                <a:tc>
                  <a:txBody>
                    <a:bodyPr/>
                    <a:lstStyle/>
                    <a:p>
                      <a:pPr algn="r" fontAlgn="b"/>
                      <a:r>
                        <a:rPr lang="en-US" sz="2000" b="0" i="0" u="none" strike="noStrike" dirty="0" smtClean="0">
                          <a:solidFill>
                            <a:srgbClr val="000000"/>
                          </a:solidFill>
                          <a:effectLst/>
                          <a:latin typeface="Calibri" panose="020F0502020204030204" pitchFamily="34" charset="0"/>
                        </a:rPr>
                        <a:t>13,026</a:t>
                      </a:r>
                      <a:endParaRPr lang="en-US" sz="2000" b="0" i="0" u="none" strike="noStrike" dirty="0">
                        <a:solidFill>
                          <a:srgbClr val="000000"/>
                        </a:solidFill>
                        <a:effectLst/>
                        <a:latin typeface="Calibri" panose="020F0502020204030204" pitchFamily="34" charset="0"/>
                      </a:endParaRPr>
                    </a:p>
                  </a:txBody>
                  <a:tcPr marL="9525" marR="182880" marT="9525" marB="0" anchor="ctr">
                    <a:solidFill>
                      <a:schemeClr val="accent3">
                        <a:lumMod val="40000"/>
                        <a:lumOff val="60000"/>
                      </a:schemeClr>
                    </a:solidFill>
                  </a:tcPr>
                </a:tc>
                <a:tc>
                  <a:txBody>
                    <a:bodyPr/>
                    <a:lstStyle/>
                    <a:p>
                      <a:pPr algn="r" fontAlgn="b"/>
                      <a:r>
                        <a:rPr lang="en-US" sz="2000" b="0" i="0" u="none" strike="noStrike" dirty="0" smtClean="0">
                          <a:solidFill>
                            <a:srgbClr val="000000"/>
                          </a:solidFill>
                          <a:effectLst/>
                          <a:latin typeface="Calibri" panose="020F0502020204030204" pitchFamily="34" charset="0"/>
                        </a:rPr>
                        <a:t>10,530</a:t>
                      </a:r>
                      <a:endParaRPr lang="en-US" sz="2000" b="0" i="0" u="none" strike="noStrike" dirty="0">
                        <a:solidFill>
                          <a:srgbClr val="000000"/>
                        </a:solidFill>
                        <a:effectLst/>
                        <a:latin typeface="Calibri" panose="020F0502020204030204" pitchFamily="34" charset="0"/>
                      </a:endParaRPr>
                    </a:p>
                  </a:txBody>
                  <a:tcPr marL="9525" marR="182880" marT="9525" marB="0" anchor="ctr">
                    <a:solidFill>
                      <a:schemeClr val="accent3">
                        <a:lumMod val="40000"/>
                        <a:lumOff val="60000"/>
                      </a:schemeClr>
                    </a:solidFill>
                  </a:tcPr>
                </a:tc>
              </a:tr>
              <a:tr h="457200">
                <a:tc>
                  <a:txBody>
                    <a:bodyPr/>
                    <a:lstStyle/>
                    <a:p>
                      <a:r>
                        <a:rPr lang="en-US" sz="2000" dirty="0" smtClean="0">
                          <a:solidFill>
                            <a:schemeClr val="tx1">
                              <a:lumMod val="50000"/>
                            </a:schemeClr>
                          </a:solidFill>
                        </a:rPr>
                        <a:t>China</a:t>
                      </a:r>
                      <a:endParaRPr lang="en-US" sz="2000" dirty="0">
                        <a:solidFill>
                          <a:schemeClr val="tx1">
                            <a:lumMod val="50000"/>
                          </a:schemeClr>
                        </a:solidFill>
                      </a:endParaRPr>
                    </a:p>
                  </a:txBody>
                  <a:tcPr marL="68580" marR="68580" marT="25718" marB="25718" anchor="ctr"/>
                </a:tc>
                <a:tc>
                  <a:txBody>
                    <a:bodyPr/>
                    <a:lstStyle/>
                    <a:p>
                      <a:pPr algn="r" fontAlgn="b"/>
                      <a:r>
                        <a:rPr lang="en-US" sz="2000" b="0" i="0" u="none" strike="noStrike" dirty="0" smtClean="0">
                          <a:solidFill>
                            <a:srgbClr val="000000"/>
                          </a:solidFill>
                          <a:effectLst/>
                          <a:latin typeface="Calibri" panose="020F0502020204030204" pitchFamily="34" charset="0"/>
                        </a:rPr>
                        <a:t>4,863</a:t>
                      </a:r>
                      <a:endParaRPr lang="en-US" sz="2000" b="0" i="0" u="none" strike="noStrike" dirty="0">
                        <a:solidFill>
                          <a:srgbClr val="000000"/>
                        </a:solidFill>
                        <a:effectLst/>
                        <a:latin typeface="Calibri" panose="020F0502020204030204" pitchFamily="34" charset="0"/>
                      </a:endParaRPr>
                    </a:p>
                  </a:txBody>
                  <a:tcPr marL="9525" marR="182880" marT="9525" marB="0" anchor="ctr"/>
                </a:tc>
                <a:tc>
                  <a:txBody>
                    <a:bodyPr/>
                    <a:lstStyle/>
                    <a:p>
                      <a:pPr algn="r" fontAlgn="b"/>
                      <a:r>
                        <a:rPr lang="en-US" sz="2000" b="0" i="0" u="none" strike="noStrike" dirty="0" smtClean="0">
                          <a:solidFill>
                            <a:srgbClr val="000000"/>
                          </a:solidFill>
                          <a:effectLst/>
                          <a:latin typeface="Calibri" panose="020F0502020204030204" pitchFamily="34" charset="0"/>
                        </a:rPr>
                        <a:t>6,279</a:t>
                      </a:r>
                      <a:endParaRPr lang="en-US" sz="2000" b="0" i="0" u="none" strike="noStrike" dirty="0">
                        <a:solidFill>
                          <a:srgbClr val="000000"/>
                        </a:solidFill>
                        <a:effectLst/>
                        <a:latin typeface="Calibri" panose="020F0502020204030204" pitchFamily="34" charset="0"/>
                      </a:endParaRPr>
                    </a:p>
                  </a:txBody>
                  <a:tcPr marL="9525" marR="182880" marT="9525" marB="0" anchor="ctr"/>
                </a:tc>
                <a:tc>
                  <a:txBody>
                    <a:bodyPr/>
                    <a:lstStyle/>
                    <a:p>
                      <a:pPr algn="r" fontAlgn="b"/>
                      <a:r>
                        <a:rPr lang="en-US" sz="2000" b="0" i="0" u="none" strike="noStrike" dirty="0" smtClean="0">
                          <a:solidFill>
                            <a:srgbClr val="000000"/>
                          </a:solidFill>
                          <a:effectLst/>
                          <a:latin typeface="Calibri" panose="020F0502020204030204" pitchFamily="34" charset="0"/>
                        </a:rPr>
                        <a:t>5,615</a:t>
                      </a:r>
                      <a:endParaRPr lang="en-US" sz="2000" b="0" i="0" u="none" strike="noStrike" dirty="0">
                        <a:solidFill>
                          <a:srgbClr val="000000"/>
                        </a:solidFill>
                        <a:effectLst/>
                        <a:latin typeface="Calibri" panose="020F0502020204030204" pitchFamily="34" charset="0"/>
                      </a:endParaRPr>
                    </a:p>
                  </a:txBody>
                  <a:tcPr marL="9525" marR="182880" marT="9525" marB="0" anchor="ctr"/>
                </a:tc>
                <a:tc>
                  <a:txBody>
                    <a:bodyPr/>
                    <a:lstStyle/>
                    <a:p>
                      <a:pPr algn="r" fontAlgn="b"/>
                      <a:r>
                        <a:rPr lang="en-US" sz="2000" b="0" i="0" u="none" strike="noStrike" dirty="0" smtClean="0">
                          <a:solidFill>
                            <a:srgbClr val="000000"/>
                          </a:solidFill>
                          <a:effectLst/>
                          <a:latin typeface="Calibri" panose="020F0502020204030204" pitchFamily="34" charset="0"/>
                        </a:rPr>
                        <a:t>2,642</a:t>
                      </a:r>
                      <a:endParaRPr lang="en-US" sz="2000" b="0" i="0" u="none" strike="noStrike" dirty="0">
                        <a:solidFill>
                          <a:srgbClr val="000000"/>
                        </a:solidFill>
                        <a:effectLst/>
                        <a:latin typeface="Calibri" panose="020F0502020204030204" pitchFamily="34" charset="0"/>
                      </a:endParaRPr>
                    </a:p>
                  </a:txBody>
                  <a:tcPr marL="9525" marR="182880" marT="9525" marB="0" anchor="ctr"/>
                </a:tc>
              </a:tr>
              <a:tr h="457200">
                <a:tc>
                  <a:txBody>
                    <a:bodyPr/>
                    <a:lstStyle/>
                    <a:p>
                      <a:r>
                        <a:rPr lang="en-US" sz="2000" dirty="0" smtClean="0">
                          <a:solidFill>
                            <a:schemeClr val="tx1">
                              <a:lumMod val="50000"/>
                            </a:schemeClr>
                          </a:solidFill>
                        </a:rPr>
                        <a:t>Turkey</a:t>
                      </a:r>
                      <a:endParaRPr lang="en-US" sz="2000" dirty="0">
                        <a:solidFill>
                          <a:schemeClr val="tx1">
                            <a:lumMod val="50000"/>
                          </a:schemeClr>
                        </a:solidFill>
                      </a:endParaRPr>
                    </a:p>
                  </a:txBody>
                  <a:tcPr marL="68580" marR="68580" marT="25718" marB="25718" anchor="ctr">
                    <a:solidFill>
                      <a:schemeClr val="accent3">
                        <a:lumMod val="40000"/>
                        <a:lumOff val="60000"/>
                      </a:schemeClr>
                    </a:solidFill>
                  </a:tcPr>
                </a:tc>
                <a:tc>
                  <a:txBody>
                    <a:bodyPr/>
                    <a:lstStyle/>
                    <a:p>
                      <a:pPr algn="r" fontAlgn="b"/>
                      <a:r>
                        <a:rPr lang="en-US" sz="2000" b="0" i="0" u="none" strike="noStrike" dirty="0" smtClean="0">
                          <a:solidFill>
                            <a:srgbClr val="000000"/>
                          </a:solidFill>
                          <a:effectLst/>
                          <a:latin typeface="Calibri" panose="020F0502020204030204" pitchFamily="34" charset="0"/>
                        </a:rPr>
                        <a:t>2,078</a:t>
                      </a:r>
                      <a:endParaRPr lang="en-US" sz="2000" b="0" i="0" u="none" strike="noStrike" dirty="0">
                        <a:solidFill>
                          <a:srgbClr val="000000"/>
                        </a:solidFill>
                        <a:effectLst/>
                        <a:latin typeface="Calibri" panose="020F0502020204030204" pitchFamily="34" charset="0"/>
                      </a:endParaRPr>
                    </a:p>
                  </a:txBody>
                  <a:tcPr marL="9525" marR="182880" marT="9525" marB="0" anchor="ctr">
                    <a:solidFill>
                      <a:schemeClr val="accent3">
                        <a:lumMod val="40000"/>
                        <a:lumOff val="60000"/>
                      </a:schemeClr>
                    </a:solidFill>
                  </a:tcPr>
                </a:tc>
                <a:tc>
                  <a:txBody>
                    <a:bodyPr/>
                    <a:lstStyle/>
                    <a:p>
                      <a:pPr algn="r" fontAlgn="b"/>
                      <a:r>
                        <a:rPr lang="en-US" sz="2000" b="0" i="0" u="none" strike="noStrike" dirty="0" smtClean="0">
                          <a:solidFill>
                            <a:srgbClr val="000000"/>
                          </a:solidFill>
                          <a:effectLst/>
                          <a:latin typeface="Calibri" panose="020F0502020204030204" pitchFamily="34" charset="0"/>
                        </a:rPr>
                        <a:t>1,127</a:t>
                      </a:r>
                      <a:endParaRPr lang="en-US" sz="2000" b="0" i="0" u="none" strike="noStrike" dirty="0">
                        <a:solidFill>
                          <a:srgbClr val="000000"/>
                        </a:solidFill>
                        <a:effectLst/>
                        <a:latin typeface="Calibri" panose="020F0502020204030204" pitchFamily="34" charset="0"/>
                      </a:endParaRPr>
                    </a:p>
                  </a:txBody>
                  <a:tcPr marL="9525" marR="182880" marT="9525" marB="0" anchor="ctr">
                    <a:solidFill>
                      <a:schemeClr val="accent3">
                        <a:lumMod val="40000"/>
                        <a:lumOff val="60000"/>
                      </a:schemeClr>
                    </a:solidFill>
                  </a:tcPr>
                </a:tc>
                <a:tc>
                  <a:txBody>
                    <a:bodyPr/>
                    <a:lstStyle/>
                    <a:p>
                      <a:pPr algn="r" fontAlgn="b"/>
                      <a:r>
                        <a:rPr lang="en-US" sz="2000" b="0" i="0" u="none" strike="noStrike" dirty="0" smtClean="0">
                          <a:solidFill>
                            <a:srgbClr val="000000"/>
                          </a:solidFill>
                          <a:effectLst/>
                          <a:latin typeface="Calibri" panose="020F0502020204030204" pitchFamily="34" charset="0"/>
                        </a:rPr>
                        <a:t>1,931</a:t>
                      </a:r>
                      <a:endParaRPr lang="en-US" sz="2000" b="0" i="0" u="none" strike="noStrike" dirty="0">
                        <a:solidFill>
                          <a:srgbClr val="000000"/>
                        </a:solidFill>
                        <a:effectLst/>
                        <a:latin typeface="Calibri" panose="020F0502020204030204" pitchFamily="34" charset="0"/>
                      </a:endParaRPr>
                    </a:p>
                  </a:txBody>
                  <a:tcPr marL="9525" marR="182880" marT="9525" marB="0" anchor="ctr">
                    <a:solidFill>
                      <a:schemeClr val="accent3">
                        <a:lumMod val="40000"/>
                        <a:lumOff val="60000"/>
                      </a:schemeClr>
                    </a:solidFill>
                  </a:tcPr>
                </a:tc>
                <a:tc>
                  <a:txBody>
                    <a:bodyPr/>
                    <a:lstStyle/>
                    <a:p>
                      <a:pPr algn="r" fontAlgn="b"/>
                      <a:r>
                        <a:rPr lang="en-US" sz="2000" b="0" i="0" u="none" strike="noStrike" dirty="0" smtClean="0">
                          <a:solidFill>
                            <a:srgbClr val="000000"/>
                          </a:solidFill>
                          <a:effectLst/>
                          <a:latin typeface="Calibri" panose="020F0502020204030204" pitchFamily="34" charset="0"/>
                        </a:rPr>
                        <a:t>2,084</a:t>
                      </a:r>
                      <a:endParaRPr lang="en-US" sz="2000" b="0" i="0" u="none" strike="noStrike" dirty="0">
                        <a:solidFill>
                          <a:srgbClr val="000000"/>
                        </a:solidFill>
                        <a:effectLst/>
                        <a:latin typeface="Calibri" panose="020F0502020204030204" pitchFamily="34" charset="0"/>
                      </a:endParaRPr>
                    </a:p>
                  </a:txBody>
                  <a:tcPr marL="9525" marR="182880" marT="9525" marB="0" anchor="ctr">
                    <a:solidFill>
                      <a:schemeClr val="accent3">
                        <a:lumMod val="40000"/>
                        <a:lumOff val="60000"/>
                      </a:schemeClr>
                    </a:solidFill>
                  </a:tcPr>
                </a:tc>
              </a:tr>
              <a:tr h="457200">
                <a:tc>
                  <a:txBody>
                    <a:bodyPr/>
                    <a:lstStyle/>
                    <a:p>
                      <a:r>
                        <a:rPr lang="en-US" sz="2000" dirty="0" smtClean="0">
                          <a:solidFill>
                            <a:schemeClr val="tx1">
                              <a:lumMod val="50000"/>
                            </a:schemeClr>
                          </a:solidFill>
                        </a:rPr>
                        <a:t>Vietnam</a:t>
                      </a:r>
                      <a:endParaRPr lang="en-US" sz="2000" dirty="0">
                        <a:solidFill>
                          <a:schemeClr val="tx1">
                            <a:lumMod val="50000"/>
                          </a:schemeClr>
                        </a:solidFill>
                      </a:endParaRPr>
                    </a:p>
                  </a:txBody>
                  <a:tcPr marL="68580" marR="68580" marT="25718" marB="25718" anchor="ctr"/>
                </a:tc>
                <a:tc>
                  <a:txBody>
                    <a:bodyPr/>
                    <a:lstStyle/>
                    <a:p>
                      <a:pPr algn="r" fontAlgn="b"/>
                      <a:r>
                        <a:rPr lang="en-US" sz="2000" b="0" i="0" u="none" strike="noStrike" dirty="0">
                          <a:solidFill>
                            <a:srgbClr val="000000"/>
                          </a:solidFill>
                          <a:effectLst/>
                          <a:latin typeface="Calibri" panose="020F0502020204030204" pitchFamily="34" charset="0"/>
                        </a:rPr>
                        <a:t>717</a:t>
                      </a:r>
                    </a:p>
                  </a:txBody>
                  <a:tcPr marL="9525" marR="182880" marT="9525" marB="0" anchor="ctr"/>
                </a:tc>
                <a:tc>
                  <a:txBody>
                    <a:bodyPr/>
                    <a:lstStyle/>
                    <a:p>
                      <a:pPr algn="r" fontAlgn="b"/>
                      <a:r>
                        <a:rPr lang="en-US" sz="2000" b="0" i="0" u="none" strike="noStrike" dirty="0">
                          <a:solidFill>
                            <a:srgbClr val="000000"/>
                          </a:solidFill>
                          <a:effectLst/>
                          <a:latin typeface="Calibri" panose="020F0502020204030204" pitchFamily="34" charset="0"/>
                        </a:rPr>
                        <a:t>521</a:t>
                      </a:r>
                    </a:p>
                  </a:txBody>
                  <a:tcPr marL="9525" marR="182880" marT="9525" marB="0" anchor="ctr"/>
                </a:tc>
                <a:tc>
                  <a:txBody>
                    <a:bodyPr/>
                    <a:lstStyle/>
                    <a:p>
                      <a:pPr algn="r" fontAlgn="b"/>
                      <a:r>
                        <a:rPr lang="en-US" sz="2000" b="0" i="0" u="none" strike="noStrike" dirty="0">
                          <a:solidFill>
                            <a:srgbClr val="000000"/>
                          </a:solidFill>
                          <a:effectLst/>
                          <a:latin typeface="Calibri" panose="020F0502020204030204" pitchFamily="34" charset="0"/>
                        </a:rPr>
                        <a:t>894</a:t>
                      </a:r>
                    </a:p>
                  </a:txBody>
                  <a:tcPr marL="9525" marR="182880" marT="9525" marB="0" anchor="ctr"/>
                </a:tc>
                <a:tc>
                  <a:txBody>
                    <a:bodyPr/>
                    <a:lstStyle/>
                    <a:p>
                      <a:pPr algn="r" fontAlgn="b"/>
                      <a:r>
                        <a:rPr lang="en-US" sz="2000" b="0" i="0" u="none" strike="noStrike" dirty="0" smtClean="0">
                          <a:solidFill>
                            <a:srgbClr val="000000"/>
                          </a:solidFill>
                          <a:effectLst/>
                          <a:latin typeface="Calibri" panose="020F0502020204030204" pitchFamily="34" charset="0"/>
                        </a:rPr>
                        <a:t>1,025</a:t>
                      </a:r>
                      <a:endParaRPr lang="en-US" sz="2000" b="0" i="0" u="none" strike="noStrike" dirty="0">
                        <a:solidFill>
                          <a:srgbClr val="000000"/>
                        </a:solidFill>
                        <a:effectLst/>
                        <a:latin typeface="Calibri" panose="020F0502020204030204" pitchFamily="34" charset="0"/>
                      </a:endParaRPr>
                    </a:p>
                  </a:txBody>
                  <a:tcPr marL="9525" marR="182880" marT="9525" marB="0" anchor="ctr"/>
                </a:tc>
              </a:tr>
              <a:tr h="508001">
                <a:tc>
                  <a:txBody>
                    <a:bodyPr/>
                    <a:lstStyle/>
                    <a:p>
                      <a:r>
                        <a:rPr lang="en-US" sz="2000" dirty="0" smtClean="0">
                          <a:solidFill>
                            <a:schemeClr val="tx1">
                              <a:lumMod val="50000"/>
                            </a:schemeClr>
                          </a:solidFill>
                        </a:rPr>
                        <a:t>Mexico</a:t>
                      </a:r>
                      <a:endParaRPr lang="en-US" sz="2000" dirty="0">
                        <a:solidFill>
                          <a:schemeClr val="tx1">
                            <a:lumMod val="50000"/>
                          </a:schemeClr>
                        </a:solidFill>
                      </a:endParaRPr>
                    </a:p>
                  </a:txBody>
                  <a:tcPr marL="68580" marR="68580" marT="25718" marB="25718" anchor="ctr">
                    <a:solidFill>
                      <a:schemeClr val="accent3">
                        <a:lumMod val="40000"/>
                        <a:lumOff val="60000"/>
                      </a:schemeClr>
                    </a:solidFill>
                  </a:tcPr>
                </a:tc>
                <a:tc>
                  <a:txBody>
                    <a:bodyPr/>
                    <a:lstStyle/>
                    <a:p>
                      <a:pPr algn="r" fontAlgn="b"/>
                      <a:r>
                        <a:rPr lang="en-US" sz="2000" b="0" i="0" u="none" strike="noStrike" dirty="0" smtClean="0">
                          <a:solidFill>
                            <a:srgbClr val="000000"/>
                          </a:solidFill>
                          <a:effectLst/>
                          <a:latin typeface="Calibri" panose="020F0502020204030204" pitchFamily="34" charset="0"/>
                        </a:rPr>
                        <a:t>1,245</a:t>
                      </a:r>
                      <a:endParaRPr lang="en-US" sz="2000" b="0" i="0" u="none" strike="noStrike" dirty="0">
                        <a:solidFill>
                          <a:srgbClr val="000000"/>
                        </a:solidFill>
                        <a:effectLst/>
                        <a:latin typeface="Calibri" panose="020F0502020204030204" pitchFamily="34" charset="0"/>
                      </a:endParaRPr>
                    </a:p>
                  </a:txBody>
                  <a:tcPr marL="9525" marR="182880" marT="9525" marB="0" anchor="ctr">
                    <a:solidFill>
                      <a:schemeClr val="accent3">
                        <a:lumMod val="40000"/>
                        <a:lumOff val="6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956</a:t>
                      </a:r>
                    </a:p>
                  </a:txBody>
                  <a:tcPr marL="9525" marR="182880" marT="9525" marB="0" anchor="ctr">
                    <a:solidFill>
                      <a:schemeClr val="accent3">
                        <a:lumMod val="40000"/>
                        <a:lumOff val="6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979</a:t>
                      </a:r>
                    </a:p>
                  </a:txBody>
                  <a:tcPr marL="9525" marR="182880" marT="9525" marB="0" anchor="ctr">
                    <a:solidFill>
                      <a:schemeClr val="accent3">
                        <a:lumMod val="40000"/>
                        <a:lumOff val="60000"/>
                      </a:schemeClr>
                    </a:solidFill>
                  </a:tcPr>
                </a:tc>
                <a:tc>
                  <a:txBody>
                    <a:bodyPr/>
                    <a:lstStyle/>
                    <a:p>
                      <a:pPr algn="r" fontAlgn="b"/>
                      <a:r>
                        <a:rPr lang="en-US" sz="2000" b="0" i="0" u="none" strike="noStrike" dirty="0" smtClean="0">
                          <a:solidFill>
                            <a:srgbClr val="000000"/>
                          </a:solidFill>
                          <a:effectLst/>
                          <a:latin typeface="Calibri" panose="020F0502020204030204" pitchFamily="34" charset="0"/>
                        </a:rPr>
                        <a:t>1,009</a:t>
                      </a:r>
                      <a:endParaRPr lang="en-US" sz="2000" b="0" i="0" u="none" strike="noStrike" dirty="0">
                        <a:solidFill>
                          <a:srgbClr val="000000"/>
                        </a:solidFill>
                        <a:effectLst/>
                        <a:latin typeface="Calibri" panose="020F0502020204030204" pitchFamily="34" charset="0"/>
                      </a:endParaRPr>
                    </a:p>
                  </a:txBody>
                  <a:tcPr marL="9525" marR="182880" marT="9525" marB="0" anchor="ctr">
                    <a:solidFill>
                      <a:schemeClr val="accent3">
                        <a:lumMod val="40000"/>
                        <a:lumOff val="60000"/>
                      </a:schemeClr>
                    </a:solidFill>
                  </a:tcPr>
                </a:tc>
              </a:tr>
              <a:tr h="508001">
                <a:tc>
                  <a:txBody>
                    <a:bodyPr/>
                    <a:lstStyle/>
                    <a:p>
                      <a:r>
                        <a:rPr lang="en-US" sz="2000" dirty="0" smtClean="0">
                          <a:solidFill>
                            <a:schemeClr val="tx1">
                              <a:lumMod val="50000"/>
                            </a:schemeClr>
                          </a:solidFill>
                        </a:rPr>
                        <a:t>Indonesia</a:t>
                      </a:r>
                      <a:endParaRPr lang="en-US" sz="2000" dirty="0">
                        <a:solidFill>
                          <a:schemeClr val="tx1">
                            <a:lumMod val="50000"/>
                          </a:schemeClr>
                        </a:solidFill>
                      </a:endParaRPr>
                    </a:p>
                  </a:txBody>
                  <a:tcPr marL="68580" marR="68580" marT="25718" marB="25718" anchor="ctr">
                    <a:solidFill>
                      <a:schemeClr val="bg1"/>
                    </a:solidFill>
                  </a:tcPr>
                </a:tc>
                <a:tc>
                  <a:txBody>
                    <a:bodyPr/>
                    <a:lstStyle/>
                    <a:p>
                      <a:pPr algn="r" fontAlgn="b"/>
                      <a:r>
                        <a:rPr lang="en-US" sz="2000" b="0" i="0" u="none" strike="noStrike" dirty="0">
                          <a:solidFill>
                            <a:srgbClr val="000000"/>
                          </a:solidFill>
                          <a:effectLst/>
                          <a:latin typeface="Calibri" panose="020F0502020204030204" pitchFamily="34" charset="0"/>
                        </a:rPr>
                        <a:t>889</a:t>
                      </a:r>
                    </a:p>
                  </a:txBody>
                  <a:tcPr marL="9525" marR="182880" marT="9525" marB="0" anchor="ctr">
                    <a:solidFill>
                      <a:schemeClr val="bg1"/>
                    </a:solidFill>
                  </a:tcPr>
                </a:tc>
                <a:tc>
                  <a:txBody>
                    <a:bodyPr/>
                    <a:lstStyle/>
                    <a:p>
                      <a:pPr algn="r" fontAlgn="b"/>
                      <a:r>
                        <a:rPr lang="en-US" sz="2000" b="0" i="0" u="none" strike="noStrike" dirty="0">
                          <a:solidFill>
                            <a:srgbClr val="000000"/>
                          </a:solidFill>
                          <a:effectLst/>
                          <a:latin typeface="Calibri" panose="020F0502020204030204" pitchFamily="34" charset="0"/>
                        </a:rPr>
                        <a:t>329</a:t>
                      </a:r>
                    </a:p>
                  </a:txBody>
                  <a:tcPr marL="9525" marR="182880" marT="9525" marB="0" anchor="ctr">
                    <a:solidFill>
                      <a:schemeClr val="bg1"/>
                    </a:solidFill>
                  </a:tcPr>
                </a:tc>
                <a:tc>
                  <a:txBody>
                    <a:bodyPr/>
                    <a:lstStyle/>
                    <a:p>
                      <a:pPr algn="r" fontAlgn="b"/>
                      <a:r>
                        <a:rPr lang="en-US" sz="2000" b="0" i="0" u="none" strike="noStrike" dirty="0">
                          <a:solidFill>
                            <a:srgbClr val="000000"/>
                          </a:solidFill>
                          <a:effectLst/>
                          <a:latin typeface="Calibri" panose="020F0502020204030204" pitchFamily="34" charset="0"/>
                        </a:rPr>
                        <a:t>533</a:t>
                      </a:r>
                    </a:p>
                  </a:txBody>
                  <a:tcPr marL="9525" marR="182880" marT="9525" marB="0" anchor="ctr">
                    <a:solidFill>
                      <a:schemeClr val="bg1"/>
                    </a:solidFill>
                  </a:tcPr>
                </a:tc>
                <a:tc>
                  <a:txBody>
                    <a:bodyPr/>
                    <a:lstStyle/>
                    <a:p>
                      <a:pPr algn="r" fontAlgn="b"/>
                      <a:r>
                        <a:rPr lang="en-US" sz="2000" b="0" i="0" u="none" strike="noStrike" dirty="0">
                          <a:solidFill>
                            <a:srgbClr val="000000"/>
                          </a:solidFill>
                          <a:effectLst/>
                          <a:latin typeface="Calibri" panose="020F0502020204030204" pitchFamily="34" charset="0"/>
                        </a:rPr>
                        <a:t>698</a:t>
                      </a:r>
                    </a:p>
                  </a:txBody>
                  <a:tcPr marL="9525" marR="182880" marT="9525" marB="0" anchor="ctr">
                    <a:solidFill>
                      <a:schemeClr val="bg1"/>
                    </a:solidFill>
                  </a:tcPr>
                </a:tc>
              </a:tr>
            </a:tbl>
          </a:graphicData>
        </a:graphic>
      </p:graphicFrame>
      <p:sp>
        <p:nvSpPr>
          <p:cNvPr id="41007" name="TextBox 2"/>
          <p:cNvSpPr txBox="1">
            <a:spLocks noChangeArrowheads="1"/>
          </p:cNvSpPr>
          <p:nvPr/>
        </p:nvSpPr>
        <p:spPr bwMode="auto">
          <a:xfrm>
            <a:off x="2590800" y="819150"/>
            <a:ext cx="151836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n-US" sz="1600" b="1" dirty="0" smtClean="0">
                <a:solidFill>
                  <a:srgbClr val="47484B"/>
                </a:solidFill>
                <a:cs typeface="Arial" charset="0"/>
              </a:rPr>
              <a:t>Thousand Bales</a:t>
            </a:r>
            <a:endParaRPr lang="en-US" sz="1600" b="1" dirty="0">
              <a:solidFill>
                <a:srgbClr val="47484B"/>
              </a:solidFill>
              <a:cs typeface="Arial" charset="0"/>
            </a:endParaRPr>
          </a:p>
        </p:txBody>
      </p:sp>
    </p:spTree>
    <p:extLst>
      <p:ext uri="{BB962C8B-B14F-4D97-AF65-F5344CB8AC3E}">
        <p14:creationId xmlns:p14="http://schemas.microsoft.com/office/powerpoint/2010/main" val="41979160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885950"/>
            <a:ext cx="6172200" cy="574179"/>
          </a:xfrm>
        </p:spPr>
        <p:txBody>
          <a:bodyPr>
            <a:noAutofit/>
          </a:bodyPr>
          <a:lstStyle/>
          <a:p>
            <a:r>
              <a:rPr lang="en-US" sz="3600" dirty="0" smtClean="0"/>
              <a:t>China’s Role in the World Market and Cotton Policy</a:t>
            </a:r>
            <a:endParaRPr lang="en-US" sz="3600" dirty="0"/>
          </a:p>
        </p:txBody>
      </p:sp>
    </p:spTree>
    <p:extLst>
      <p:ext uri="{BB962C8B-B14F-4D97-AF65-F5344CB8AC3E}">
        <p14:creationId xmlns:p14="http://schemas.microsoft.com/office/powerpoint/2010/main" val="7932943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44971"/>
            <a:ext cx="6172200" cy="574179"/>
          </a:xfrm>
        </p:spPr>
        <p:txBody>
          <a:bodyPr>
            <a:noAutofit/>
          </a:bodyPr>
          <a:lstStyle/>
          <a:p>
            <a:r>
              <a:rPr lang="en-US" sz="3600" dirty="0" smtClean="0"/>
              <a:t>China in the World Market</a:t>
            </a:r>
            <a:endParaRPr lang="en-US" sz="3600" dirty="0"/>
          </a:p>
        </p:txBody>
      </p:sp>
      <p:sp>
        <p:nvSpPr>
          <p:cNvPr id="3" name="Content Placeholder 2"/>
          <p:cNvSpPr>
            <a:spLocks noGrp="1"/>
          </p:cNvSpPr>
          <p:nvPr>
            <p:ph idx="1"/>
          </p:nvPr>
        </p:nvSpPr>
        <p:spPr>
          <a:xfrm>
            <a:off x="381000" y="895350"/>
            <a:ext cx="6172200" cy="3657599"/>
          </a:xfrm>
        </p:spPr>
        <p:txBody>
          <a:bodyPr>
            <a:noAutofit/>
          </a:bodyPr>
          <a:lstStyle/>
          <a:p>
            <a:r>
              <a:rPr lang="en-US" dirty="0" smtClean="0"/>
              <a:t>Historically, world’s largest producer, accounting for 27% of world crop</a:t>
            </a:r>
          </a:p>
          <a:p>
            <a:r>
              <a:rPr lang="en-US" dirty="0" smtClean="0"/>
              <a:t>Largest cotton spinner with 1/3 of world mill use</a:t>
            </a:r>
            <a:endParaRPr lang="en-US" dirty="0"/>
          </a:p>
          <a:p>
            <a:r>
              <a:rPr lang="en-US" dirty="0" smtClean="0"/>
              <a:t>Largest importer of cotton, accounting for 30-35% of world trade</a:t>
            </a:r>
          </a:p>
          <a:p>
            <a:r>
              <a:rPr lang="en-US" dirty="0" smtClean="0"/>
              <a:t>Holds more than one-half the world’s stocks of cotton</a:t>
            </a:r>
          </a:p>
        </p:txBody>
      </p:sp>
    </p:spTree>
    <p:extLst>
      <p:ext uri="{BB962C8B-B14F-4D97-AF65-F5344CB8AC3E}">
        <p14:creationId xmlns:p14="http://schemas.microsoft.com/office/powerpoint/2010/main" val="18113824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extLst>
              <p:ext uri="{D42A27DB-BD31-4B8C-83A1-F6EECF244321}">
                <p14:modId xmlns:p14="http://schemas.microsoft.com/office/powerpoint/2010/main" val="880082223"/>
              </p:ext>
            </p:extLst>
          </p:nvPr>
        </p:nvGraphicFramePr>
        <p:xfrm>
          <a:off x="171450" y="800100"/>
          <a:ext cx="645795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12" name="Title 1"/>
          <p:cNvSpPr>
            <a:spLocks noGrp="1"/>
          </p:cNvSpPr>
          <p:nvPr>
            <p:ph type="title"/>
          </p:nvPr>
        </p:nvSpPr>
        <p:spPr>
          <a:xfrm>
            <a:off x="114300" y="209550"/>
            <a:ext cx="6629400" cy="609600"/>
          </a:xfrm>
          <a:prstGeom prst="rect">
            <a:avLst/>
          </a:prstGeom>
        </p:spPr>
        <p:txBody>
          <a:bodyPr vert="horz" lIns="68580" tIns="34290" rIns="68580" bIns="34290" rtlCol="0" anchor="ctr">
            <a:noAutofit/>
          </a:bodyPr>
          <a:lstStyle/>
          <a:p>
            <a:r>
              <a:rPr lang="en-US" sz="3600" b="1" dirty="0" smtClean="0"/>
              <a:t>Cotton Prices</a:t>
            </a:r>
            <a:endParaRPr lang="en-US" sz="3600" b="1" dirty="0"/>
          </a:p>
        </p:txBody>
      </p:sp>
    </p:spTree>
    <p:extLst>
      <p:ext uri="{BB962C8B-B14F-4D97-AF65-F5344CB8AC3E}">
        <p14:creationId xmlns:p14="http://schemas.microsoft.com/office/powerpoint/2010/main" val="4128116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44971"/>
            <a:ext cx="6172200" cy="574179"/>
          </a:xfrm>
        </p:spPr>
        <p:txBody>
          <a:bodyPr>
            <a:noAutofit/>
          </a:bodyPr>
          <a:lstStyle/>
          <a:p>
            <a:r>
              <a:rPr lang="en-US" sz="3600" dirty="0" smtClean="0"/>
              <a:t>China’s Cotton Policy in 2011</a:t>
            </a:r>
            <a:endParaRPr lang="en-US" sz="3600" dirty="0"/>
          </a:p>
        </p:txBody>
      </p:sp>
      <p:sp>
        <p:nvSpPr>
          <p:cNvPr id="3" name="Content Placeholder 2"/>
          <p:cNvSpPr>
            <a:spLocks noGrp="1"/>
          </p:cNvSpPr>
          <p:nvPr>
            <p:ph idx="1"/>
          </p:nvPr>
        </p:nvSpPr>
        <p:spPr>
          <a:xfrm>
            <a:off x="381000" y="895350"/>
            <a:ext cx="6172200" cy="3657599"/>
          </a:xfrm>
        </p:spPr>
        <p:txBody>
          <a:bodyPr>
            <a:noAutofit/>
          </a:bodyPr>
          <a:lstStyle/>
          <a:p>
            <a:r>
              <a:rPr lang="en-US" sz="2600" dirty="0" smtClean="0"/>
              <a:t>2011 – Announces intent to support farmers by purchasing domestic crop into reserves at 19,800 yuan/ton ($1.40 at the time)</a:t>
            </a:r>
          </a:p>
          <a:p>
            <a:r>
              <a:rPr lang="en-US" sz="2600" dirty="0" smtClean="0"/>
              <a:t>Purchased 18 million bales of ‘11 crop</a:t>
            </a:r>
          </a:p>
          <a:p>
            <a:r>
              <a:rPr lang="en-US" sz="2600" dirty="0" smtClean="0"/>
              <a:t>Made no sales from reserves</a:t>
            </a:r>
          </a:p>
          <a:p>
            <a:r>
              <a:rPr lang="en-US" sz="2600" dirty="0" smtClean="0"/>
              <a:t>Imported 24 million bales in order to meet demand of textile industry</a:t>
            </a:r>
          </a:p>
        </p:txBody>
      </p:sp>
    </p:spTree>
    <p:extLst>
      <p:ext uri="{BB962C8B-B14F-4D97-AF65-F5344CB8AC3E}">
        <p14:creationId xmlns:p14="http://schemas.microsoft.com/office/powerpoint/2010/main" val="5073926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174983"/>
      </a:dk1>
      <a:lt1>
        <a:sysClr val="window" lastClr="FFFFFF"/>
      </a:lt1>
      <a:dk2>
        <a:srgbClr val="6C6C72"/>
      </a:dk2>
      <a:lt2>
        <a:srgbClr val="848688"/>
      </a:lt2>
      <a:accent1>
        <a:srgbClr val="A4091E"/>
      </a:accent1>
      <a:accent2>
        <a:srgbClr val="174983"/>
      </a:accent2>
      <a:accent3>
        <a:srgbClr val="949599"/>
      </a:accent3>
      <a:accent4>
        <a:srgbClr val="808DA9"/>
      </a:accent4>
      <a:accent5>
        <a:srgbClr val="424E6F"/>
      </a:accent5>
      <a:accent6>
        <a:srgbClr val="730E00"/>
      </a:accent6>
      <a:hlink>
        <a:srgbClr val="47484B"/>
      </a:hlink>
      <a:folHlink>
        <a:srgbClr val="BCBD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Printed Annual Outlook">
    <a:dk1>
      <a:srgbClr val="000000"/>
    </a:dk1>
    <a:lt1>
      <a:srgbClr val="FFFFFF"/>
    </a:lt1>
    <a:dk2>
      <a:srgbClr val="000000"/>
    </a:dk2>
    <a:lt2>
      <a:srgbClr val="808080"/>
    </a:lt2>
    <a:accent1>
      <a:srgbClr val="174882"/>
    </a:accent1>
    <a:accent2>
      <a:srgbClr val="C05727"/>
    </a:accent2>
    <a:accent3>
      <a:srgbClr val="FFFFFF"/>
    </a:accent3>
    <a:accent4>
      <a:srgbClr val="000000"/>
    </a:accent4>
    <a:accent5>
      <a:srgbClr val="ABB1C1"/>
    </a:accent5>
    <a:accent6>
      <a:srgbClr val="AE4E22"/>
    </a:accent6>
    <a:hlink>
      <a:srgbClr val="006600"/>
    </a:hlink>
    <a:folHlink>
      <a:srgbClr val="EFDA8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Printed Annual Outlook">
    <a:dk1>
      <a:srgbClr val="000000"/>
    </a:dk1>
    <a:lt1>
      <a:srgbClr val="FFFFFF"/>
    </a:lt1>
    <a:dk2>
      <a:srgbClr val="000000"/>
    </a:dk2>
    <a:lt2>
      <a:srgbClr val="808080"/>
    </a:lt2>
    <a:accent1>
      <a:srgbClr val="174882"/>
    </a:accent1>
    <a:accent2>
      <a:srgbClr val="C05727"/>
    </a:accent2>
    <a:accent3>
      <a:srgbClr val="FFFFFF"/>
    </a:accent3>
    <a:accent4>
      <a:srgbClr val="000000"/>
    </a:accent4>
    <a:accent5>
      <a:srgbClr val="ABB1C1"/>
    </a:accent5>
    <a:accent6>
      <a:srgbClr val="AE4E22"/>
    </a:accent6>
    <a:hlink>
      <a:srgbClr val="006600"/>
    </a:hlink>
    <a:folHlink>
      <a:srgbClr val="EFDA8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Printed Annual Outlook">
    <a:dk1>
      <a:srgbClr val="000000"/>
    </a:dk1>
    <a:lt1>
      <a:srgbClr val="FFFFFF"/>
    </a:lt1>
    <a:dk2>
      <a:srgbClr val="000000"/>
    </a:dk2>
    <a:lt2>
      <a:srgbClr val="808080"/>
    </a:lt2>
    <a:accent1>
      <a:srgbClr val="174882"/>
    </a:accent1>
    <a:accent2>
      <a:srgbClr val="C05727"/>
    </a:accent2>
    <a:accent3>
      <a:srgbClr val="FFFFFF"/>
    </a:accent3>
    <a:accent4>
      <a:srgbClr val="000000"/>
    </a:accent4>
    <a:accent5>
      <a:srgbClr val="ABB1C1"/>
    </a:accent5>
    <a:accent6>
      <a:srgbClr val="AE4E22"/>
    </a:accent6>
    <a:hlink>
      <a:srgbClr val="006600"/>
    </a:hlink>
    <a:folHlink>
      <a:srgbClr val="EFDA8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Printed Annual Outlook">
    <a:dk1>
      <a:srgbClr val="000000"/>
    </a:dk1>
    <a:lt1>
      <a:srgbClr val="FFFFFF"/>
    </a:lt1>
    <a:dk2>
      <a:srgbClr val="000000"/>
    </a:dk2>
    <a:lt2>
      <a:srgbClr val="808080"/>
    </a:lt2>
    <a:accent1>
      <a:srgbClr val="174882"/>
    </a:accent1>
    <a:accent2>
      <a:srgbClr val="C05727"/>
    </a:accent2>
    <a:accent3>
      <a:srgbClr val="FFFFFF"/>
    </a:accent3>
    <a:accent4>
      <a:srgbClr val="000000"/>
    </a:accent4>
    <a:accent5>
      <a:srgbClr val="ABB1C1"/>
    </a:accent5>
    <a:accent6>
      <a:srgbClr val="AE4E22"/>
    </a:accent6>
    <a:hlink>
      <a:srgbClr val="006600"/>
    </a:hlink>
    <a:folHlink>
      <a:srgbClr val="EFDA8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Printed Annual Outlook">
    <a:dk1>
      <a:srgbClr val="000000"/>
    </a:dk1>
    <a:lt1>
      <a:srgbClr val="FFFFFF"/>
    </a:lt1>
    <a:dk2>
      <a:srgbClr val="000000"/>
    </a:dk2>
    <a:lt2>
      <a:srgbClr val="808080"/>
    </a:lt2>
    <a:accent1>
      <a:srgbClr val="174882"/>
    </a:accent1>
    <a:accent2>
      <a:srgbClr val="C05727"/>
    </a:accent2>
    <a:accent3>
      <a:srgbClr val="FFFFFF"/>
    </a:accent3>
    <a:accent4>
      <a:srgbClr val="000000"/>
    </a:accent4>
    <a:accent5>
      <a:srgbClr val="ABB1C1"/>
    </a:accent5>
    <a:accent6>
      <a:srgbClr val="AE4E22"/>
    </a:accent6>
    <a:hlink>
      <a:srgbClr val="006600"/>
    </a:hlink>
    <a:folHlink>
      <a:srgbClr val="EFDA8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12370</TotalTime>
  <Words>1536</Words>
  <Application>Microsoft Office PowerPoint</Application>
  <PresentationFormat>Custom</PresentationFormat>
  <Paragraphs>343</Paragraphs>
  <Slides>36</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Wingdings</vt:lpstr>
      <vt:lpstr>Office Theme</vt:lpstr>
      <vt:lpstr>PowerPoint Presentation</vt:lpstr>
      <vt:lpstr>Overview of US Cotton Market &amp; Importance of Trade</vt:lpstr>
      <vt:lpstr>US Cotton Industry</vt:lpstr>
      <vt:lpstr>US Balance Sheet</vt:lpstr>
      <vt:lpstr>US Export Customers</vt:lpstr>
      <vt:lpstr>China’s Role in the World Market and Cotton Policy</vt:lpstr>
      <vt:lpstr>China in the World Market</vt:lpstr>
      <vt:lpstr>Cotton Prices</vt:lpstr>
      <vt:lpstr>China’s Cotton Policy in 2011</vt:lpstr>
      <vt:lpstr>China’s Policy in 2012 &amp; ‘13</vt:lpstr>
      <vt:lpstr>PowerPoint Presentation</vt:lpstr>
      <vt:lpstr>China’s Policy for 2014</vt:lpstr>
      <vt:lpstr>Fiber Prices</vt:lpstr>
      <vt:lpstr>China Balance Sheet</vt:lpstr>
      <vt:lpstr>China’s Support to Cotton</vt:lpstr>
      <vt:lpstr>PowerPoint Presentation</vt:lpstr>
      <vt:lpstr>China’s Lack of Notifications</vt:lpstr>
      <vt:lpstr>Turkey Antidumping Investigation of US Cotton</vt:lpstr>
      <vt:lpstr>Turkey Balance Sheet</vt:lpstr>
      <vt:lpstr>AD Action Defined</vt:lpstr>
      <vt:lpstr>“Dumping” Defined</vt:lpstr>
      <vt:lpstr>Political Context</vt:lpstr>
      <vt:lpstr>Current Status</vt:lpstr>
      <vt:lpstr>Administration’s Response</vt:lpstr>
      <vt:lpstr>Congressional Actions</vt:lpstr>
      <vt:lpstr>Next Steps</vt:lpstr>
      <vt:lpstr>Other Trade Policy Issues</vt:lpstr>
      <vt:lpstr>India Balance Sheet</vt:lpstr>
      <vt:lpstr>PowerPoint Presentation</vt:lpstr>
      <vt:lpstr>PowerPoint Presentation</vt:lpstr>
      <vt:lpstr>Cotton and Trade Agreements</vt:lpstr>
      <vt:lpstr>PowerPoint Presentation</vt:lpstr>
      <vt:lpstr>WTO Bali Cotton Statement</vt:lpstr>
      <vt:lpstr>Cotton in the 2014 Farm Bill</vt:lpstr>
      <vt:lpstr>US Cotton Concerns</vt:lpstr>
      <vt:lpstr>Q &amp; A</vt:lpstr>
    </vt:vector>
  </TitlesOfParts>
  <Company>National Cotton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Huffman</dc:creator>
  <cp:lastModifiedBy>Gary Adams</cp:lastModifiedBy>
  <cp:revision>580</cp:revision>
  <cp:lastPrinted>2015-01-11T20:32:27Z</cp:lastPrinted>
  <dcterms:created xsi:type="dcterms:W3CDTF">2012-02-02T17:00:11Z</dcterms:created>
  <dcterms:modified xsi:type="dcterms:W3CDTF">2015-01-11T20:36:24Z</dcterms:modified>
</cp:coreProperties>
</file>