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13" r:id="rId2"/>
    <p:sldMasterId id="2147483689" r:id="rId3"/>
    <p:sldMasterId id="2147483701" r:id="rId4"/>
    <p:sldMasterId id="2147483749" r:id="rId5"/>
    <p:sldMasterId id="2147483737" r:id="rId6"/>
  </p:sldMasterIdLst>
  <p:notesMasterIdLst>
    <p:notesMasterId r:id="rId46"/>
  </p:notesMasterIdLst>
  <p:sldIdLst>
    <p:sldId id="261" r:id="rId7"/>
    <p:sldId id="265" r:id="rId8"/>
    <p:sldId id="303" r:id="rId9"/>
    <p:sldId id="258" r:id="rId10"/>
    <p:sldId id="302" r:id="rId11"/>
    <p:sldId id="280" r:id="rId12"/>
    <p:sldId id="296" r:id="rId13"/>
    <p:sldId id="300" r:id="rId14"/>
    <p:sldId id="2147377144" r:id="rId15"/>
    <p:sldId id="278" r:id="rId16"/>
    <p:sldId id="267" r:id="rId17"/>
    <p:sldId id="268" r:id="rId18"/>
    <p:sldId id="270" r:id="rId19"/>
    <p:sldId id="271" r:id="rId20"/>
    <p:sldId id="272" r:id="rId21"/>
    <p:sldId id="273" r:id="rId22"/>
    <p:sldId id="283" r:id="rId23"/>
    <p:sldId id="275" r:id="rId24"/>
    <p:sldId id="256" r:id="rId25"/>
    <p:sldId id="289" r:id="rId26"/>
    <p:sldId id="269" r:id="rId27"/>
    <p:sldId id="274" r:id="rId28"/>
    <p:sldId id="291" r:id="rId29"/>
    <p:sldId id="282" r:id="rId30"/>
    <p:sldId id="2147483647" r:id="rId31"/>
    <p:sldId id="279" r:id="rId32"/>
    <p:sldId id="281" r:id="rId33"/>
    <p:sldId id="312" r:id="rId34"/>
    <p:sldId id="260" r:id="rId35"/>
    <p:sldId id="6712" r:id="rId36"/>
    <p:sldId id="2147483618" r:id="rId37"/>
    <p:sldId id="262" r:id="rId38"/>
    <p:sldId id="276" r:id="rId39"/>
    <p:sldId id="264" r:id="rId40"/>
    <p:sldId id="2147376951" r:id="rId41"/>
    <p:sldId id="2147377206" r:id="rId42"/>
    <p:sldId id="301" r:id="rId43"/>
    <p:sldId id="259" r:id="rId44"/>
    <p:sldId id="257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CC478C-2C43-0576-71AE-9FDAA0C36625}" name="Michelle Huffman" initials="MH" userId="S::MHuffman@cotton.org::d3317fce-c367-419d-a576-9e8d3921ba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8CA"/>
    <a:srgbClr val="2FA7C3"/>
    <a:srgbClr val="156082"/>
    <a:srgbClr val="EFD575"/>
    <a:srgbClr val="FFFFFF"/>
    <a:srgbClr val="FFC715"/>
    <a:srgbClr val="F5B81F"/>
    <a:srgbClr val="F7D81D"/>
    <a:srgbClr val="104862"/>
    <a:srgbClr val="211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0073" autoAdjust="0"/>
  </p:normalViewPr>
  <p:slideViewPr>
    <p:cSldViewPr snapToGrid="0">
      <p:cViewPr varScale="1">
        <p:scale>
          <a:sx n="63" d="100"/>
          <a:sy n="63" d="100"/>
        </p:scale>
        <p:origin x="200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13356"/>
    </p:cViewPr>
  </p:sorterViewPr>
  <p:notesViewPr>
    <p:cSldViewPr snapToGrid="0">
      <p:cViewPr varScale="1">
        <p:scale>
          <a:sx n="80" d="100"/>
          <a:sy n="80" d="100"/>
        </p:scale>
        <p:origin x="30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8/10/relationships/authors" Target="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1348801551615"/>
          <c:y val="0.1072716481650086"/>
          <c:w val="0.83796334327059707"/>
          <c:h val="0.744705008701935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Production Costs</c:v>
                </c:pt>
              </c:strCache>
            </c:strRef>
          </c:tx>
          <c:spPr>
            <a:pattFill prst="pct25">
              <a:fgClr>
                <a:srgbClr val="156082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0.36699999999999999</c:v>
                </c:pt>
                <c:pt idx="1">
                  <c:v>0.39329999999999998</c:v>
                </c:pt>
                <c:pt idx="2">
                  <c:v>0.35780000000000001</c:v>
                </c:pt>
                <c:pt idx="3">
                  <c:v>0.41310000000000002</c:v>
                </c:pt>
                <c:pt idx="4">
                  <c:v>0.41549999999999998</c:v>
                </c:pt>
                <c:pt idx="5">
                  <c:v>0.45369999999999999</c:v>
                </c:pt>
                <c:pt idx="6">
                  <c:v>0.46260000000000001</c:v>
                </c:pt>
                <c:pt idx="7">
                  <c:v>0.48859999999999998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2-4478-A187-0D24E1AA9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7519168"/>
        <c:axId val="137518688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Reference Price</c:v>
                </c:pt>
              </c:strCache>
            </c:strRef>
          </c:tx>
          <c:spPr>
            <a:ln w="28575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3.2930048280118029E-2"/>
                  <c:y val="-8.7969776534764968E-2"/>
                </c:manualLayout>
              </c:layout>
              <c:numFmt formatCode="&quot;$&quot;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2-4478-A187-0D24E1AA9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0.36699999999999999</c:v>
                </c:pt>
                <c:pt idx="1">
                  <c:v>0.36699999999999999</c:v>
                </c:pt>
                <c:pt idx="2">
                  <c:v>0.36699999999999999</c:v>
                </c:pt>
                <c:pt idx="3">
                  <c:v>0.36699999999999999</c:v>
                </c:pt>
                <c:pt idx="4">
                  <c:v>0.36699999999999999</c:v>
                </c:pt>
                <c:pt idx="5">
                  <c:v>0.36699999999999999</c:v>
                </c:pt>
                <c:pt idx="6">
                  <c:v>0.36699999999999999</c:v>
                </c:pt>
                <c:pt idx="7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2-4478-A187-0D24E1AA9469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MYA Price</c:v>
                </c:pt>
              </c:strCache>
            </c:strRef>
          </c:tx>
          <c:spPr>
            <a:ln w="28575" cap="rnd">
              <a:solidFill>
                <a:srgbClr val="1560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56082"/>
              </a:solidFill>
              <a:ln w="9525">
                <a:noFill/>
              </a:ln>
              <a:effectLst/>
            </c:spPr>
          </c:marker>
          <c:dLbls>
            <c:dLbl>
              <c:idx val="7"/>
              <c:layout>
                <c:manualLayout>
                  <c:x val="-4.5656888483049879E-3"/>
                  <c:y val="2.635624862727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32-4478-A187-0D24E1AA9469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0.3453</c:v>
                </c:pt>
                <c:pt idx="1">
                  <c:v>0.30579999999999996</c:v>
                </c:pt>
                <c:pt idx="2">
                  <c:v>0.33929999999999999</c:v>
                </c:pt>
                <c:pt idx="3">
                  <c:v>0.46750000000000003</c:v>
                </c:pt>
                <c:pt idx="4">
                  <c:v>0.45330000000000004</c:v>
                </c:pt>
                <c:pt idx="5">
                  <c:v>0.39490000000000003</c:v>
                </c:pt>
                <c:pt idx="6">
                  <c:v>0.34039999999999998</c:v>
                </c:pt>
                <c:pt idx="7">
                  <c:v>0.32919999999999999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832-4478-A187-0D24E1AA9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19168"/>
        <c:axId val="137518688"/>
      </c:lineChart>
      <c:catAx>
        <c:axId val="1375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7518688"/>
        <c:crosses val="autoZero"/>
        <c:auto val="1"/>
        <c:lblAlgn val="ctr"/>
        <c:lblOffset val="100"/>
        <c:noMultiLvlLbl val="0"/>
      </c:catAx>
      <c:valAx>
        <c:axId val="137518688"/>
        <c:scaling>
          <c:orientation val="minMax"/>
          <c:max val="0.5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$ per Lb of Seed Cotton</a:t>
                </a:r>
              </a:p>
            </c:rich>
          </c:tx>
          <c:layout>
            <c:manualLayout>
              <c:xMode val="edge"/>
              <c:yMode val="edge"/>
              <c:x val="1.3046442111402738E-2"/>
              <c:y val="0.20978497223073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75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60105272914783"/>
          <c:y val="9.012895337238102E-3"/>
          <c:w val="0.74852177791145702"/>
          <c:h val="0.10030410506651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solidFill>
        <a:sysClr val="window" lastClr="FFFFFF">
          <a:lumMod val="75000"/>
        </a:sysClr>
      </a:solidFill>
      <a:round/>
    </a:ln>
    <a:effectLst/>
  </c:spPr>
  <c:txPr>
    <a:bodyPr/>
    <a:lstStyle/>
    <a:p>
      <a:pPr>
        <a:defRPr sz="1100" b="1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49784963797697E-2"/>
          <c:y val="2.5778449196809522E-2"/>
          <c:w val="0.8912317854356071"/>
          <c:h val="0.748222596527409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Index</c:v>
                </c:pt>
              </c:strCache>
            </c:strRef>
          </c:tx>
          <c:spPr>
            <a:ln w="38100" cap="rnd">
              <a:solidFill>
                <a:srgbClr val="1560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Sheet1!$A$2:$A$110</c:f>
              <c:numCache>
                <c:formatCode>m/d/yy;@</c:formatCode>
                <c:ptCount val="109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42853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43007</c:v>
                </c:pt>
                <c:pt idx="9">
                  <c:v>43039</c:v>
                </c:pt>
                <c:pt idx="10">
                  <c:v>43069</c:v>
                </c:pt>
                <c:pt idx="11">
                  <c:v>43098</c:v>
                </c:pt>
                <c:pt idx="12">
                  <c:v>43131</c:v>
                </c:pt>
                <c:pt idx="13">
                  <c:v>43159</c:v>
                </c:pt>
                <c:pt idx="14">
                  <c:v>43189</c:v>
                </c:pt>
                <c:pt idx="15">
                  <c:v>43220</c:v>
                </c:pt>
                <c:pt idx="16">
                  <c:v>43251</c:v>
                </c:pt>
                <c:pt idx="17">
                  <c:v>43280</c:v>
                </c:pt>
                <c:pt idx="18">
                  <c:v>43312</c:v>
                </c:pt>
                <c:pt idx="19">
                  <c:v>43343</c:v>
                </c:pt>
                <c:pt idx="20">
                  <c:v>43371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43553</c:v>
                </c:pt>
                <c:pt idx="27">
                  <c:v>43585</c:v>
                </c:pt>
                <c:pt idx="28">
                  <c:v>43616</c:v>
                </c:pt>
                <c:pt idx="29">
                  <c:v>43644</c:v>
                </c:pt>
                <c:pt idx="30">
                  <c:v>43677</c:v>
                </c:pt>
                <c:pt idx="31">
                  <c:v>43707</c:v>
                </c:pt>
                <c:pt idx="32">
                  <c:v>43738</c:v>
                </c:pt>
                <c:pt idx="33">
                  <c:v>43769</c:v>
                </c:pt>
                <c:pt idx="34">
                  <c:v>43798</c:v>
                </c:pt>
                <c:pt idx="35">
                  <c:v>43830</c:v>
                </c:pt>
                <c:pt idx="36">
                  <c:v>43861</c:v>
                </c:pt>
                <c:pt idx="37">
                  <c:v>43889</c:v>
                </c:pt>
                <c:pt idx="38">
                  <c:v>43921</c:v>
                </c:pt>
                <c:pt idx="39">
                  <c:v>43951</c:v>
                </c:pt>
                <c:pt idx="40">
                  <c:v>43980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44133</c:v>
                </c:pt>
                <c:pt idx="46">
                  <c:v>44165</c:v>
                </c:pt>
                <c:pt idx="47">
                  <c:v>44196</c:v>
                </c:pt>
                <c:pt idx="48">
                  <c:v>44225</c:v>
                </c:pt>
                <c:pt idx="49">
                  <c:v>44253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44407</c:v>
                </c:pt>
                <c:pt idx="55">
                  <c:v>44439</c:v>
                </c:pt>
                <c:pt idx="56">
                  <c:v>44469</c:v>
                </c:pt>
                <c:pt idx="57">
                  <c:v>44498</c:v>
                </c:pt>
                <c:pt idx="58">
                  <c:v>44530</c:v>
                </c:pt>
                <c:pt idx="59">
                  <c:v>44561</c:v>
                </c:pt>
                <c:pt idx="60">
                  <c:v>44589</c:v>
                </c:pt>
                <c:pt idx="61">
                  <c:v>44620</c:v>
                </c:pt>
                <c:pt idx="62">
                  <c:v>44651</c:v>
                </c:pt>
                <c:pt idx="63">
                  <c:v>44680</c:v>
                </c:pt>
                <c:pt idx="64">
                  <c:v>44712</c:v>
                </c:pt>
                <c:pt idx="65">
                  <c:v>44742</c:v>
                </c:pt>
                <c:pt idx="66">
                  <c:v>44771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44925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45044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45198</c:v>
                </c:pt>
                <c:pt idx="81">
                  <c:v>45230</c:v>
                </c:pt>
                <c:pt idx="82">
                  <c:v>45260</c:v>
                </c:pt>
                <c:pt idx="83">
                  <c:v>45289</c:v>
                </c:pt>
                <c:pt idx="84">
                  <c:v>45322</c:v>
                </c:pt>
                <c:pt idx="85">
                  <c:v>45351</c:v>
                </c:pt>
                <c:pt idx="86">
                  <c:v>45380</c:v>
                </c:pt>
                <c:pt idx="87">
                  <c:v>45412</c:v>
                </c:pt>
                <c:pt idx="88">
                  <c:v>45443</c:v>
                </c:pt>
                <c:pt idx="89">
                  <c:v>45471</c:v>
                </c:pt>
                <c:pt idx="90">
                  <c:v>45504</c:v>
                </c:pt>
                <c:pt idx="91">
                  <c:v>45534</c:v>
                </c:pt>
                <c:pt idx="92">
                  <c:v>45565</c:v>
                </c:pt>
                <c:pt idx="93">
                  <c:v>45596</c:v>
                </c:pt>
                <c:pt idx="94">
                  <c:v>45625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45807</c:v>
                </c:pt>
                <c:pt idx="101">
                  <c:v>45838</c:v>
                </c:pt>
                <c:pt idx="102">
                  <c:v>45869</c:v>
                </c:pt>
                <c:pt idx="103">
                  <c:v>45898</c:v>
                </c:pt>
                <c:pt idx="104">
                  <c:v>45930</c:v>
                </c:pt>
                <c:pt idx="105">
                  <c:v>45961</c:v>
                </c:pt>
                <c:pt idx="106">
                  <c:v>45989</c:v>
                </c:pt>
                <c:pt idx="107">
                  <c:v>46022</c:v>
                </c:pt>
                <c:pt idx="108">
                  <c:v>46052</c:v>
                </c:pt>
              </c:numCache>
            </c:numRef>
          </c:cat>
          <c:val>
            <c:numRef>
              <c:f>Sheet1!$B$2:$B$110</c:f>
              <c:numCache>
                <c:formatCode>0.0</c:formatCode>
                <c:ptCount val="109"/>
                <c:pt idx="0">
                  <c:v>82.330952380952397</c:v>
                </c:pt>
                <c:pt idx="1">
                  <c:v>85.152499999999961</c:v>
                </c:pt>
                <c:pt idx="2">
                  <c:v>86.782608695652158</c:v>
                </c:pt>
                <c:pt idx="3">
                  <c:v>87.036111111111097</c:v>
                </c:pt>
                <c:pt idx="4">
                  <c:v>88.638095238095246</c:v>
                </c:pt>
                <c:pt idx="5">
                  <c:v>84.763636363636365</c:v>
                </c:pt>
                <c:pt idx="6">
                  <c:v>84.088095238095249</c:v>
                </c:pt>
                <c:pt idx="7">
                  <c:v>79.340909090909108</c:v>
                </c:pt>
                <c:pt idx="8">
                  <c:v>80.604761904761901</c:v>
                </c:pt>
                <c:pt idx="9">
                  <c:v>78.604545454545445</c:v>
                </c:pt>
                <c:pt idx="10">
                  <c:v>80.411363636363618</c:v>
                </c:pt>
                <c:pt idx="11">
                  <c:v>85.423684210526304</c:v>
                </c:pt>
                <c:pt idx="12">
                  <c:v>91.056818181818159</c:v>
                </c:pt>
                <c:pt idx="13">
                  <c:v>88.267499999999998</c:v>
                </c:pt>
                <c:pt idx="14">
                  <c:v>92.135714285714286</c:v>
                </c:pt>
                <c:pt idx="15">
                  <c:v>92.237500000000011</c:v>
                </c:pt>
                <c:pt idx="16">
                  <c:v>94.478571428571456</c:v>
                </c:pt>
                <c:pt idx="17">
                  <c:v>97.70714285714287</c:v>
                </c:pt>
                <c:pt idx="18">
                  <c:v>96.179545454545462</c:v>
                </c:pt>
                <c:pt idx="19">
                  <c:v>94.552272727272737</c:v>
                </c:pt>
                <c:pt idx="20">
                  <c:v>90.355000000000004</c:v>
                </c:pt>
                <c:pt idx="21">
                  <c:v>86.8</c:v>
                </c:pt>
                <c:pt idx="22">
                  <c:v>86.774999999999991</c:v>
                </c:pt>
                <c:pt idx="23">
                  <c:v>85.997368421052627</c:v>
                </c:pt>
                <c:pt idx="24">
                  <c:v>82.354545454545431</c:v>
                </c:pt>
                <c:pt idx="25">
                  <c:v>81.149999999999977</c:v>
                </c:pt>
                <c:pt idx="26">
                  <c:v>83.80952380952381</c:v>
                </c:pt>
                <c:pt idx="27">
                  <c:v>87.247500000000016</c:v>
                </c:pt>
                <c:pt idx="28">
                  <c:v>80.138095238095218</c:v>
                </c:pt>
                <c:pt idx="29">
                  <c:v>77.650000000000006</c:v>
                </c:pt>
                <c:pt idx="30">
                  <c:v>75.539130434782606</c:v>
                </c:pt>
                <c:pt idx="31">
                  <c:v>70.776190476190465</c:v>
                </c:pt>
                <c:pt idx="32">
                  <c:v>71.311904761904771</c:v>
                </c:pt>
                <c:pt idx="33">
                  <c:v>73.884782608695659</c:v>
                </c:pt>
                <c:pt idx="34">
                  <c:v>74.857142857142847</c:v>
                </c:pt>
                <c:pt idx="35">
                  <c:v>75.830000000000013</c:v>
                </c:pt>
                <c:pt idx="36">
                  <c:v>79.068181818181827</c:v>
                </c:pt>
                <c:pt idx="37">
                  <c:v>76.56750000000001</c:v>
                </c:pt>
                <c:pt idx="38">
                  <c:v>67.686363636363637</c:v>
                </c:pt>
                <c:pt idx="39">
                  <c:v>63.532500000000006</c:v>
                </c:pt>
                <c:pt idx="40">
                  <c:v>65.702631578947376</c:v>
                </c:pt>
                <c:pt idx="41">
                  <c:v>67.800000000000011</c:v>
                </c:pt>
                <c:pt idx="42">
                  <c:v>68.523913043478274</c:v>
                </c:pt>
                <c:pt idx="43">
                  <c:v>69.944999999999965</c:v>
                </c:pt>
                <c:pt idx="44">
                  <c:v>70.813636363636348</c:v>
                </c:pt>
                <c:pt idx="45">
                  <c:v>74.815909090909088</c:v>
                </c:pt>
                <c:pt idx="46">
                  <c:v>77.723809523809535</c:v>
                </c:pt>
                <c:pt idx="47">
                  <c:v>81.021428571428558</c:v>
                </c:pt>
                <c:pt idx="48">
                  <c:v>87.234999999999971</c:v>
                </c:pt>
                <c:pt idx="49">
                  <c:v>92.759999999999977</c:v>
                </c:pt>
                <c:pt idx="50">
                  <c:v>91.452173913043467</c:v>
                </c:pt>
                <c:pt idx="51">
                  <c:v>90.730000000000018</c:v>
                </c:pt>
                <c:pt idx="52">
                  <c:v>90.886842105263156</c:v>
                </c:pt>
                <c:pt idx="53">
                  <c:v>94.50454545454545</c:v>
                </c:pt>
                <c:pt idx="54">
                  <c:v>97.699999999999989</c:v>
                </c:pt>
                <c:pt idx="55">
                  <c:v>101.3047619047619</c:v>
                </c:pt>
                <c:pt idx="56">
                  <c:v>103.68181818181819</c:v>
                </c:pt>
                <c:pt idx="57">
                  <c:v>117.3833333333333</c:v>
                </c:pt>
                <c:pt idx="58">
                  <c:v>126.54318181818185</c:v>
                </c:pt>
                <c:pt idx="59">
                  <c:v>120.04047619047618</c:v>
                </c:pt>
                <c:pt idx="60">
                  <c:v>132.33249999999995</c:v>
                </c:pt>
                <c:pt idx="61">
                  <c:v>138.40500000000003</c:v>
                </c:pt>
                <c:pt idx="62">
                  <c:v>141.12608695652176</c:v>
                </c:pt>
                <c:pt idx="63">
                  <c:v>155.31578947368425</c:v>
                </c:pt>
                <c:pt idx="64">
                  <c:v>163.75476190476186</c:v>
                </c:pt>
                <c:pt idx="65">
                  <c:v>154.17000000000002</c:v>
                </c:pt>
                <c:pt idx="66">
                  <c:v>135.41249999999999</c:v>
                </c:pt>
                <c:pt idx="67">
                  <c:v>124.41818181818184</c:v>
                </c:pt>
                <c:pt idx="68">
                  <c:v>117.60238095238091</c:v>
                </c:pt>
                <c:pt idx="69">
                  <c:v>99.680952380952391</c:v>
                </c:pt>
                <c:pt idx="70">
                  <c:v>100.94545454545454</c:v>
                </c:pt>
                <c:pt idx="71">
                  <c:v>100.86999999999999</c:v>
                </c:pt>
                <c:pt idx="72">
                  <c:v>100.28571428571429</c:v>
                </c:pt>
                <c:pt idx="73">
                  <c:v>99.379999999999967</c:v>
                </c:pt>
                <c:pt idx="74">
                  <c:v>95.391304347826065</c:v>
                </c:pt>
                <c:pt idx="75">
                  <c:v>95.163888888888906</c:v>
                </c:pt>
                <c:pt idx="76">
                  <c:v>94.050000000000026</c:v>
                </c:pt>
                <c:pt idx="77">
                  <c:v>92.484090909090924</c:v>
                </c:pt>
                <c:pt idx="78">
                  <c:v>93.180952380952405</c:v>
                </c:pt>
                <c:pt idx="79">
                  <c:v>95.927272727272737</c:v>
                </c:pt>
                <c:pt idx="80">
                  <c:v>97.945238095238096</c:v>
                </c:pt>
                <c:pt idx="81">
                  <c:v>95.55</c:v>
                </c:pt>
                <c:pt idx="82">
                  <c:v>90.459090909090932</c:v>
                </c:pt>
                <c:pt idx="83">
                  <c:v>90.513157894736864</c:v>
                </c:pt>
                <c:pt idx="84">
                  <c:v>92.149999999999977</c:v>
                </c:pt>
                <c:pt idx="85">
                  <c:v>99.611904761904739</c:v>
                </c:pt>
                <c:pt idx="86">
                  <c:v>99.735000000000014</c:v>
                </c:pt>
                <c:pt idx="87">
                  <c:v>90.202380952380935</c:v>
                </c:pt>
                <c:pt idx="88">
                  <c:v>86.519047619047598</c:v>
                </c:pt>
                <c:pt idx="89">
                  <c:v>83.180000000000021</c:v>
                </c:pt>
                <c:pt idx="90">
                  <c:v>81.321739130434764</c:v>
                </c:pt>
                <c:pt idx="91">
                  <c:v>79.888095238095261</c:v>
                </c:pt>
                <c:pt idx="92">
                  <c:v>82.569047619047637</c:v>
                </c:pt>
                <c:pt idx="93">
                  <c:v>83.628260869565196</c:v>
                </c:pt>
                <c:pt idx="94">
                  <c:v>81.523809523809518</c:v>
                </c:pt>
                <c:pt idx="95">
                  <c:v>79.935000000000002</c:v>
                </c:pt>
                <c:pt idx="96">
                  <c:v>78.184090909090898</c:v>
                </c:pt>
                <c:pt idx="97">
                  <c:v>78.03</c:v>
                </c:pt>
                <c:pt idx="98">
                  <c:v>77.735714285714295</c:v>
                </c:pt>
                <c:pt idx="99">
                  <c:v>78.342500000000001</c:v>
                </c:pt>
                <c:pt idx="100">
                  <c:v>78.007500000000007</c:v>
                </c:pt>
                <c:pt idx="101">
                  <c:v>78.276190476190479</c:v>
                </c:pt>
                <c:pt idx="102">
                  <c:v>78.810869565217402</c:v>
                </c:pt>
                <c:pt idx="103">
                  <c:v>78.595000000000013</c:v>
                </c:pt>
                <c:pt idx="104">
                  <c:v>77.895454545454555</c:v>
                </c:pt>
                <c:pt idx="105">
                  <c:v>75.980434782608697</c:v>
                </c:pt>
                <c:pt idx="106">
                  <c:v>75.157499999999999</c:v>
                </c:pt>
                <c:pt idx="107">
                  <c:v>74.052380952380958</c:v>
                </c:pt>
                <c:pt idx="108" formatCode="General">
                  <c:v>74.48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6-4D5F-B7B7-0675917B66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 CC Index</c:v>
                </c:pt>
              </c:strCache>
            </c:strRef>
          </c:tx>
          <c:spPr>
            <a:ln w="38100" cap="rnd">
              <a:solidFill>
                <a:srgbClr val="A2C8CA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Sheet1!$A$2:$A$110</c:f>
              <c:numCache>
                <c:formatCode>m/d/yy;@</c:formatCode>
                <c:ptCount val="109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42853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43007</c:v>
                </c:pt>
                <c:pt idx="9">
                  <c:v>43039</c:v>
                </c:pt>
                <c:pt idx="10">
                  <c:v>43069</c:v>
                </c:pt>
                <c:pt idx="11">
                  <c:v>43098</c:v>
                </c:pt>
                <c:pt idx="12">
                  <c:v>43131</c:v>
                </c:pt>
                <c:pt idx="13">
                  <c:v>43159</c:v>
                </c:pt>
                <c:pt idx="14">
                  <c:v>43189</c:v>
                </c:pt>
                <c:pt idx="15">
                  <c:v>43220</c:v>
                </c:pt>
                <c:pt idx="16">
                  <c:v>43251</c:v>
                </c:pt>
                <c:pt idx="17">
                  <c:v>43280</c:v>
                </c:pt>
                <c:pt idx="18">
                  <c:v>43312</c:v>
                </c:pt>
                <c:pt idx="19">
                  <c:v>43343</c:v>
                </c:pt>
                <c:pt idx="20">
                  <c:v>43371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43553</c:v>
                </c:pt>
                <c:pt idx="27">
                  <c:v>43585</c:v>
                </c:pt>
                <c:pt idx="28">
                  <c:v>43616</c:v>
                </c:pt>
                <c:pt idx="29">
                  <c:v>43644</c:v>
                </c:pt>
                <c:pt idx="30">
                  <c:v>43677</c:v>
                </c:pt>
                <c:pt idx="31">
                  <c:v>43707</c:v>
                </c:pt>
                <c:pt idx="32">
                  <c:v>43738</c:v>
                </c:pt>
                <c:pt idx="33">
                  <c:v>43769</c:v>
                </c:pt>
                <c:pt idx="34">
                  <c:v>43798</c:v>
                </c:pt>
                <c:pt idx="35">
                  <c:v>43830</c:v>
                </c:pt>
                <c:pt idx="36">
                  <c:v>43861</c:v>
                </c:pt>
                <c:pt idx="37">
                  <c:v>43889</c:v>
                </c:pt>
                <c:pt idx="38">
                  <c:v>43921</c:v>
                </c:pt>
                <c:pt idx="39">
                  <c:v>43951</c:v>
                </c:pt>
                <c:pt idx="40">
                  <c:v>43980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44133</c:v>
                </c:pt>
                <c:pt idx="46">
                  <c:v>44165</c:v>
                </c:pt>
                <c:pt idx="47">
                  <c:v>44196</c:v>
                </c:pt>
                <c:pt idx="48">
                  <c:v>44225</c:v>
                </c:pt>
                <c:pt idx="49">
                  <c:v>44253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44407</c:v>
                </c:pt>
                <c:pt idx="55">
                  <c:v>44439</c:v>
                </c:pt>
                <c:pt idx="56">
                  <c:v>44469</c:v>
                </c:pt>
                <c:pt idx="57">
                  <c:v>44498</c:v>
                </c:pt>
                <c:pt idx="58">
                  <c:v>44530</c:v>
                </c:pt>
                <c:pt idx="59">
                  <c:v>44561</c:v>
                </c:pt>
                <c:pt idx="60">
                  <c:v>44589</c:v>
                </c:pt>
                <c:pt idx="61">
                  <c:v>44620</c:v>
                </c:pt>
                <c:pt idx="62">
                  <c:v>44651</c:v>
                </c:pt>
                <c:pt idx="63">
                  <c:v>44680</c:v>
                </c:pt>
                <c:pt idx="64">
                  <c:v>44712</c:v>
                </c:pt>
                <c:pt idx="65">
                  <c:v>44742</c:v>
                </c:pt>
                <c:pt idx="66">
                  <c:v>44771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44925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45044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45198</c:v>
                </c:pt>
                <c:pt idx="81">
                  <c:v>45230</c:v>
                </c:pt>
                <c:pt idx="82">
                  <c:v>45260</c:v>
                </c:pt>
                <c:pt idx="83">
                  <c:v>45289</c:v>
                </c:pt>
                <c:pt idx="84">
                  <c:v>45322</c:v>
                </c:pt>
                <c:pt idx="85">
                  <c:v>45351</c:v>
                </c:pt>
                <c:pt idx="86">
                  <c:v>45380</c:v>
                </c:pt>
                <c:pt idx="87">
                  <c:v>45412</c:v>
                </c:pt>
                <c:pt idx="88">
                  <c:v>45443</c:v>
                </c:pt>
                <c:pt idx="89">
                  <c:v>45471</c:v>
                </c:pt>
                <c:pt idx="90">
                  <c:v>45504</c:v>
                </c:pt>
                <c:pt idx="91">
                  <c:v>45534</c:v>
                </c:pt>
                <c:pt idx="92">
                  <c:v>45565</c:v>
                </c:pt>
                <c:pt idx="93">
                  <c:v>45596</c:v>
                </c:pt>
                <c:pt idx="94">
                  <c:v>45625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45807</c:v>
                </c:pt>
                <c:pt idx="101">
                  <c:v>45838</c:v>
                </c:pt>
                <c:pt idx="102">
                  <c:v>45869</c:v>
                </c:pt>
                <c:pt idx="103">
                  <c:v>45898</c:v>
                </c:pt>
                <c:pt idx="104">
                  <c:v>45930</c:v>
                </c:pt>
                <c:pt idx="105">
                  <c:v>45961</c:v>
                </c:pt>
                <c:pt idx="106">
                  <c:v>45989</c:v>
                </c:pt>
                <c:pt idx="107">
                  <c:v>46022</c:v>
                </c:pt>
                <c:pt idx="108">
                  <c:v>46052</c:v>
                </c:pt>
              </c:numCache>
            </c:numRef>
          </c:cat>
          <c:val>
            <c:numRef>
              <c:f>Sheet1!$C$2:$C$110</c:f>
              <c:numCache>
                <c:formatCode>General</c:formatCode>
                <c:ptCount val="109"/>
                <c:pt idx="0">
                  <c:v>105.81770915496028</c:v>
                </c:pt>
                <c:pt idx="1">
                  <c:v>107.59227106737092</c:v>
                </c:pt>
                <c:pt idx="2">
                  <c:v>107.8368926302858</c:v>
                </c:pt>
                <c:pt idx="3">
                  <c:v>107.54016902230236</c:v>
                </c:pt>
                <c:pt idx="4">
                  <c:v>107.92387025516949</c:v>
                </c:pt>
                <c:pt idx="5">
                  <c:v>109.01439932470342</c:v>
                </c:pt>
                <c:pt idx="6">
                  <c:v>108.96196471627748</c:v>
                </c:pt>
                <c:pt idx="7">
                  <c:v>110.65033948392649</c:v>
                </c:pt>
                <c:pt idx="8">
                  <c:v>112.58091558922395</c:v>
                </c:pt>
                <c:pt idx="9">
                  <c:v>111.61335667242447</c:v>
                </c:pt>
                <c:pt idx="10">
                  <c:v>111.43350572907021</c:v>
                </c:pt>
                <c:pt idx="11">
                  <c:v>111.31764004255255</c:v>
                </c:pt>
                <c:pt idx="12">
                  <c:v>113.90356252782907</c:v>
                </c:pt>
                <c:pt idx="13">
                  <c:v>115.85685309117939</c:v>
                </c:pt>
                <c:pt idx="14">
                  <c:v>115.8661782264608</c:v>
                </c:pt>
                <c:pt idx="15">
                  <c:v>115.75490890083117</c:v>
                </c:pt>
                <c:pt idx="16">
                  <c:v>115.75358463154889</c:v>
                </c:pt>
                <c:pt idx="17">
                  <c:v>118.18151643819999</c:v>
                </c:pt>
                <c:pt idx="18">
                  <c:v>113.09741206070045</c:v>
                </c:pt>
                <c:pt idx="19">
                  <c:v>111.55118494670967</c:v>
                </c:pt>
                <c:pt idx="20">
                  <c:v>111.54132372052831</c:v>
                </c:pt>
                <c:pt idx="21">
                  <c:v>108.2712298536956</c:v>
                </c:pt>
                <c:pt idx="22">
                  <c:v>105.71203741877677</c:v>
                </c:pt>
                <c:pt idx="23">
                  <c:v>105.27071891507578</c:v>
                </c:pt>
                <c:pt idx="24">
                  <c:v>106.53573853767351</c:v>
                </c:pt>
                <c:pt idx="25">
                  <c:v>107.47175870360982</c:v>
                </c:pt>
                <c:pt idx="26">
                  <c:v>108.22307672429183</c:v>
                </c:pt>
                <c:pt idx="27">
                  <c:v>108.4581801349466</c:v>
                </c:pt>
                <c:pt idx="28">
                  <c:v>103.22433115550685</c:v>
                </c:pt>
                <c:pt idx="29">
                  <c:v>97.157684992508365</c:v>
                </c:pt>
                <c:pt idx="30">
                  <c:v>96.662555732678712</c:v>
                </c:pt>
                <c:pt idx="31">
                  <c:v>90.081199690780565</c:v>
                </c:pt>
                <c:pt idx="32">
                  <c:v>84.966468749582631</c:v>
                </c:pt>
                <c:pt idx="33">
                  <c:v>84.177401575596463</c:v>
                </c:pt>
                <c:pt idx="34">
                  <c:v>86.150387375115173</c:v>
                </c:pt>
                <c:pt idx="35">
                  <c:v>88.139488089628784</c:v>
                </c:pt>
                <c:pt idx="36">
                  <c:v>92.437253748722725</c:v>
                </c:pt>
                <c:pt idx="37">
                  <c:v>88.706843323896877</c:v>
                </c:pt>
                <c:pt idx="38">
                  <c:v>81.15396508956286</c:v>
                </c:pt>
                <c:pt idx="39">
                  <c:v>75.145778383035051</c:v>
                </c:pt>
                <c:pt idx="40">
                  <c:v>75.507835998182713</c:v>
                </c:pt>
                <c:pt idx="41">
                  <c:v>78.100832561285756</c:v>
                </c:pt>
                <c:pt idx="42">
                  <c:v>79.978814233127579</c:v>
                </c:pt>
                <c:pt idx="43">
                  <c:v>83.185418422948374</c:v>
                </c:pt>
                <c:pt idx="44">
                  <c:v>86.869896488869415</c:v>
                </c:pt>
                <c:pt idx="45">
                  <c:v>95.474745588376692</c:v>
                </c:pt>
                <c:pt idx="46">
                  <c:v>101.13105682606266</c:v>
                </c:pt>
                <c:pt idx="47">
                  <c:v>103.54719822552146</c:v>
                </c:pt>
                <c:pt idx="48">
                  <c:v>107.74951610357664</c:v>
                </c:pt>
                <c:pt idx="49">
                  <c:v>111.7205731432809</c:v>
                </c:pt>
                <c:pt idx="50">
                  <c:v>112.56202598604088</c:v>
                </c:pt>
                <c:pt idx="51">
                  <c:v>109.85455829801184</c:v>
                </c:pt>
                <c:pt idx="52">
                  <c:v>114.10420130308211</c:v>
                </c:pt>
                <c:pt idx="53">
                  <c:v>114.51646288678816</c:v>
                </c:pt>
                <c:pt idx="54">
                  <c:v>120.26198872345388</c:v>
                </c:pt>
                <c:pt idx="55">
                  <c:v>127.83922931233411</c:v>
                </c:pt>
                <c:pt idx="56">
                  <c:v>130.13556146811581</c:v>
                </c:pt>
                <c:pt idx="57">
                  <c:v>151.18720457810409</c:v>
                </c:pt>
                <c:pt idx="58">
                  <c:v>154.35647828338503</c:v>
                </c:pt>
                <c:pt idx="59">
                  <c:v>152.87658692488739</c:v>
                </c:pt>
                <c:pt idx="60">
                  <c:v>160.05971490292572</c:v>
                </c:pt>
                <c:pt idx="61">
                  <c:v>162.3373897012525</c:v>
                </c:pt>
                <c:pt idx="62">
                  <c:v>163.93717226344125</c:v>
                </c:pt>
                <c:pt idx="63">
                  <c:v>162.39940583859197</c:v>
                </c:pt>
                <c:pt idx="64">
                  <c:v>153.39122368381712</c:v>
                </c:pt>
                <c:pt idx="65">
                  <c:v>141.78107311809111</c:v>
                </c:pt>
                <c:pt idx="66">
                  <c:v>116.198635465661</c:v>
                </c:pt>
                <c:pt idx="67">
                  <c:v>108.46441173162323</c:v>
                </c:pt>
                <c:pt idx="68">
                  <c:v>103.9738741583933</c:v>
                </c:pt>
                <c:pt idx="69">
                  <c:v>101.34685144196638</c:v>
                </c:pt>
                <c:pt idx="70">
                  <c:v>98.424495083729212</c:v>
                </c:pt>
                <c:pt idx="71">
                  <c:v>99.696193359977869</c:v>
                </c:pt>
                <c:pt idx="72">
                  <c:v>104.08735894404165</c:v>
                </c:pt>
                <c:pt idx="73">
                  <c:v>105.67372937795926</c:v>
                </c:pt>
                <c:pt idx="74">
                  <c:v>102.84423935232779</c:v>
                </c:pt>
                <c:pt idx="75">
                  <c:v>103.82242617304721</c:v>
                </c:pt>
                <c:pt idx="76">
                  <c:v>106.51399087505838</c:v>
                </c:pt>
                <c:pt idx="77">
                  <c:v>110.18554252742578</c:v>
                </c:pt>
                <c:pt idx="78">
                  <c:v>112.90453200067434</c:v>
                </c:pt>
                <c:pt idx="79">
                  <c:v>114.12151846915059</c:v>
                </c:pt>
                <c:pt idx="80">
                  <c:v>113.74780953429732</c:v>
                </c:pt>
                <c:pt idx="81">
                  <c:v>111.05873267135338</c:v>
                </c:pt>
                <c:pt idx="82">
                  <c:v>106.78494184576125</c:v>
                </c:pt>
                <c:pt idx="83">
                  <c:v>105.01994451143388</c:v>
                </c:pt>
                <c:pt idx="84">
                  <c:v>106.64388862105751</c:v>
                </c:pt>
                <c:pt idx="85">
                  <c:v>108.87044420268921</c:v>
                </c:pt>
                <c:pt idx="86">
                  <c:v>109.0455787884059</c:v>
                </c:pt>
                <c:pt idx="87">
                  <c:v>108.08833628783547</c:v>
                </c:pt>
                <c:pt idx="88">
                  <c:v>104.67537465649829</c:v>
                </c:pt>
                <c:pt idx="89">
                  <c:v>101.81345894626662</c:v>
                </c:pt>
                <c:pt idx="90">
                  <c:v>99.683008986090229</c:v>
                </c:pt>
                <c:pt idx="91">
                  <c:v>97.084752083782718</c:v>
                </c:pt>
                <c:pt idx="92">
                  <c:v>98.243065505328943</c:v>
                </c:pt>
                <c:pt idx="93">
                  <c:v>100.35295783429152</c:v>
                </c:pt>
                <c:pt idx="94">
                  <c:v>98.330984615820697</c:v>
                </c:pt>
                <c:pt idx="95">
                  <c:v>94.696830404062567</c:v>
                </c:pt>
                <c:pt idx="96">
                  <c:v>92.754651381307113</c:v>
                </c:pt>
                <c:pt idx="97">
                  <c:v>94.222261722682404</c:v>
                </c:pt>
                <c:pt idx="98">
                  <c:v>94.513904751380252</c:v>
                </c:pt>
                <c:pt idx="99">
                  <c:v>90.858320836286623</c:v>
                </c:pt>
                <c:pt idx="100">
                  <c:v>92.24467952043851</c:v>
                </c:pt>
                <c:pt idx="101">
                  <c:v>94.797851353034133</c:v>
                </c:pt>
                <c:pt idx="102">
                  <c:v>98.314328216862435</c:v>
                </c:pt>
                <c:pt idx="103">
                  <c:v>98.087102261291676</c:v>
                </c:pt>
                <c:pt idx="104">
                  <c:v>98.36913867322825</c:v>
                </c:pt>
                <c:pt idx="105">
                  <c:v>95.765414772474557</c:v>
                </c:pt>
                <c:pt idx="106">
                  <c:v>96.161856256331447</c:v>
                </c:pt>
                <c:pt idx="107">
                  <c:v>99.200100353659977</c:v>
                </c:pt>
                <c:pt idx="108">
                  <c:v>104.80709442363573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E6-4D5F-B7B7-0675917B66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 Polyester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Sheet1!$A$2:$A$110</c:f>
              <c:numCache>
                <c:formatCode>m/d/yy;@</c:formatCode>
                <c:ptCount val="109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42853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43007</c:v>
                </c:pt>
                <c:pt idx="9">
                  <c:v>43039</c:v>
                </c:pt>
                <c:pt idx="10">
                  <c:v>43069</c:v>
                </c:pt>
                <c:pt idx="11">
                  <c:v>43098</c:v>
                </c:pt>
                <c:pt idx="12">
                  <c:v>43131</c:v>
                </c:pt>
                <c:pt idx="13">
                  <c:v>43159</c:v>
                </c:pt>
                <c:pt idx="14">
                  <c:v>43189</c:v>
                </c:pt>
                <c:pt idx="15">
                  <c:v>43220</c:v>
                </c:pt>
                <c:pt idx="16">
                  <c:v>43251</c:v>
                </c:pt>
                <c:pt idx="17">
                  <c:v>43280</c:v>
                </c:pt>
                <c:pt idx="18">
                  <c:v>43312</c:v>
                </c:pt>
                <c:pt idx="19">
                  <c:v>43343</c:v>
                </c:pt>
                <c:pt idx="20">
                  <c:v>43371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43553</c:v>
                </c:pt>
                <c:pt idx="27">
                  <c:v>43585</c:v>
                </c:pt>
                <c:pt idx="28">
                  <c:v>43616</c:v>
                </c:pt>
                <c:pt idx="29">
                  <c:v>43644</c:v>
                </c:pt>
                <c:pt idx="30">
                  <c:v>43677</c:v>
                </c:pt>
                <c:pt idx="31">
                  <c:v>43707</c:v>
                </c:pt>
                <c:pt idx="32">
                  <c:v>43738</c:v>
                </c:pt>
                <c:pt idx="33">
                  <c:v>43769</c:v>
                </c:pt>
                <c:pt idx="34">
                  <c:v>43798</c:v>
                </c:pt>
                <c:pt idx="35">
                  <c:v>43830</c:v>
                </c:pt>
                <c:pt idx="36">
                  <c:v>43861</c:v>
                </c:pt>
                <c:pt idx="37">
                  <c:v>43889</c:v>
                </c:pt>
                <c:pt idx="38">
                  <c:v>43921</c:v>
                </c:pt>
                <c:pt idx="39">
                  <c:v>43951</c:v>
                </c:pt>
                <c:pt idx="40">
                  <c:v>43980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44133</c:v>
                </c:pt>
                <c:pt idx="46">
                  <c:v>44165</c:v>
                </c:pt>
                <c:pt idx="47">
                  <c:v>44196</c:v>
                </c:pt>
                <c:pt idx="48">
                  <c:v>44225</c:v>
                </c:pt>
                <c:pt idx="49">
                  <c:v>44253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44407</c:v>
                </c:pt>
                <c:pt idx="55">
                  <c:v>44439</c:v>
                </c:pt>
                <c:pt idx="56">
                  <c:v>44469</c:v>
                </c:pt>
                <c:pt idx="57">
                  <c:v>44498</c:v>
                </c:pt>
                <c:pt idx="58">
                  <c:v>44530</c:v>
                </c:pt>
                <c:pt idx="59">
                  <c:v>44561</c:v>
                </c:pt>
                <c:pt idx="60">
                  <c:v>44589</c:v>
                </c:pt>
                <c:pt idx="61">
                  <c:v>44620</c:v>
                </c:pt>
                <c:pt idx="62">
                  <c:v>44651</c:v>
                </c:pt>
                <c:pt idx="63">
                  <c:v>44680</c:v>
                </c:pt>
                <c:pt idx="64">
                  <c:v>44712</c:v>
                </c:pt>
                <c:pt idx="65">
                  <c:v>44742</c:v>
                </c:pt>
                <c:pt idx="66">
                  <c:v>44771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44925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45044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45198</c:v>
                </c:pt>
                <c:pt idx="81">
                  <c:v>45230</c:v>
                </c:pt>
                <c:pt idx="82">
                  <c:v>45260</c:v>
                </c:pt>
                <c:pt idx="83">
                  <c:v>45289</c:v>
                </c:pt>
                <c:pt idx="84">
                  <c:v>45322</c:v>
                </c:pt>
                <c:pt idx="85">
                  <c:v>45351</c:v>
                </c:pt>
                <c:pt idx="86">
                  <c:v>45380</c:v>
                </c:pt>
                <c:pt idx="87">
                  <c:v>45412</c:v>
                </c:pt>
                <c:pt idx="88">
                  <c:v>45443</c:v>
                </c:pt>
                <c:pt idx="89">
                  <c:v>45471</c:v>
                </c:pt>
                <c:pt idx="90">
                  <c:v>45504</c:v>
                </c:pt>
                <c:pt idx="91">
                  <c:v>45534</c:v>
                </c:pt>
                <c:pt idx="92">
                  <c:v>45565</c:v>
                </c:pt>
                <c:pt idx="93">
                  <c:v>45596</c:v>
                </c:pt>
                <c:pt idx="94">
                  <c:v>45625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45807</c:v>
                </c:pt>
                <c:pt idx="101">
                  <c:v>45838</c:v>
                </c:pt>
                <c:pt idx="102">
                  <c:v>45869</c:v>
                </c:pt>
                <c:pt idx="103">
                  <c:v>45898</c:v>
                </c:pt>
                <c:pt idx="104">
                  <c:v>45930</c:v>
                </c:pt>
                <c:pt idx="105">
                  <c:v>45961</c:v>
                </c:pt>
                <c:pt idx="106">
                  <c:v>45989</c:v>
                </c:pt>
                <c:pt idx="107">
                  <c:v>46022</c:v>
                </c:pt>
                <c:pt idx="108">
                  <c:v>46052</c:v>
                </c:pt>
              </c:numCache>
            </c:numRef>
          </c:cat>
          <c:val>
            <c:numRef>
              <c:f>Sheet1!$D$2:$D$110</c:f>
              <c:numCache>
                <c:formatCode>General</c:formatCode>
                <c:ptCount val="109"/>
                <c:pt idx="0">
                  <c:v>54.492595816606062</c:v>
                </c:pt>
                <c:pt idx="1">
                  <c:v>57.433607263171609</c:v>
                </c:pt>
                <c:pt idx="2">
                  <c:v>52.54686810770211</c:v>
                </c:pt>
                <c:pt idx="3">
                  <c:v>50.012988522563681</c:v>
                </c:pt>
                <c:pt idx="4">
                  <c:v>48.856898720226425</c:v>
                </c:pt>
                <c:pt idx="5">
                  <c:v>50.200861682738257</c:v>
                </c:pt>
                <c:pt idx="6">
                  <c:v>54.403840439832223</c:v>
                </c:pt>
                <c:pt idx="7">
                  <c:v>55.223904251889465</c:v>
                </c:pt>
                <c:pt idx="8">
                  <c:v>60.413599940517784</c:v>
                </c:pt>
                <c:pt idx="9">
                  <c:v>61.229498781956629</c:v>
                </c:pt>
                <c:pt idx="10">
                  <c:v>62.457071774485982</c:v>
                </c:pt>
                <c:pt idx="11">
                  <c:v>61.106993818290995</c:v>
                </c:pt>
                <c:pt idx="12">
                  <c:v>64.666242495971673</c:v>
                </c:pt>
                <c:pt idx="13">
                  <c:v>65.303372273784916</c:v>
                </c:pt>
                <c:pt idx="14">
                  <c:v>64.036792940490912</c:v>
                </c:pt>
                <c:pt idx="15">
                  <c:v>63.509966992580878</c:v>
                </c:pt>
                <c:pt idx="16">
                  <c:v>63.511011350338769</c:v>
                </c:pt>
                <c:pt idx="17">
                  <c:v>61.377314008902744</c:v>
                </c:pt>
                <c:pt idx="18">
                  <c:v>59.529625632097833</c:v>
                </c:pt>
                <c:pt idx="19">
                  <c:v>68.786219516185369</c:v>
                </c:pt>
                <c:pt idx="20">
                  <c:v>73.9775218238793</c:v>
                </c:pt>
                <c:pt idx="21">
                  <c:v>68.216911230786366</c:v>
                </c:pt>
                <c:pt idx="22">
                  <c:v>59.877976765231196</c:v>
                </c:pt>
                <c:pt idx="23">
                  <c:v>58.299935604666494</c:v>
                </c:pt>
                <c:pt idx="24">
                  <c:v>58.500615598004721</c:v>
                </c:pt>
                <c:pt idx="25">
                  <c:v>59.383726984231814</c:v>
                </c:pt>
                <c:pt idx="26">
                  <c:v>59.242885204095046</c:v>
                </c:pt>
                <c:pt idx="27">
                  <c:v>59.423901742774994</c:v>
                </c:pt>
                <c:pt idx="28">
                  <c:v>54.099240582665971</c:v>
                </c:pt>
                <c:pt idx="29">
                  <c:v>49.06194844975137</c:v>
                </c:pt>
                <c:pt idx="30">
                  <c:v>53.340180475992149</c:v>
                </c:pt>
                <c:pt idx="31">
                  <c:v>46.153181297105817</c:v>
                </c:pt>
                <c:pt idx="32">
                  <c:v>44.506346154038354</c:v>
                </c:pt>
                <c:pt idx="33">
                  <c:v>45.491913083581814</c:v>
                </c:pt>
                <c:pt idx="34">
                  <c:v>43.626297952722709</c:v>
                </c:pt>
                <c:pt idx="35">
                  <c:v>44.338735216700634</c:v>
                </c:pt>
                <c:pt idx="36">
                  <c:v>45.447521558653541</c:v>
                </c:pt>
                <c:pt idx="37">
                  <c:v>43.136784900532994</c:v>
                </c:pt>
                <c:pt idx="38">
                  <c:v>39.180560222380826</c:v>
                </c:pt>
                <c:pt idx="39">
                  <c:v>37.291613291003863</c:v>
                </c:pt>
                <c:pt idx="40">
                  <c:v>36.329443326963307</c:v>
                </c:pt>
                <c:pt idx="41">
                  <c:v>36.901026469339349</c:v>
                </c:pt>
                <c:pt idx="42">
                  <c:v>34.804190166300351</c:v>
                </c:pt>
                <c:pt idx="43">
                  <c:v>35.515773875054585</c:v>
                </c:pt>
                <c:pt idx="44">
                  <c:v>35.988354414782513</c:v>
                </c:pt>
                <c:pt idx="45">
                  <c:v>38.168217439756155</c:v>
                </c:pt>
                <c:pt idx="46" formatCode="0.0">
                  <c:v>37.72305431321498</c:v>
                </c:pt>
                <c:pt idx="47" formatCode="0.0">
                  <c:v>39.105378704720088</c:v>
                </c:pt>
                <c:pt idx="48" formatCode="0.0">
                  <c:v>43.152561439159584</c:v>
                </c:pt>
                <c:pt idx="49" formatCode="0.0">
                  <c:v>49.67182553002332</c:v>
                </c:pt>
                <c:pt idx="50" formatCode="0.0">
                  <c:v>50.22861082635557</c:v>
                </c:pt>
                <c:pt idx="51" formatCode="0.0">
                  <c:v>47.608204588545874</c:v>
                </c:pt>
                <c:pt idx="52" formatCode="0.0">
                  <c:v>58.515753281744708</c:v>
                </c:pt>
                <c:pt idx="53" formatCode="0.0">
                  <c:v>47.9674501728189</c:v>
                </c:pt>
                <c:pt idx="54" formatCode="0.0">
                  <c:v>50.10296559044189</c:v>
                </c:pt>
                <c:pt idx="55" formatCode="0.0">
                  <c:v>49.18307917010641</c:v>
                </c:pt>
                <c:pt idx="56" formatCode="0.0">
                  <c:v>49.163121082091251</c:v>
                </c:pt>
                <c:pt idx="57" formatCode="0.0">
                  <c:v>55.211328936506071</c:v>
                </c:pt>
                <c:pt idx="58" formatCode="0.0">
                  <c:v>50.974771162377195</c:v>
                </c:pt>
                <c:pt idx="59" formatCode="0.0">
                  <c:v>48.350736181292021</c:v>
                </c:pt>
                <c:pt idx="60">
                  <c:v>52.502650176563272</c:v>
                </c:pt>
                <c:pt idx="61">
                  <c:v>54.724528056584333</c:v>
                </c:pt>
                <c:pt idx="62">
                  <c:v>55.964746737628396</c:v>
                </c:pt>
                <c:pt idx="63">
                  <c:v>55.207048165380186</c:v>
                </c:pt>
                <c:pt idx="64">
                  <c:v>56.349863933190626</c:v>
                </c:pt>
                <c:pt idx="65">
                  <c:v>58.788706013351948</c:v>
                </c:pt>
                <c:pt idx="66">
                  <c:v>54.079455399506308</c:v>
                </c:pt>
                <c:pt idx="67">
                  <c:v>50.469040882327214</c:v>
                </c:pt>
                <c:pt idx="68">
                  <c:v>50.027568576079894</c:v>
                </c:pt>
                <c:pt idx="69">
                  <c:v>49.017595493227567</c:v>
                </c:pt>
                <c:pt idx="70">
                  <c:v>46.308180815741999</c:v>
                </c:pt>
                <c:pt idx="71">
                  <c:v>45.455958879766449</c:v>
                </c:pt>
                <c:pt idx="72">
                  <c:v>48.225190007504388</c:v>
                </c:pt>
                <c:pt idx="73">
                  <c:v>47.730588579522113</c:v>
                </c:pt>
                <c:pt idx="74">
                  <c:v>47.676199821211135</c:v>
                </c:pt>
                <c:pt idx="75">
                  <c:v>49.132420091529994</c:v>
                </c:pt>
                <c:pt idx="76">
                  <c:v>47.346953311565919</c:v>
                </c:pt>
                <c:pt idx="77">
                  <c:v>45.532270068892416</c:v>
                </c:pt>
                <c:pt idx="78">
                  <c:v>46.030030201195203</c:v>
                </c:pt>
                <c:pt idx="79">
                  <c:v>46.520707203357738</c:v>
                </c:pt>
                <c:pt idx="80">
                  <c:v>47.798968743147583</c:v>
                </c:pt>
                <c:pt idx="81">
                  <c:v>46.19092093922891</c:v>
                </c:pt>
                <c:pt idx="82">
                  <c:v>46.256287516175504</c:v>
                </c:pt>
                <c:pt idx="83">
                  <c:v>45.743650197087668</c:v>
                </c:pt>
                <c:pt idx="84">
                  <c:v>46.233952488130711</c:v>
                </c:pt>
                <c:pt idx="85">
                  <c:v>46.313933231317499</c:v>
                </c:pt>
                <c:pt idx="86">
                  <c:v>46.206683457940819</c:v>
                </c:pt>
                <c:pt idx="87">
                  <c:v>46.436306302655439</c:v>
                </c:pt>
                <c:pt idx="88">
                  <c:v>46.413413154414954</c:v>
                </c:pt>
                <c:pt idx="89">
                  <c:v>47.152172965169058</c:v>
                </c:pt>
                <c:pt idx="90">
                  <c:v>48.54183333129906</c:v>
                </c:pt>
                <c:pt idx="91">
                  <c:v>47.450490344947916</c:v>
                </c:pt>
                <c:pt idx="92">
                  <c:v>46.053777102853267</c:v>
                </c:pt>
                <c:pt idx="93">
                  <c:v>45.956410275360476</c:v>
                </c:pt>
                <c:pt idx="94">
                  <c:v>44.41699176014248</c:v>
                </c:pt>
                <c:pt idx="95">
                  <c:v>43.430270650314633</c:v>
                </c:pt>
                <c:pt idx="96">
                  <c:v>43.645403639506867</c:v>
                </c:pt>
                <c:pt idx="97">
                  <c:v>43.647105406714417</c:v>
                </c:pt>
                <c:pt idx="98">
                  <c:v>42.418056061419399</c:v>
                </c:pt>
                <c:pt idx="99">
                  <c:v>39.863537303205959</c:v>
                </c:pt>
                <c:pt idx="100">
                  <c:v>41.169818772801506</c:v>
                </c:pt>
                <c:pt idx="101">
                  <c:v>42.023322651254247</c:v>
                </c:pt>
                <c:pt idx="102">
                  <c:v>41.869200228073097</c:v>
                </c:pt>
                <c:pt idx="103">
                  <c:v>41.095277121449655</c:v>
                </c:pt>
                <c:pt idx="104">
                  <c:v>40.979962099501229</c:v>
                </c:pt>
                <c:pt idx="105">
                  <c:v>40.225262356081551</c:v>
                </c:pt>
                <c:pt idx="106">
                  <c:v>40.194084216064297</c:v>
                </c:pt>
                <c:pt idx="107">
                  <c:v>40.950217589437379</c:v>
                </c:pt>
                <c:pt idx="108">
                  <c:v>42.682877537305508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E6-4D5F-B7B7-0675917B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246687"/>
        <c:axId val="625249087"/>
      </c:lineChart>
      <c:dateAx>
        <c:axId val="625246687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25249087"/>
        <c:crosses val="autoZero"/>
        <c:auto val="1"/>
        <c:lblOffset val="100"/>
        <c:baseTimeUnit val="months"/>
      </c:dateAx>
      <c:valAx>
        <c:axId val="62524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Cents per lb</a:t>
                </a:r>
              </a:p>
            </c:rich>
          </c:tx>
          <c:layout>
            <c:manualLayout>
              <c:xMode val="edge"/>
              <c:yMode val="edge"/>
              <c:x val="5.251803572177363E-3"/>
              <c:y val="0.239908324358019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2524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43598136801471"/>
          <c:y val="3.1807930463708785E-2"/>
          <c:w val="0.47153997404407033"/>
          <c:h val="6.4161297863183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6305336761643"/>
          <c:y val="8.0171165558280549E-2"/>
          <c:w val="0.85751924193594442"/>
          <c:h val="0.758342519044706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56082"/>
            </a:solidFill>
            <a:ln>
              <a:solidFill>
                <a:srgbClr val="10486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85-453D-B942-58A8004C537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85-453D-B942-58A8004C537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85-453D-B942-58A8004C537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C85-453D-B942-58A8004C537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85-453D-B942-58A8004C537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C85-453D-B942-58A8004C537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85-453D-B942-58A8004C537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C85-453D-B942-58A8004C537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C85-453D-B942-58A8004C537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C85-453D-B942-58A8004C537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C85-453D-B942-58A8004C537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C85-453D-B942-58A8004C537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C85-453D-B942-58A8004C537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BC85-453D-B942-58A8004C537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C85-453D-B942-58A8004C537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BC85-453D-B942-58A8004C5374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BC85-453D-B942-58A8004C5374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BC85-453D-B942-58A8004C537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BC85-453D-B942-58A8004C5374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BC85-453D-B942-58A8004C5374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C85-453D-B942-58A8004C5374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BC85-453D-B942-58A8004C537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BC85-453D-B942-58A8004C537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BC85-453D-B942-58A8004C537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BC85-453D-B942-58A8004C5374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BC85-453D-B942-58A8004C5374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BC85-453D-B942-58A8004C5374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BC85-453D-B942-58A8004C5374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BC85-453D-B942-58A8004C5374}"/>
              </c:ext>
            </c:extLst>
          </c:dPt>
          <c:cat>
            <c:strRef>
              <c:f>Sheet1!$A$17:$A$38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2025e</c:v>
                </c:pt>
                <c:pt idx="21">
                  <c:v>2026f</c:v>
                </c:pt>
              </c:strCache>
            </c:strRef>
          </c:cat>
          <c:val>
            <c:numRef>
              <c:f>Sheet1!$B$17:$B$38</c:f>
              <c:numCache>
                <c:formatCode>General</c:formatCode>
                <c:ptCount val="22"/>
                <c:pt idx="0">
                  <c:v>116.44799999999999</c:v>
                </c:pt>
                <c:pt idx="1">
                  <c:v>123.925</c:v>
                </c:pt>
                <c:pt idx="2">
                  <c:v>123.89</c:v>
                </c:pt>
                <c:pt idx="3">
                  <c:v>110.628</c:v>
                </c:pt>
                <c:pt idx="4">
                  <c:v>119.584</c:v>
                </c:pt>
                <c:pt idx="5">
                  <c:v>115.55200000000001</c:v>
                </c:pt>
                <c:pt idx="6">
                  <c:v>103.914</c:v>
                </c:pt>
                <c:pt idx="7">
                  <c:v>107.745</c:v>
                </c:pt>
                <c:pt idx="8">
                  <c:v>109.24</c:v>
                </c:pt>
                <c:pt idx="9">
                  <c:v>112.825</c:v>
                </c:pt>
                <c:pt idx="10">
                  <c:v>113.52200000000001</c:v>
                </c:pt>
                <c:pt idx="11">
                  <c:v>116.532</c:v>
                </c:pt>
                <c:pt idx="12">
                  <c:v>122.932</c:v>
                </c:pt>
                <c:pt idx="13">
                  <c:v>118.905</c:v>
                </c:pt>
                <c:pt idx="14">
                  <c:v>105.19799999999999</c:v>
                </c:pt>
                <c:pt idx="15">
                  <c:v>124.468</c:v>
                </c:pt>
                <c:pt idx="16">
                  <c:v>115.708</c:v>
                </c:pt>
                <c:pt idx="17">
                  <c:v>112.70099999999999</c:v>
                </c:pt>
                <c:pt idx="18">
                  <c:v>114.985</c:v>
                </c:pt>
                <c:pt idx="19">
                  <c:v>118.93600000000001</c:v>
                </c:pt>
                <c:pt idx="20">
                  <c:v>118.715</c:v>
                </c:pt>
                <c:pt idx="21">
                  <c:v>119.955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BC85-453D-B942-58A8004C5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206623"/>
        <c:axId val="1317641615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A2C8CA"/>
              </a:solidFill>
              <a:round/>
            </a:ln>
            <a:effectLst/>
          </c:spPr>
          <c:marker>
            <c:symbol val="none"/>
          </c:marker>
          <c:cat>
            <c:strRef>
              <c:f>Sheet1!$A$17:$A$38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2025e</c:v>
                </c:pt>
                <c:pt idx="21">
                  <c:v>2026f</c:v>
                </c:pt>
              </c:strCache>
            </c:strRef>
          </c:cat>
          <c:val>
            <c:numRef>
              <c:f>Sheet1!$C$17:$C$38</c:f>
              <c:numCache>
                <c:formatCode>General</c:formatCode>
                <c:ptCount val="22"/>
                <c:pt idx="0">
                  <c:v>119.93</c:v>
                </c:pt>
                <c:pt idx="1">
                  <c:v>119.93</c:v>
                </c:pt>
                <c:pt idx="2">
                  <c:v>119.93</c:v>
                </c:pt>
                <c:pt idx="3">
                  <c:v>119.93</c:v>
                </c:pt>
                <c:pt idx="4">
                  <c:v>119.93</c:v>
                </c:pt>
                <c:pt idx="5">
                  <c:v>119.93</c:v>
                </c:pt>
                <c:pt idx="6">
                  <c:v>119.93</c:v>
                </c:pt>
                <c:pt idx="7">
                  <c:v>119.93</c:v>
                </c:pt>
                <c:pt idx="8">
                  <c:v>119.93</c:v>
                </c:pt>
                <c:pt idx="9">
                  <c:v>119.93</c:v>
                </c:pt>
                <c:pt idx="10">
                  <c:v>119.93</c:v>
                </c:pt>
                <c:pt idx="11">
                  <c:v>119.93</c:v>
                </c:pt>
                <c:pt idx="12">
                  <c:v>119.93</c:v>
                </c:pt>
                <c:pt idx="13">
                  <c:v>119.93</c:v>
                </c:pt>
                <c:pt idx="14">
                  <c:v>119.93</c:v>
                </c:pt>
                <c:pt idx="15">
                  <c:v>119.93</c:v>
                </c:pt>
                <c:pt idx="16">
                  <c:v>119.93</c:v>
                </c:pt>
                <c:pt idx="17">
                  <c:v>119.93</c:v>
                </c:pt>
                <c:pt idx="18">
                  <c:v>119.93</c:v>
                </c:pt>
                <c:pt idx="19">
                  <c:v>119.93</c:v>
                </c:pt>
                <c:pt idx="20">
                  <c:v>119.93</c:v>
                </c:pt>
                <c:pt idx="21">
                  <c:v>119.93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CCD8-4F3B-A2A8-0E45B1569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841104"/>
        <c:axId val="1220845904"/>
      </c:lineChart>
      <c:catAx>
        <c:axId val="131020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17641615"/>
        <c:crosses val="autoZero"/>
        <c:auto val="0"/>
        <c:lblAlgn val="ctr"/>
        <c:lblOffset val="100"/>
        <c:noMultiLvlLbl val="1"/>
      </c:catAx>
      <c:valAx>
        <c:axId val="1317641615"/>
        <c:scaling>
          <c:orientation val="minMax"/>
          <c:max val="125"/>
          <c:min val="9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480 lb bales</a:t>
                </a:r>
              </a:p>
            </c:rich>
          </c:tx>
          <c:layout>
            <c:manualLayout>
              <c:xMode val="edge"/>
              <c:yMode val="edge"/>
              <c:x val="1.875601778744267E-2"/>
              <c:y val="0.28382859549963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10206623"/>
        <c:crosses val="autoZero"/>
        <c:crossBetween val="between"/>
      </c:valAx>
      <c:valAx>
        <c:axId val="1220845904"/>
        <c:scaling>
          <c:orientation val="minMax"/>
          <c:max val="125"/>
          <c:min val="90"/>
        </c:scaling>
        <c:delete val="1"/>
        <c:axPos val="r"/>
        <c:numFmt formatCode="General" sourceLinked="1"/>
        <c:majorTickMark val="out"/>
        <c:minorTickMark val="none"/>
        <c:tickLblPos val="nextTo"/>
        <c:crossAx val="1220841104"/>
        <c:crosses val="max"/>
        <c:crossBetween val="between"/>
      </c:valAx>
      <c:catAx>
        <c:axId val="122084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845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9872570276542"/>
          <c:y val="8.3405805895188354E-2"/>
          <c:w val="0.85239624938187075"/>
          <c:h val="0.777755037752149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Turkey</c:v>
                </c:pt>
                <c:pt idx="1">
                  <c:v>Vietnam</c:v>
                </c:pt>
                <c:pt idx="2">
                  <c:v>Bangladesh</c:v>
                </c:pt>
                <c:pt idx="3">
                  <c:v>Pakistan</c:v>
                </c:pt>
                <c:pt idx="4">
                  <c:v>India</c:v>
                </c:pt>
                <c:pt idx="5">
                  <c:v>China</c:v>
                </c:pt>
              </c:strCache>
            </c:strRef>
          </c:cat>
          <c:val>
            <c:numRef>
              <c:f>Sheet1!$D$2:$D$7</c:f>
              <c:numCache>
                <c:formatCode>0.00</c:formatCode>
                <c:ptCount val="6"/>
                <c:pt idx="0">
                  <c:v>6.8</c:v>
                </c:pt>
                <c:pt idx="1">
                  <c:v>8.25</c:v>
                </c:pt>
                <c:pt idx="2">
                  <c:v>8.3000000000000007</c:v>
                </c:pt>
                <c:pt idx="3">
                  <c:v>10.925000000000001</c:v>
                </c:pt>
                <c:pt idx="4">
                  <c:v>25.35</c:v>
                </c:pt>
                <c:pt idx="5">
                  <c:v>39.25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1-4F03-988B-588DBD798519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2C8CA"/>
            </a:solidFill>
            <a:ln>
              <a:noFill/>
            </a:ln>
            <a:effectLst/>
          </c:spPr>
          <c:invertIfNegative val="0"/>
          <c:val>
            <c:numRef>
              <c:f>Sheet1!$C$2:$C$7</c:f>
              <c:numCache>
                <c:formatCode>0.00</c:formatCode>
                <c:ptCount val="6"/>
                <c:pt idx="0">
                  <c:v>6.8</c:v>
                </c:pt>
                <c:pt idx="1">
                  <c:v>8.1</c:v>
                </c:pt>
                <c:pt idx="2">
                  <c:v>8.1</c:v>
                </c:pt>
                <c:pt idx="3">
                  <c:v>10.8</c:v>
                </c:pt>
                <c:pt idx="4">
                  <c:v>25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5-4730-817E-B105F8113571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Turkey</c:v>
                </c:pt>
                <c:pt idx="1">
                  <c:v>Vietnam</c:v>
                </c:pt>
                <c:pt idx="2">
                  <c:v>Bangladesh</c:v>
                </c:pt>
                <c:pt idx="3">
                  <c:v>Pakistan</c:v>
                </c:pt>
                <c:pt idx="4">
                  <c:v>India</c:v>
                </c:pt>
                <c:pt idx="5">
                  <c:v>China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6.65</c:v>
                </c:pt>
                <c:pt idx="1">
                  <c:v>5.4</c:v>
                </c:pt>
                <c:pt idx="2">
                  <c:v>6.8</c:v>
                </c:pt>
                <c:pt idx="3">
                  <c:v>9.9</c:v>
                </c:pt>
                <c:pt idx="4">
                  <c:v>24.35</c:v>
                </c:pt>
                <c:pt idx="5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1-4F03-988B-588DBD798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4286880"/>
        <c:axId val="634291200"/>
      </c:barChart>
      <c:catAx>
        <c:axId val="63428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34291200"/>
        <c:crosses val="autoZero"/>
        <c:auto val="1"/>
        <c:lblAlgn val="ctr"/>
        <c:lblOffset val="100"/>
        <c:noMultiLvlLbl val="0"/>
      </c:catAx>
      <c:valAx>
        <c:axId val="63429120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Bales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3428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99644337936025"/>
          <c:y val="1.6799088748069031E-2"/>
          <c:w val="0.27819068812050668"/>
          <c:h val="5.8028478245699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2857146932221E-2"/>
          <c:y val="3.968963234379598E-2"/>
          <c:w val="0.86310850466608335"/>
          <c:h val="0.7844559986212822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Sheet1!$G$1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Sheet1!$G$2:$G$13</c:f>
              <c:numCache>
                <c:formatCode>#,##0.00</c:formatCode>
                <c:ptCount val="12"/>
                <c:pt idx="0">
                  <c:v>1.33599343</c:v>
                </c:pt>
                <c:pt idx="1">
                  <c:v>0.96666735999999998</c:v>
                </c:pt>
                <c:pt idx="2">
                  <c:v>1.70616101</c:v>
                </c:pt>
                <c:pt idx="3">
                  <c:v>2.0778653500000002</c:v>
                </c:pt>
                <c:pt idx="4">
                  <c:v>2.6346164000000001</c:v>
                </c:pt>
                <c:pt idx="5">
                  <c:v>2.8553804199999999</c:v>
                </c:pt>
                <c:pt idx="6">
                  <c:v>2.3743930799999999</c:v>
                </c:pt>
                <c:pt idx="7">
                  <c:v>1.45708229</c:v>
                </c:pt>
                <c:pt idx="8">
                  <c:v>0.93034338000000005</c:v>
                </c:pt>
                <c:pt idx="9">
                  <c:v>1.03309721</c:v>
                </c:pt>
                <c:pt idx="10">
                  <c:v>1.8040408800000001</c:v>
                </c:pt>
                <c:pt idx="11">
                  <c:v>2.6812465599999999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7-414A-8226-5C957CAF3BAF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A2C8CA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Sheet1!$F$2:$F$13</c:f>
              <c:numCache>
                <c:formatCode>#,##0.00</c:formatCode>
                <c:ptCount val="12"/>
                <c:pt idx="0">
                  <c:v>0.30776709000000002</c:v>
                </c:pt>
                <c:pt idx="1">
                  <c:v>0.18069495999999999</c:v>
                </c:pt>
                <c:pt idx="2">
                  <c:v>0.82733411000000001</c:v>
                </c:pt>
                <c:pt idx="3">
                  <c:v>1.2413889599999999</c:v>
                </c:pt>
                <c:pt idx="4">
                  <c:v>1.0433591</c:v>
                </c:pt>
                <c:pt idx="5">
                  <c:v>1.68333621</c:v>
                </c:pt>
                <c:pt idx="6">
                  <c:v>1.5035641300000002</c:v>
                </c:pt>
                <c:pt idx="7">
                  <c:v>1.62398555</c:v>
                </c:pt>
                <c:pt idx="8">
                  <c:v>1.89788109</c:v>
                </c:pt>
                <c:pt idx="9">
                  <c:v>1.5186031600000001</c:v>
                </c:pt>
                <c:pt idx="10">
                  <c:v>1.9770829399999998</c:v>
                </c:pt>
                <c:pt idx="11">
                  <c:v>0.93435214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F-4AC9-8DBC-6AEFF90CCBB0}"/>
            </c:ext>
          </c:extLst>
        </c:ser>
        <c:ser>
          <c:idx val="5"/>
          <c:order val="2"/>
          <c:tx>
            <c:strRef>
              <c:f>Sheet1!$H$1</c:f>
              <c:strCache>
                <c:ptCount val="1"/>
                <c:pt idx="0">
                  <c:v>Turkey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Sheet1!$H$2:$H$13</c:f>
              <c:numCache>
                <c:formatCode>#,##0.00</c:formatCode>
                <c:ptCount val="12"/>
                <c:pt idx="0">
                  <c:v>1.4607995600000001</c:v>
                </c:pt>
                <c:pt idx="1">
                  <c:v>1.0917794000000001</c:v>
                </c:pt>
                <c:pt idx="2">
                  <c:v>0.94591491999999999</c:v>
                </c:pt>
                <c:pt idx="3">
                  <c:v>1.2365335399999999</c:v>
                </c:pt>
                <c:pt idx="4">
                  <c:v>0.57360494000000006</c:v>
                </c:pt>
                <c:pt idx="5">
                  <c:v>1.2059600500000001</c:v>
                </c:pt>
                <c:pt idx="6">
                  <c:v>1.0038781700000001</c:v>
                </c:pt>
                <c:pt idx="7">
                  <c:v>1.6832301200000002</c:v>
                </c:pt>
                <c:pt idx="8">
                  <c:v>1.3482761799999998</c:v>
                </c:pt>
                <c:pt idx="9">
                  <c:v>0.54466091000000005</c:v>
                </c:pt>
                <c:pt idx="10">
                  <c:v>1.20352616</c:v>
                </c:pt>
                <c:pt idx="11">
                  <c:v>0.68576988000000005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F-48A6-A6FD-0F2849D0CA00}"/>
            </c:ext>
          </c:extLst>
        </c:ser>
        <c:ser>
          <c:idx val="7"/>
          <c:order val="3"/>
          <c:tx>
            <c:strRef>
              <c:f>Sheet1!$J$1</c:f>
              <c:strCache>
                <c:ptCount val="1"/>
                <c:pt idx="0">
                  <c:v>CAFTA-DR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Sheet1!$J$2:$J$13</c:f>
              <c:numCache>
                <c:formatCode>#,##0.00</c:formatCode>
                <c:ptCount val="12"/>
                <c:pt idx="0">
                  <c:v>0.28664384999999998</c:v>
                </c:pt>
                <c:pt idx="1">
                  <c:v>0.35087361999999994</c:v>
                </c:pt>
                <c:pt idx="2">
                  <c:v>0.29412680000000002</c:v>
                </c:pt>
                <c:pt idx="3">
                  <c:v>0.29143232000000002</c:v>
                </c:pt>
                <c:pt idx="4">
                  <c:v>0.41287343999999998</c:v>
                </c:pt>
                <c:pt idx="5">
                  <c:v>0.43865331000000002</c:v>
                </c:pt>
                <c:pt idx="6">
                  <c:v>0.43268857999999999</c:v>
                </c:pt>
                <c:pt idx="7">
                  <c:v>0.60229146999999994</c:v>
                </c:pt>
                <c:pt idx="8">
                  <c:v>0.67432451999999998</c:v>
                </c:pt>
                <c:pt idx="9">
                  <c:v>0.71187935000000013</c:v>
                </c:pt>
                <c:pt idx="10">
                  <c:v>0.92079116000000005</c:v>
                </c:pt>
                <c:pt idx="11">
                  <c:v>0.83897310999999997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6-41E1-9D2D-60D9946FCC4B}"/>
            </c:ext>
          </c:extLst>
        </c:ser>
        <c:ser>
          <c:idx val="0"/>
          <c:order val="4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Sheet1!$E$2:$E$13</c:f>
              <c:numCache>
                <c:formatCode>#,##0.00</c:formatCode>
                <c:ptCount val="12"/>
                <c:pt idx="0">
                  <c:v>2.4187160400000001</c:v>
                </c:pt>
                <c:pt idx="1">
                  <c:v>0.38722232000000001</c:v>
                </c:pt>
                <c:pt idx="2">
                  <c:v>1.6521859200000002</c:v>
                </c:pt>
                <c:pt idx="3">
                  <c:v>2.0964084399999998</c:v>
                </c:pt>
                <c:pt idx="4">
                  <c:v>1.73330769</c:v>
                </c:pt>
                <c:pt idx="5">
                  <c:v>2.1405532099999998</c:v>
                </c:pt>
                <c:pt idx="6">
                  <c:v>4.7270716999999998</c:v>
                </c:pt>
                <c:pt idx="7">
                  <c:v>3.8285069100000002</c:v>
                </c:pt>
                <c:pt idx="8">
                  <c:v>2.0721900500000001</c:v>
                </c:pt>
                <c:pt idx="9">
                  <c:v>4.1969821999999999</c:v>
                </c:pt>
                <c:pt idx="10">
                  <c:v>0.74575913999999999</c:v>
                </c:pt>
                <c:pt idx="11">
                  <c:v>0.48014686000000001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E-4E56-8183-BE787B5D7CA7}"/>
            </c:ext>
          </c:extLst>
        </c:ser>
        <c:ser>
          <c:idx val="6"/>
          <c:order val="5"/>
          <c:tx>
            <c:strRef>
              <c:f>Sheet1!$I$1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Sheet1!$I$2:$I$13</c:f>
              <c:numCache>
                <c:formatCode>#,##0.00</c:formatCode>
                <c:ptCount val="12"/>
                <c:pt idx="0">
                  <c:v>0.87694508999999998</c:v>
                </c:pt>
                <c:pt idx="1">
                  <c:v>1.00111262</c:v>
                </c:pt>
                <c:pt idx="2">
                  <c:v>1.0278215500000001</c:v>
                </c:pt>
                <c:pt idx="3">
                  <c:v>1.0643402</c:v>
                </c:pt>
                <c:pt idx="4">
                  <c:v>1.0706159900000001</c:v>
                </c:pt>
                <c:pt idx="5">
                  <c:v>0.82511548999999995</c:v>
                </c:pt>
                <c:pt idx="6">
                  <c:v>0.86501254000000005</c:v>
                </c:pt>
                <c:pt idx="7">
                  <c:v>0.98903278000000006</c:v>
                </c:pt>
                <c:pt idx="8">
                  <c:v>0.90343566000000008</c:v>
                </c:pt>
                <c:pt idx="9">
                  <c:v>0.75429886999999995</c:v>
                </c:pt>
                <c:pt idx="10">
                  <c:v>0.63266411</c:v>
                </c:pt>
                <c:pt idx="11">
                  <c:v>0.57276343000000007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F-48A6-A6FD-0F2849D0CA00}"/>
            </c:ext>
          </c:extLst>
        </c:ser>
        <c:ser>
          <c:idx val="3"/>
          <c:order val="6"/>
          <c:tx>
            <c:strRef>
              <c:f>Sheet1!$K$1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Sheet1!$K$2:$K$13</c:f>
              <c:numCache>
                <c:formatCode>#,##0.00</c:formatCode>
                <c:ptCount val="12"/>
                <c:pt idx="0">
                  <c:v>3.1938724100000013</c:v>
                </c:pt>
                <c:pt idx="1">
                  <c:v>2.2944455100000001</c:v>
                </c:pt>
                <c:pt idx="2">
                  <c:v>4.0434730600000011</c:v>
                </c:pt>
                <c:pt idx="3">
                  <c:v>4.5618339500000005</c:v>
                </c:pt>
                <c:pt idx="4">
                  <c:v>4.217903559999999</c:v>
                </c:pt>
                <c:pt idx="5">
                  <c:v>4.1772659400000007</c:v>
                </c:pt>
                <c:pt idx="6">
                  <c:v>2.9267346999999999</c:v>
                </c:pt>
                <c:pt idx="7">
                  <c:v>2.5726866200000003</c:v>
                </c:pt>
                <c:pt idx="8">
                  <c:v>2.0445994400000003</c:v>
                </c:pt>
                <c:pt idx="9">
                  <c:v>1.6180115499999999</c:v>
                </c:pt>
                <c:pt idx="10">
                  <c:v>1.9453527600000002</c:v>
                </c:pt>
                <c:pt idx="11">
                  <c:v>2.1158146700000007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F-48A6-A6FD-0F2849D0C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4533456"/>
        <c:axId val="1624526800"/>
      </c:barChart>
      <c:lineChart>
        <c:grouping val="standard"/>
        <c:varyColors val="0"/>
        <c:ser>
          <c:idx val="4"/>
          <c:order val="7"/>
          <c:tx>
            <c:strRef>
              <c:f>Sheet1!$L$1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4259259259262E-2"/>
                      <c:h val="7.93414634146341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091-4D2C-8CBF-E0500F74683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Sheet1!$L$2:$L$13</c:f>
              <c:numCache>
                <c:formatCode>#,##0.00</c:formatCode>
                <c:ptCount val="12"/>
                <c:pt idx="0">
                  <c:v>11.246</c:v>
                </c:pt>
                <c:pt idx="1">
                  <c:v>9.1530000000000005</c:v>
                </c:pt>
                <c:pt idx="2">
                  <c:v>14.917</c:v>
                </c:pt>
                <c:pt idx="3">
                  <c:v>16.280999999999999</c:v>
                </c:pt>
                <c:pt idx="4">
                  <c:v>14.7</c:v>
                </c:pt>
                <c:pt idx="5">
                  <c:v>15.3</c:v>
                </c:pt>
                <c:pt idx="6">
                  <c:v>16.05</c:v>
                </c:pt>
                <c:pt idx="7">
                  <c:v>14.05</c:v>
                </c:pt>
                <c:pt idx="8">
                  <c:v>12.45</c:v>
                </c:pt>
                <c:pt idx="9">
                  <c:v>11.75</c:v>
                </c:pt>
                <c:pt idx="10">
                  <c:v>11.9</c:v>
                </c:pt>
                <c:pt idx="11">
                  <c:v>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F-48A6-A6FD-0F2849D0C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068703"/>
        <c:axId val="1458068223"/>
      </c:lineChart>
      <c:catAx>
        <c:axId val="16245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24526800"/>
        <c:crosses val="autoZero"/>
        <c:auto val="1"/>
        <c:lblAlgn val="ctr"/>
        <c:lblOffset val="100"/>
        <c:noMultiLvlLbl val="0"/>
      </c:catAx>
      <c:valAx>
        <c:axId val="1624526800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Bales</a:t>
                </a:r>
              </a:p>
            </c:rich>
          </c:tx>
          <c:layout>
            <c:manualLayout>
              <c:xMode val="edge"/>
              <c:yMode val="edge"/>
              <c:x val="1.5431794983960339E-3"/>
              <c:y val="0.28446187824082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24533456"/>
        <c:crosses val="autoZero"/>
        <c:crossBetween val="between"/>
      </c:valAx>
      <c:valAx>
        <c:axId val="1458068223"/>
        <c:scaling>
          <c:orientation val="minMax"/>
          <c:max val="18"/>
        </c:scaling>
        <c:delete val="1"/>
        <c:axPos val="r"/>
        <c:numFmt formatCode="#,##0.00" sourceLinked="1"/>
        <c:majorTickMark val="out"/>
        <c:minorTickMark val="none"/>
        <c:tickLblPos val="nextTo"/>
        <c:crossAx val="1458068703"/>
        <c:crosses val="max"/>
        <c:crossBetween val="between"/>
      </c:valAx>
      <c:catAx>
        <c:axId val="1458068703"/>
        <c:scaling>
          <c:orientation val="minMax"/>
        </c:scaling>
        <c:delete val="1"/>
        <c:axPos val="b"/>
        <c:majorTickMark val="out"/>
        <c:minorTickMark val="none"/>
        <c:tickLblPos val="nextTo"/>
        <c:crossAx val="14580682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264232819778468E-2"/>
          <c:y val="0.92107435264621773"/>
          <c:w val="0.86600857049945379"/>
          <c:h val="6.3033846515454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30368444666059E-2"/>
          <c:y val="3.4470591247008769E-2"/>
          <c:w val="0.87572808437881999"/>
          <c:h val="0.8153273440517859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Sheet1!$B$7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Sheet1!$C$1:$AC$1</c:f>
              <c:strCach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2025e</c:v>
                </c:pt>
                <c:pt idx="26">
                  <c:v>2026f</c:v>
                </c:pt>
              </c:strCache>
            </c:strRef>
          </c:cat>
          <c:val>
            <c:numRef>
              <c:f>Sheet1!$C$7:$AC$7</c:f>
              <c:numCache>
                <c:formatCode>#,##0.00</c:formatCode>
                <c:ptCount val="27"/>
                <c:pt idx="0">
                  <c:v>3.903</c:v>
                </c:pt>
                <c:pt idx="1">
                  <c:v>3.13</c:v>
                </c:pt>
                <c:pt idx="2">
                  <c:v>2.6549999999999998</c:v>
                </c:pt>
                <c:pt idx="3">
                  <c:v>2.157</c:v>
                </c:pt>
                <c:pt idx="4">
                  <c:v>1.998</c:v>
                </c:pt>
                <c:pt idx="5">
                  <c:v>2.8839999999999999</c:v>
                </c:pt>
                <c:pt idx="6">
                  <c:v>2.129</c:v>
                </c:pt>
                <c:pt idx="7">
                  <c:v>1.2190000000000001</c:v>
                </c:pt>
                <c:pt idx="8">
                  <c:v>1.2010000000000001</c:v>
                </c:pt>
                <c:pt idx="9">
                  <c:v>2.1120000000000001</c:v>
                </c:pt>
                <c:pt idx="10">
                  <c:v>2.5</c:v>
                </c:pt>
                <c:pt idx="11">
                  <c:v>4.6399999999999997</c:v>
                </c:pt>
                <c:pt idx="12">
                  <c:v>6.1680000000000001</c:v>
                </c:pt>
                <c:pt idx="13">
                  <c:v>4.8520000000000003</c:v>
                </c:pt>
                <c:pt idx="14">
                  <c:v>2.4039999999999999</c:v>
                </c:pt>
                <c:pt idx="15">
                  <c:v>2.8279999999999998</c:v>
                </c:pt>
                <c:pt idx="16">
                  <c:v>3.7309999999999999</c:v>
                </c:pt>
                <c:pt idx="17">
                  <c:v>3.915</c:v>
                </c:pt>
                <c:pt idx="18">
                  <c:v>3.6320000000000001</c:v>
                </c:pt>
                <c:pt idx="19">
                  <c:v>1.359</c:v>
                </c:pt>
                <c:pt idx="20">
                  <c:v>1.581</c:v>
                </c:pt>
                <c:pt idx="21">
                  <c:v>3.5710000000000002</c:v>
                </c:pt>
                <c:pt idx="22">
                  <c:v>6.1859999999999999</c:v>
                </c:pt>
                <c:pt idx="23">
                  <c:v>5.7640000000000002</c:v>
                </c:pt>
                <c:pt idx="24">
                  <c:v>5.2249999999999996</c:v>
                </c:pt>
                <c:pt idx="25">
                  <c:v>5.5</c:v>
                </c:pt>
                <c:pt idx="2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7-4E10-9AD6-503B5E796A1A}"/>
            </c:ext>
          </c:extLst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Sheet1!$C$1:$AC$1</c:f>
              <c:strCach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2025e</c:v>
                </c:pt>
                <c:pt idx="26">
                  <c:v>2026f</c:v>
                </c:pt>
              </c:strCache>
            </c:strRef>
          </c:cat>
          <c:val>
            <c:numRef>
              <c:f>Sheet1!$C$8:$AC$8</c:f>
              <c:numCache>
                <c:formatCode>#,##0.00</c:formatCode>
                <c:ptCount val="27"/>
                <c:pt idx="0">
                  <c:v>0.315</c:v>
                </c:pt>
                <c:pt idx="1">
                  <c:v>0.67400000000000004</c:v>
                </c:pt>
                <c:pt idx="2">
                  <c:v>0.48899999999999999</c:v>
                </c:pt>
                <c:pt idx="3">
                  <c:v>0.96399999999999997</c:v>
                </c:pt>
                <c:pt idx="4">
                  <c:v>1.5569999999999999</c:v>
                </c:pt>
                <c:pt idx="5">
                  <c:v>1.972</c:v>
                </c:pt>
                <c:pt idx="6">
                  <c:v>1.3</c:v>
                </c:pt>
                <c:pt idx="7">
                  <c:v>2.2309999999999999</c:v>
                </c:pt>
                <c:pt idx="8">
                  <c:v>2.7389999999999999</c:v>
                </c:pt>
                <c:pt idx="9">
                  <c:v>1.9910000000000001</c:v>
                </c:pt>
                <c:pt idx="10">
                  <c:v>2.012</c:v>
                </c:pt>
                <c:pt idx="11">
                  <c:v>4.8239999999999998</c:v>
                </c:pt>
                <c:pt idx="12">
                  <c:v>4.3049999999999997</c:v>
                </c:pt>
                <c:pt idx="13">
                  <c:v>2.2290000000000001</c:v>
                </c:pt>
                <c:pt idx="14">
                  <c:v>3.9140000000000001</c:v>
                </c:pt>
                <c:pt idx="15">
                  <c:v>4.3120000000000003</c:v>
                </c:pt>
                <c:pt idx="16">
                  <c:v>2.7879999999999998</c:v>
                </c:pt>
                <c:pt idx="17">
                  <c:v>4.1749999999999998</c:v>
                </c:pt>
                <c:pt idx="18">
                  <c:v>6.0190000000000001</c:v>
                </c:pt>
                <c:pt idx="19">
                  <c:v>8.9369999999999994</c:v>
                </c:pt>
                <c:pt idx="20">
                  <c:v>11.012</c:v>
                </c:pt>
                <c:pt idx="21">
                  <c:v>7.7270000000000003</c:v>
                </c:pt>
                <c:pt idx="22">
                  <c:v>6.6559999999999997</c:v>
                </c:pt>
                <c:pt idx="23">
                  <c:v>12.31</c:v>
                </c:pt>
                <c:pt idx="24">
                  <c:v>13.021000000000001</c:v>
                </c:pt>
                <c:pt idx="25">
                  <c:v>14.5</c:v>
                </c:pt>
                <c:pt idx="26">
                  <c:v>15.626681875000003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C7-4E10-9AD6-503B5E796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8695104"/>
        <c:axId val="382741120"/>
      </c:barChar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A2C8C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A2C8CA"/>
              </a:solidFill>
              <a:ln w="9525">
                <a:noFill/>
              </a:ln>
              <a:effectLst/>
            </c:spPr>
          </c:marker>
          <c:cat>
            <c:strRef>
              <c:f>Sheet1!$C$1:$AC$1</c:f>
              <c:strCach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2025e</c:v>
                </c:pt>
                <c:pt idx="26">
                  <c:v>2026f</c:v>
                </c:pt>
              </c:strCache>
            </c:strRef>
          </c:cat>
          <c:val>
            <c:numRef>
              <c:f>Sheet1!$C$9:$AC$9</c:f>
              <c:numCache>
                <c:formatCode>#,##0.00</c:formatCode>
                <c:ptCount val="27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10.53</c:v>
                </c:pt>
                <c:pt idx="14">
                  <c:v>11.246</c:v>
                </c:pt>
                <c:pt idx="15">
                  <c:v>9.1530000000000005</c:v>
                </c:pt>
                <c:pt idx="16">
                  <c:v>14.917</c:v>
                </c:pt>
                <c:pt idx="17">
                  <c:v>16.280999999999999</c:v>
                </c:pt>
                <c:pt idx="18">
                  <c:v>14.7</c:v>
                </c:pt>
                <c:pt idx="19">
                  <c:v>15.3</c:v>
                </c:pt>
                <c:pt idx="20">
                  <c:v>16.05</c:v>
                </c:pt>
                <c:pt idx="21">
                  <c:v>14.05</c:v>
                </c:pt>
                <c:pt idx="22">
                  <c:v>12.45</c:v>
                </c:pt>
                <c:pt idx="23">
                  <c:v>11.75</c:v>
                </c:pt>
                <c:pt idx="24">
                  <c:v>11.9</c:v>
                </c:pt>
                <c:pt idx="25">
                  <c:v>11.7</c:v>
                </c:pt>
                <c:pt idx="26">
                  <c:v>12.451566294492178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B8-4C03-AAF5-06F3B81AD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695104"/>
        <c:axId val="382741120"/>
      </c:lineChart>
      <c:catAx>
        <c:axId val="698695104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82741120"/>
        <c:crosses val="autoZero"/>
        <c:auto val="1"/>
        <c:lblAlgn val="ctr"/>
        <c:lblOffset val="100"/>
        <c:tickLblSkip val="1"/>
        <c:noMultiLvlLbl val="0"/>
      </c:catAx>
      <c:valAx>
        <c:axId val="382741120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Bales</a:t>
                </a:r>
              </a:p>
            </c:rich>
          </c:tx>
          <c:layout>
            <c:manualLayout>
              <c:xMode val="edge"/>
              <c:yMode val="edge"/>
              <c:x val="1.270331686816401E-2"/>
              <c:y val="0.2437354593461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986951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27337854043112"/>
          <c:y val="3.8799211838771594E-2"/>
          <c:w val="0.3977830032175852"/>
          <c:h val="7.3201219151079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9337218651194"/>
          <c:y val="2.5821715357278664E-2"/>
          <c:w val="0.87546396777324631"/>
          <c:h val="0.8593978093520503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51102760964080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1C-4C81-A3FC-ECD691B237C1}"/>
                </c:ext>
              </c:extLst>
            </c:dLbl>
            <c:dLbl>
              <c:idx val="7"/>
              <c:layout>
                <c:manualLayout>
                  <c:x val="-3.4168371179773178E-2"/>
                  <c:y val="1.0269736239614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A4-4FE9-AA8E-E5A0BA06C5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Bangladesh</c:v>
                </c:pt>
                <c:pt idx="3">
                  <c:v>Vietnam</c:v>
                </c:pt>
                <c:pt idx="4">
                  <c:v>Pakistan</c:v>
                </c:pt>
                <c:pt idx="5">
                  <c:v>CAFTA-DR</c:v>
                </c:pt>
                <c:pt idx="6">
                  <c:v>Mexico</c:v>
                </c:pt>
                <c:pt idx="7">
                  <c:v>All Others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0.3186033798045021</c:v>
                </c:pt>
                <c:pt idx="1">
                  <c:v>9.8800957003219003E-2</c:v>
                </c:pt>
                <c:pt idx="2">
                  <c:v>7.2681351554472667E-2</c:v>
                </c:pt>
                <c:pt idx="3">
                  <c:v>7.4528910143030105E-2</c:v>
                </c:pt>
                <c:pt idx="4">
                  <c:v>8.5336600135299215E-2</c:v>
                </c:pt>
                <c:pt idx="5">
                  <c:v>0.1147226966058765</c:v>
                </c:pt>
                <c:pt idx="6">
                  <c:v>5.7265257751559426E-2</c:v>
                </c:pt>
                <c:pt idx="7">
                  <c:v>0.17806084700204089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F-45F3-BB84-E44A3F336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2C8C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176441754252745E-3"/>
                  <c:y val="-5.1348681198074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A4-4FE9-AA8E-E5A0BA06C58A}"/>
                </c:ext>
              </c:extLst>
            </c:dLbl>
            <c:dLbl>
              <c:idx val="2"/>
              <c:layout>
                <c:manualLayout>
                  <c:x val="-6.61323313156901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A0-4E09-BB63-2E7A64E25524}"/>
                </c:ext>
              </c:extLst>
            </c:dLbl>
            <c:dLbl>
              <c:idx val="5"/>
              <c:layout>
                <c:manualLayout>
                  <c:x val="1.1022055219281538E-2"/>
                  <c:y val="-2.3106906539133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A4-4FE9-AA8E-E5A0BA06C58A}"/>
                </c:ext>
              </c:extLst>
            </c:dLbl>
            <c:dLbl>
              <c:idx val="6"/>
              <c:layout>
                <c:manualLayout>
                  <c:x val="3.306616565784324E-3"/>
                  <c:y val="-2.0539472479229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A4-4FE9-AA8E-E5A0BA06C58A}"/>
                </c:ext>
              </c:extLst>
            </c:dLbl>
            <c:dLbl>
              <c:idx val="7"/>
              <c:layout>
                <c:manualLayout>
                  <c:x val="-2.2044110438563238E-3"/>
                  <c:y val="-1.540460435942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C-4C81-A3FC-ECD691B237C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Bangladesh</c:v>
                </c:pt>
                <c:pt idx="3">
                  <c:v>Vietnam</c:v>
                </c:pt>
                <c:pt idx="4">
                  <c:v>Pakistan</c:v>
                </c:pt>
                <c:pt idx="5">
                  <c:v>CAFTA-DR</c:v>
                </c:pt>
                <c:pt idx="6">
                  <c:v>Mexico</c:v>
                </c:pt>
                <c:pt idx="7">
                  <c:v>All Others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0.25268811347118786</c:v>
                </c:pt>
                <c:pt idx="1">
                  <c:v>0.14305528343859886</c:v>
                </c:pt>
                <c:pt idx="2">
                  <c:v>0.10101536893300998</c:v>
                </c:pt>
                <c:pt idx="3">
                  <c:v>9.8292965573926597E-2</c:v>
                </c:pt>
                <c:pt idx="4">
                  <c:v>0.10467369707775853</c:v>
                </c:pt>
                <c:pt idx="5">
                  <c:v>9.0907388332969505E-2</c:v>
                </c:pt>
                <c:pt idx="6">
                  <c:v>3.6122159255401812E-2</c:v>
                </c:pt>
                <c:pt idx="7">
                  <c:v>0.17324502391714694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7-4D9C-A14B-B5A0A56DE44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15438653497133E-3"/>
                  <c:y val="5.13486811980738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A4-4FE9-AA8E-E5A0BA06C58A}"/>
                </c:ext>
              </c:extLst>
            </c:dLbl>
            <c:dLbl>
              <c:idx val="1"/>
              <c:layout>
                <c:manualLayout>
                  <c:x val="3.0861754613988532E-2"/>
                  <c:y val="-2.56743405990369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A4-4FE9-AA8E-E5A0BA06C58A}"/>
                </c:ext>
              </c:extLst>
            </c:dLbl>
            <c:dLbl>
              <c:idx val="2"/>
              <c:layout>
                <c:manualLayout>
                  <c:x val="1.4328671785066024E-2"/>
                  <c:y val="2.56743405990369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A4-4FE9-AA8E-E5A0BA06C58A}"/>
                </c:ext>
              </c:extLst>
            </c:dLbl>
            <c:dLbl>
              <c:idx val="3"/>
              <c:layout>
                <c:manualLayout>
                  <c:x val="1.102205521928081E-3"/>
                  <c:y val="-2.56743405990369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C-4C81-A3FC-ECD691B237C1}"/>
                </c:ext>
              </c:extLst>
            </c:dLbl>
            <c:dLbl>
              <c:idx val="4"/>
              <c:layout>
                <c:manualLayout>
                  <c:x val="1.6533082828922428E-2"/>
                  <c:y val="-2.82417746589406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A4-4FE9-AA8E-E5A0BA06C58A}"/>
                </c:ext>
              </c:extLst>
            </c:dLbl>
            <c:dLbl>
              <c:idx val="5"/>
              <c:layout>
                <c:manualLayout>
                  <c:x val="1.9839699394706752E-2"/>
                  <c:y val="-2.05394724792295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A4-4FE9-AA8E-E5A0BA06C58A}"/>
                </c:ext>
              </c:extLst>
            </c:dLbl>
            <c:dLbl>
              <c:idx val="6"/>
              <c:layout>
                <c:manualLayout>
                  <c:x val="1.4328671785066105E-2"/>
                  <c:y val="-2.5674340599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A4-4FE9-AA8E-E5A0BA06C58A}"/>
                </c:ext>
              </c:extLst>
            </c:dLbl>
            <c:dLbl>
              <c:idx val="7"/>
              <c:layout>
                <c:manualLayout>
                  <c:x val="0"/>
                  <c:y val="-1.2837170299518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A4-4FE9-AA8E-E5A0BA06C5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Bangladesh</c:v>
                </c:pt>
                <c:pt idx="3">
                  <c:v>Vietnam</c:v>
                </c:pt>
                <c:pt idx="4">
                  <c:v>Pakistan</c:v>
                </c:pt>
                <c:pt idx="5">
                  <c:v>CAFTA-DR</c:v>
                </c:pt>
                <c:pt idx="6">
                  <c:v>Mexico</c:v>
                </c:pt>
                <c:pt idx="7">
                  <c:v>All Others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0.20654335972314072</c:v>
                </c:pt>
                <c:pt idx="1">
                  <c:v>0.14707791004332671</c:v>
                </c:pt>
                <c:pt idx="2">
                  <c:v>0.11401110412043651</c:v>
                </c:pt>
                <c:pt idx="3">
                  <c:v>0.11204859421430981</c:v>
                </c:pt>
                <c:pt idx="4">
                  <c:v>0.11121744583276665</c:v>
                </c:pt>
                <c:pt idx="5">
                  <c:v>8.2714911330173543E-2</c:v>
                </c:pt>
                <c:pt idx="6">
                  <c:v>3.9234897782440777E-2</c:v>
                </c:pt>
                <c:pt idx="7">
                  <c:v>0.18715177695340524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7-4D9C-A14B-B5A0A56DE4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5272335"/>
        <c:axId val="335278991"/>
      </c:barChart>
      <c:catAx>
        <c:axId val="33527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5278991"/>
        <c:crosses val="autoZero"/>
        <c:auto val="1"/>
        <c:lblAlgn val="ctr"/>
        <c:lblOffset val="100"/>
        <c:noMultiLvlLbl val="0"/>
      </c:catAx>
      <c:valAx>
        <c:axId val="33527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7E7EA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Import Share (volume)</a:t>
                </a:r>
              </a:p>
            </c:rich>
          </c:tx>
          <c:layout>
            <c:manualLayout>
              <c:xMode val="edge"/>
              <c:yMode val="edge"/>
              <c:x val="2.1186125888186719E-2"/>
              <c:y val="0.26018336331031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527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12167793519936"/>
          <c:y val="3.8907744816461788E-2"/>
          <c:w val="0.22789123262333941"/>
          <c:h val="7.1246901642814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57697567641609E-2"/>
          <c:y val="5.8024908199236287E-2"/>
          <c:w val="0.83289280749461547"/>
          <c:h val="0.742886271614900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Consumption - 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Sheet1!$A$3:$A$38</c:f>
              <c:strCache>
                <c:ptCount val="3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2025e</c:v>
                </c:pt>
                <c:pt idx="35">
                  <c:v>2026f</c:v>
                </c:pt>
              </c:strCache>
            </c:strRef>
          </c:cat>
          <c:val>
            <c:numRef>
              <c:f>Sheet1!$E$3:$E$38</c:f>
              <c:numCache>
                <c:formatCode>General</c:formatCode>
                <c:ptCount val="36"/>
                <c:pt idx="0">
                  <c:v>-9.1159999999999997</c:v>
                </c:pt>
                <c:pt idx="1">
                  <c:v>4.0169999999999959</c:v>
                </c:pt>
                <c:pt idx="2">
                  <c:v>7.8850000000000051</c:v>
                </c:pt>
                <c:pt idx="3">
                  <c:v>-1.4719999999999942</c:v>
                </c:pt>
                <c:pt idx="4">
                  <c:v>-7.8030000000000115</c:v>
                </c:pt>
                <c:pt idx="5">
                  <c:v>-1.9629999999999939</c:v>
                </c:pt>
                <c:pt idx="6">
                  <c:v>-5.0040000000000049</c:v>
                </c:pt>
                <c:pt idx="7">
                  <c:v>-1.4619999999999891</c:v>
                </c:pt>
                <c:pt idx="8">
                  <c:v>2.791000000000011</c:v>
                </c:pt>
                <c:pt idx="9">
                  <c:v>3.2639999999999958</c:v>
                </c:pt>
                <c:pt idx="10">
                  <c:v>-5.0060000000000002</c:v>
                </c:pt>
                <c:pt idx="11">
                  <c:v>7.6630000000000109</c:v>
                </c:pt>
                <c:pt idx="12">
                  <c:v>3.6460000000000008</c:v>
                </c:pt>
                <c:pt idx="13">
                  <c:v>-12.513999999999996</c:v>
                </c:pt>
                <c:pt idx="14">
                  <c:v>-0.94000000000001194</c:v>
                </c:pt>
                <c:pt idx="15">
                  <c:v>3.5249999999999915</c:v>
                </c:pt>
                <c:pt idx="16">
                  <c:v>4.2249999999999943</c:v>
                </c:pt>
                <c:pt idx="17">
                  <c:v>0.76300000000000523</c:v>
                </c:pt>
                <c:pt idx="18">
                  <c:v>16.412999999999997</c:v>
                </c:pt>
                <c:pt idx="19">
                  <c:v>1.9200000000000017</c:v>
                </c:pt>
                <c:pt idx="20">
                  <c:v>-23.72</c:v>
                </c:pt>
                <c:pt idx="21">
                  <c:v>-18.555999999999997</c:v>
                </c:pt>
                <c:pt idx="22">
                  <c:v>-9.3680000000000092</c:v>
                </c:pt>
                <c:pt idx="23">
                  <c:v>-7.2060000000000031</c:v>
                </c:pt>
                <c:pt idx="24">
                  <c:v>16.51400000000001</c:v>
                </c:pt>
                <c:pt idx="25">
                  <c:v>11.432000000000002</c:v>
                </c:pt>
                <c:pt idx="26">
                  <c:v>1.3340000000000032</c:v>
                </c:pt>
                <c:pt idx="27">
                  <c:v>5.1730000000000018</c:v>
                </c:pt>
                <c:pt idx="28">
                  <c:v>-13.00800000000001</c:v>
                </c:pt>
                <c:pt idx="29">
                  <c:v>11.207000000000008</c:v>
                </c:pt>
                <c:pt idx="30">
                  <c:v>1.3730000000000047</c:v>
                </c:pt>
                <c:pt idx="31">
                  <c:v>-3.2180000000000035</c:v>
                </c:pt>
                <c:pt idx="32">
                  <c:v>2.4269999999999925</c:v>
                </c:pt>
                <c:pt idx="33">
                  <c:v>0.39200000000001012</c:v>
                </c:pt>
                <c:pt idx="34">
                  <c:v>-1.1430000000000007</c:v>
                </c:pt>
                <c:pt idx="35" formatCode="0.00">
                  <c:v>5.8319999999999936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8956-463E-AF0C-266B0128A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206623"/>
        <c:axId val="1317641615"/>
      </c:barChart>
      <c:lineChart>
        <c:grouping val="standard"/>
        <c:varyColors val="0"/>
        <c:ser>
          <c:idx val="0"/>
          <c:order val="1"/>
          <c:tx>
            <c:strRef>
              <c:f>Sheet1!$F$1</c:f>
              <c:strCache>
                <c:ptCount val="1"/>
                <c:pt idx="0">
                  <c:v>A Index</c:v>
                </c:pt>
              </c:strCache>
            </c:strRef>
          </c:tx>
          <c:spPr>
            <a:ln w="28575" cap="rnd">
              <a:solidFill>
                <a:srgbClr val="A2C8CA"/>
              </a:solidFill>
              <a:round/>
            </a:ln>
            <a:effectLst/>
          </c:spPr>
          <c:marker>
            <c:symbol val="none"/>
          </c:marker>
          <c:cat>
            <c:strRef>
              <c:f>Sheet1!$A$3:$A$38</c:f>
              <c:strCache>
                <c:ptCount val="3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2025e</c:v>
                </c:pt>
                <c:pt idx="35">
                  <c:v>2026f</c:v>
                </c:pt>
              </c:strCache>
            </c:strRef>
          </c:cat>
          <c:val>
            <c:numRef>
              <c:f>Sheet1!$F$3:$F$38</c:f>
              <c:numCache>
                <c:formatCode>0.00</c:formatCode>
                <c:ptCount val="36"/>
                <c:pt idx="0">
                  <c:v>62.961666666666666</c:v>
                </c:pt>
                <c:pt idx="1">
                  <c:v>57.733333333333341</c:v>
                </c:pt>
                <c:pt idx="2">
                  <c:v>70.762500000000003</c:v>
                </c:pt>
                <c:pt idx="3">
                  <c:v>92.701000000000008</c:v>
                </c:pt>
                <c:pt idx="4">
                  <c:v>85.589999999999989</c:v>
                </c:pt>
                <c:pt idx="5">
                  <c:v>78.603333333333339</c:v>
                </c:pt>
                <c:pt idx="6">
                  <c:v>72.126666666666679</c:v>
                </c:pt>
                <c:pt idx="7">
                  <c:v>58.883333333333333</c:v>
                </c:pt>
                <c:pt idx="8">
                  <c:v>52.844999999999999</c:v>
                </c:pt>
                <c:pt idx="9">
                  <c:v>57.209166666666675</c:v>
                </c:pt>
                <c:pt idx="10">
                  <c:v>41.852499999999999</c:v>
                </c:pt>
                <c:pt idx="11">
                  <c:v>55.8</c:v>
                </c:pt>
                <c:pt idx="12">
                  <c:v>69.234166666666667</c:v>
                </c:pt>
                <c:pt idx="13">
                  <c:v>53.528333333333329</c:v>
                </c:pt>
                <c:pt idx="14">
                  <c:v>57.058333333333316</c:v>
                </c:pt>
                <c:pt idx="15">
                  <c:v>60.493333333333332</c:v>
                </c:pt>
                <c:pt idx="16">
                  <c:v>74.212499999999991</c:v>
                </c:pt>
                <c:pt idx="17">
                  <c:v>61.139999999999993</c:v>
                </c:pt>
                <c:pt idx="18">
                  <c:v>78.012727272727261</c:v>
                </c:pt>
                <c:pt idx="19">
                  <c:v>165.08636363636361</c:v>
                </c:pt>
                <c:pt idx="20">
                  <c:v>99.802500000000023</c:v>
                </c:pt>
                <c:pt idx="21">
                  <c:v>87.960833333333355</c:v>
                </c:pt>
                <c:pt idx="22">
                  <c:v>90.658333333333346</c:v>
                </c:pt>
                <c:pt idx="23">
                  <c:v>70.78166666666668</c:v>
                </c:pt>
                <c:pt idx="24">
                  <c:v>70.391666666666666</c:v>
                </c:pt>
                <c:pt idx="25">
                  <c:v>82.839999999999989</c:v>
                </c:pt>
                <c:pt idx="26">
                  <c:v>88.204166666666666</c:v>
                </c:pt>
                <c:pt idx="27">
                  <c:v>84.364999999999995</c:v>
                </c:pt>
                <c:pt idx="28">
                  <c:v>71.024999999999991</c:v>
                </c:pt>
                <c:pt idx="29">
                  <c:v>84.963333333333338</c:v>
                </c:pt>
                <c:pt idx="30">
                  <c:v>132.04999999999998</c:v>
                </c:pt>
                <c:pt idx="31">
                  <c:v>101.10166666666667</c:v>
                </c:pt>
                <c:pt idx="32">
                  <c:v>91.926666666666662</c:v>
                </c:pt>
                <c:pt idx="33">
                  <c:v>79.578333333333333</c:v>
                </c:pt>
                <c:pt idx="34">
                  <c:v>76.337999999999994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123-4923-BDD8-B9918DBE9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823439"/>
        <c:axId val="858822959"/>
      </c:lineChart>
      <c:catAx>
        <c:axId val="131020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17641615"/>
        <c:crosses val="autoZero"/>
        <c:auto val="0"/>
        <c:lblAlgn val="ctr"/>
        <c:lblOffset val="100"/>
        <c:noMultiLvlLbl val="1"/>
      </c:catAx>
      <c:valAx>
        <c:axId val="131764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Bales</a:t>
                </a:r>
              </a:p>
            </c:rich>
          </c:tx>
          <c:layout>
            <c:manualLayout>
              <c:xMode val="edge"/>
              <c:yMode val="edge"/>
              <c:x val="1.9875401171139437E-2"/>
              <c:y val="0.340987001274476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10206623"/>
        <c:crosses val="autoZero"/>
        <c:crossBetween val="between"/>
      </c:valAx>
      <c:valAx>
        <c:axId val="85882295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A Index (cents/lb)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858823439"/>
        <c:crosses val="max"/>
        <c:crossBetween val="between"/>
      </c:valAx>
      <c:catAx>
        <c:axId val="8588234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88229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270544563269485"/>
          <c:y val="0"/>
          <c:w val="0.41682787550200379"/>
          <c:h val="6.3164267636781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602374370034138E-2"/>
          <c:w val="0.95448525494936198"/>
          <c:h val="0.946519058758403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Coverage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28282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28282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5-426A-ABE7-6D1DBC020C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3640430256068"/>
                      <c:h val="0.23309191620451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75-426A-ABE7-6D1DBC020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5-426A-ABE7-6D1DBC020C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</c:v>
                </c:pt>
              </c:strCache>
            </c:strRef>
          </c:tx>
          <c:spPr>
            <a:solidFill>
              <a:srgbClr val="A2C8CA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B75-426A-ABE7-6D1DBC020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5-426A-ABE7-6D1DBC020C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28282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75-426A-ABE7-6D1DBC020C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Deductible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282828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6310210517912"/>
                      <c:h val="7.5213651000681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B75-426A-ABE7-6D1DBC020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75-426A-ABE7-6D1DBC020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404560"/>
        <c:axId val="1504406000"/>
      </c:barChart>
      <c:catAx>
        <c:axId val="1504404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4406000"/>
        <c:crosses val="autoZero"/>
        <c:auto val="1"/>
        <c:lblAlgn val="ctr"/>
        <c:lblOffset val="100"/>
        <c:noMultiLvlLbl val="0"/>
      </c:catAx>
      <c:valAx>
        <c:axId val="1504406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0440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800" b="1" dirty="0"/>
              <a:t>Price Ratios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837394100206868"/>
          <c:y val="0.15629559324388062"/>
          <c:w val="0.72317371295700494"/>
          <c:h val="0.56578984475909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2026 (Latest)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Cotton/Corn</c:v>
                </c:pt>
                <c:pt idx="1">
                  <c:v>Cotton/Soybeans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14.82608695652174</c:v>
                </c:pt>
                <c:pt idx="1">
                  <c:v>6.1441441441441444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92-4CB9-BF7F-308BA85E9B01}"/>
            </c:ext>
          </c:extLst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2026 (Survey Period)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Sheet1!$E$2:$E$3</c:f>
              <c:numCache>
                <c:formatCode>0.0</c:formatCode>
                <c:ptCount val="2"/>
                <c:pt idx="0">
                  <c:v>15.153846153846155</c:v>
                </c:pt>
                <c:pt idx="1">
                  <c:v>6.4319029850746263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2-4CB9-BF7F-308BA85E9B01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2025 (Jan-Mar Avg)</c:v>
                </c:pt>
              </c:strCache>
            </c:strRef>
          </c:tx>
          <c:spPr>
            <a:solidFill>
              <a:srgbClr val="A2C8CA"/>
            </a:solidFill>
            <a:ln>
              <a:solidFill>
                <a:srgbClr val="A2C8C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Cotton/Corn</c:v>
                </c:pt>
                <c:pt idx="1">
                  <c:v>Cotton/Soybeans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15.087336244541483</c:v>
                </c:pt>
                <c:pt idx="1">
                  <c:v>6.682785299806576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92-4CB9-BF7F-308BA85E9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8412239"/>
        <c:axId val="295649439"/>
      </c:barChart>
      <c:catAx>
        <c:axId val="1478412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95649439"/>
        <c:crosses val="autoZero"/>
        <c:auto val="1"/>
        <c:lblAlgn val="ctr"/>
        <c:lblOffset val="100"/>
        <c:noMultiLvlLbl val="0"/>
      </c:catAx>
      <c:valAx>
        <c:axId val="295649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7841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352354311351329E-2"/>
          <c:y val="0.8327637644212823"/>
          <c:w val="0.87145096934141131"/>
          <c:h val="0.14518653984715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 w="15875" cmpd="thickThin">
      <a:solidFill>
        <a:schemeClr val="tx2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2150188598154"/>
          <c:y val="3.1698030082429114E-2"/>
          <c:w val="0.81883355435415739"/>
          <c:h val="0.78857749134694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Harvested 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Sheet1!$A$2:$A$38</c:f>
              <c:numCache>
                <c:formatCode>0</c:formatCode>
                <c:ptCount val="3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Sheet1!$B$2:$B$38</c:f>
              <c:numCache>
                <c:formatCode>0.0</c:formatCode>
                <c:ptCount val="37"/>
                <c:pt idx="0">
                  <c:v>81.708556999999999</c:v>
                </c:pt>
                <c:pt idx="1">
                  <c:v>85.753584000000004</c:v>
                </c:pt>
                <c:pt idx="2">
                  <c:v>80.532361000000009</c:v>
                </c:pt>
                <c:pt idx="3">
                  <c:v>75.904178000000002</c:v>
                </c:pt>
                <c:pt idx="4">
                  <c:v>79.516779999999997</c:v>
                </c:pt>
                <c:pt idx="5">
                  <c:v>88.741022999999998</c:v>
                </c:pt>
                <c:pt idx="6">
                  <c:v>83.428372999999993</c:v>
                </c:pt>
                <c:pt idx="7">
                  <c:v>83.450611999999992</c:v>
                </c:pt>
                <c:pt idx="8">
                  <c:v>81.224241000000006</c:v>
                </c:pt>
                <c:pt idx="9">
                  <c:v>79.914611000000008</c:v>
                </c:pt>
                <c:pt idx="10">
                  <c:v>78.936095000000009</c:v>
                </c:pt>
                <c:pt idx="11">
                  <c:v>83.477793000000005</c:v>
                </c:pt>
                <c:pt idx="12">
                  <c:v>75.926417000000001</c:v>
                </c:pt>
                <c:pt idx="13">
                  <c:v>78.812545</c:v>
                </c:pt>
                <c:pt idx="14">
                  <c:v>87.920651000000007</c:v>
                </c:pt>
                <c:pt idx="15">
                  <c:v>86.549246000000011</c:v>
                </c:pt>
                <c:pt idx="16">
                  <c:v>84.814604000000003</c:v>
                </c:pt>
                <c:pt idx="17">
                  <c:v>81.253893000000005</c:v>
                </c:pt>
                <c:pt idx="18">
                  <c:v>76.190814000000003</c:v>
                </c:pt>
                <c:pt idx="19">
                  <c:v>74.594548000000003</c:v>
                </c:pt>
                <c:pt idx="20">
                  <c:v>82.165692000000007</c:v>
                </c:pt>
                <c:pt idx="21">
                  <c:v>88.956000000000003</c:v>
                </c:pt>
                <c:pt idx="22">
                  <c:v>85.884546999999998</c:v>
                </c:pt>
                <c:pt idx="23">
                  <c:v>80.450817999999998</c:v>
                </c:pt>
                <c:pt idx="24">
                  <c:v>83.870682000000002</c:v>
                </c:pt>
                <c:pt idx="25">
                  <c:v>76.04255400000001</c:v>
                </c:pt>
                <c:pt idx="26">
                  <c:v>73.586380000000005</c:v>
                </c:pt>
                <c:pt idx="27">
                  <c:v>81.965541000000002</c:v>
                </c:pt>
                <c:pt idx="28">
                  <c:v>80.094994</c:v>
                </c:pt>
                <c:pt idx="29">
                  <c:v>84.236390000000014</c:v>
                </c:pt>
                <c:pt idx="30">
                  <c:v>77.352183999999994</c:v>
                </c:pt>
                <c:pt idx="31">
                  <c:v>79.074471000000003</c:v>
                </c:pt>
                <c:pt idx="32">
                  <c:v>77.915571999999997</c:v>
                </c:pt>
                <c:pt idx="33">
                  <c:v>76.734433999999993</c:v>
                </c:pt>
                <c:pt idx="34">
                  <c:v>74.500649999999993</c:v>
                </c:pt>
                <c:pt idx="35">
                  <c:v>73.131715999999997</c:v>
                </c:pt>
                <c:pt idx="36">
                  <c:v>71.036308000000005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8-42DF-88B2-228639B5A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92890367"/>
        <c:axId val="1392874047"/>
      </c:barChart>
      <c:lineChart>
        <c:grouping val="standard"/>
        <c:varyColors val="0"/>
        <c:ser>
          <c:idx val="2"/>
          <c:order val="2"/>
          <c:spPr>
            <a:ln w="444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Sheet1!$C$2:$C$38</c:f>
              <c:numCache>
                <c:formatCode>0.0</c:formatCode>
                <c:ptCount val="37"/>
                <c:pt idx="0">
                  <c:v>71.036308000000005</c:v>
                </c:pt>
                <c:pt idx="1">
                  <c:v>71.036308000000005</c:v>
                </c:pt>
                <c:pt idx="2">
                  <c:v>71.036308000000005</c:v>
                </c:pt>
                <c:pt idx="3">
                  <c:v>71.036308000000005</c:v>
                </c:pt>
                <c:pt idx="4">
                  <c:v>71.036308000000005</c:v>
                </c:pt>
                <c:pt idx="5">
                  <c:v>71.036308000000005</c:v>
                </c:pt>
                <c:pt idx="6">
                  <c:v>71.036308000000005</c:v>
                </c:pt>
                <c:pt idx="7">
                  <c:v>71.036308000000005</c:v>
                </c:pt>
                <c:pt idx="8">
                  <c:v>71.036308000000005</c:v>
                </c:pt>
                <c:pt idx="9">
                  <c:v>71.036308000000005</c:v>
                </c:pt>
                <c:pt idx="10">
                  <c:v>71.036308000000005</c:v>
                </c:pt>
                <c:pt idx="11">
                  <c:v>71.036308000000005</c:v>
                </c:pt>
                <c:pt idx="12">
                  <c:v>71.036308000000005</c:v>
                </c:pt>
                <c:pt idx="13">
                  <c:v>71.036308000000005</c:v>
                </c:pt>
                <c:pt idx="14">
                  <c:v>71.036308000000005</c:v>
                </c:pt>
                <c:pt idx="15">
                  <c:v>71.036308000000005</c:v>
                </c:pt>
                <c:pt idx="16">
                  <c:v>71.036308000000005</c:v>
                </c:pt>
                <c:pt idx="17">
                  <c:v>71.036308000000005</c:v>
                </c:pt>
                <c:pt idx="18">
                  <c:v>71.036308000000005</c:v>
                </c:pt>
                <c:pt idx="19">
                  <c:v>71.036308000000005</c:v>
                </c:pt>
                <c:pt idx="20">
                  <c:v>71.036308000000005</c:v>
                </c:pt>
                <c:pt idx="21">
                  <c:v>71.036308000000005</c:v>
                </c:pt>
                <c:pt idx="22">
                  <c:v>71.036308000000005</c:v>
                </c:pt>
                <c:pt idx="23">
                  <c:v>71.036308000000005</c:v>
                </c:pt>
                <c:pt idx="24">
                  <c:v>71.036308000000005</c:v>
                </c:pt>
                <c:pt idx="25">
                  <c:v>71.036308000000005</c:v>
                </c:pt>
                <c:pt idx="26">
                  <c:v>71.036308000000005</c:v>
                </c:pt>
                <c:pt idx="27">
                  <c:v>71.036308000000005</c:v>
                </c:pt>
                <c:pt idx="28">
                  <c:v>71.036308000000005</c:v>
                </c:pt>
                <c:pt idx="29">
                  <c:v>71.036308000000005</c:v>
                </c:pt>
                <c:pt idx="30">
                  <c:v>71.036308000000005</c:v>
                </c:pt>
                <c:pt idx="31">
                  <c:v>71.036308000000005</c:v>
                </c:pt>
                <c:pt idx="32">
                  <c:v>71.036308000000005</c:v>
                </c:pt>
                <c:pt idx="33">
                  <c:v>71.036308000000005</c:v>
                </c:pt>
                <c:pt idx="34">
                  <c:v>71.036308000000005</c:v>
                </c:pt>
                <c:pt idx="35">
                  <c:v>71.036308000000005</c:v>
                </c:pt>
                <c:pt idx="36">
                  <c:v>71.036308000000005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38-42DF-88B2-228639B5A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890367"/>
        <c:axId val="1392874047"/>
      </c:line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A Index</c:v>
                </c:pt>
              </c:strCache>
            </c:strRef>
          </c:tx>
          <c:spPr>
            <a:ln w="28575" cap="rnd">
              <a:solidFill>
                <a:srgbClr val="A2C8CA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0</c:formatCode>
                <c:ptCount val="3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Sheet1!$D$2:$D$38</c:f>
              <c:numCache>
                <c:formatCode>0.00</c:formatCode>
                <c:ptCount val="37"/>
                <c:pt idx="0">
                  <c:v>82.952500000000001</c:v>
                </c:pt>
                <c:pt idx="1">
                  <c:v>62.961666666666666</c:v>
                </c:pt>
                <c:pt idx="2">
                  <c:v>57.733333333333341</c:v>
                </c:pt>
                <c:pt idx="3">
                  <c:v>70.762500000000003</c:v>
                </c:pt>
                <c:pt idx="4">
                  <c:v>92.701000000000008</c:v>
                </c:pt>
                <c:pt idx="5">
                  <c:v>85.589999999999989</c:v>
                </c:pt>
                <c:pt idx="6">
                  <c:v>78.603333333333339</c:v>
                </c:pt>
                <c:pt idx="7">
                  <c:v>72.126666666666679</c:v>
                </c:pt>
                <c:pt idx="8">
                  <c:v>58.883333333333333</c:v>
                </c:pt>
                <c:pt idx="9">
                  <c:v>52.844999999999999</c:v>
                </c:pt>
                <c:pt idx="10">
                  <c:v>57.209166666666675</c:v>
                </c:pt>
                <c:pt idx="11">
                  <c:v>41.852499999999999</c:v>
                </c:pt>
                <c:pt idx="12">
                  <c:v>55.8</c:v>
                </c:pt>
                <c:pt idx="13">
                  <c:v>69.234166666666667</c:v>
                </c:pt>
                <c:pt idx="14">
                  <c:v>53.528333333333329</c:v>
                </c:pt>
                <c:pt idx="15">
                  <c:v>57.058333333333316</c:v>
                </c:pt>
                <c:pt idx="16">
                  <c:v>60.493333333333332</c:v>
                </c:pt>
                <c:pt idx="17">
                  <c:v>74.212499999999991</c:v>
                </c:pt>
                <c:pt idx="18">
                  <c:v>61.139999999999993</c:v>
                </c:pt>
                <c:pt idx="19">
                  <c:v>78.012727272727261</c:v>
                </c:pt>
                <c:pt idx="20">
                  <c:v>165.08636363636361</c:v>
                </c:pt>
                <c:pt idx="21">
                  <c:v>99.802500000000023</c:v>
                </c:pt>
                <c:pt idx="22">
                  <c:v>87.960833333333355</c:v>
                </c:pt>
                <c:pt idx="23">
                  <c:v>90.658333333333346</c:v>
                </c:pt>
                <c:pt idx="24">
                  <c:v>70.78166666666668</c:v>
                </c:pt>
                <c:pt idx="25">
                  <c:v>70.391666666666666</c:v>
                </c:pt>
                <c:pt idx="26">
                  <c:v>82.839999999999989</c:v>
                </c:pt>
                <c:pt idx="27">
                  <c:v>88.204166666666666</c:v>
                </c:pt>
                <c:pt idx="28">
                  <c:v>84.364999999999995</c:v>
                </c:pt>
                <c:pt idx="29">
                  <c:v>71.024999999999991</c:v>
                </c:pt>
                <c:pt idx="30">
                  <c:v>84.963333333333338</c:v>
                </c:pt>
                <c:pt idx="31">
                  <c:v>132.04999999999998</c:v>
                </c:pt>
                <c:pt idx="32">
                  <c:v>101.10166666666667</c:v>
                </c:pt>
                <c:pt idx="33">
                  <c:v>91.926666666666662</c:v>
                </c:pt>
                <c:pt idx="34">
                  <c:v>79.578333333333333</c:v>
                </c:pt>
                <c:pt idx="35">
                  <c:v>76.337999999999994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38-42DF-88B2-228639B5A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882207"/>
        <c:axId val="1392875007"/>
      </c:lineChart>
      <c:catAx>
        <c:axId val="1392890367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92874047"/>
        <c:crosses val="autoZero"/>
        <c:auto val="1"/>
        <c:lblAlgn val="ctr"/>
        <c:lblOffset val="100"/>
        <c:noMultiLvlLbl val="0"/>
      </c:catAx>
      <c:valAx>
        <c:axId val="139287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Harvested Acres (million acres)</a:t>
                </a:r>
              </a:p>
            </c:rich>
          </c:tx>
          <c:layout>
            <c:manualLayout>
              <c:xMode val="edge"/>
              <c:yMode val="edge"/>
              <c:x val="3.0193236714975844E-2"/>
              <c:y val="0.23115527740669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92890367"/>
        <c:crosses val="autoZero"/>
        <c:crossBetween val="between"/>
      </c:valAx>
      <c:valAx>
        <c:axId val="139287500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Cents/lb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92882207"/>
        <c:crosses val="max"/>
        <c:crossBetween val="between"/>
      </c:valAx>
      <c:catAx>
        <c:axId val="139288220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3928750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3275274131798"/>
          <c:y val="3.1698030082429114E-2"/>
          <c:w val="0.86820979494545636"/>
          <c:h val="0.871779882827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Harvested 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Sheet1!$A$17:$A$38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2025e</c:v>
                </c:pt>
                <c:pt idx="21">
                  <c:v>2026f</c:v>
                </c:pt>
              </c:strCache>
            </c:strRef>
          </c:cat>
          <c:val>
            <c:numRef>
              <c:f>Sheet1!$B$17:$B$38</c:f>
              <c:numCache>
                <c:formatCode>General</c:formatCode>
                <c:ptCount val="22"/>
                <c:pt idx="0">
                  <c:v>117.38800000000001</c:v>
                </c:pt>
                <c:pt idx="1">
                  <c:v>120.4</c:v>
                </c:pt>
                <c:pt idx="2">
                  <c:v>119.66500000000001</c:v>
                </c:pt>
                <c:pt idx="3">
                  <c:v>109.86499999999999</c:v>
                </c:pt>
                <c:pt idx="4">
                  <c:v>103.17100000000001</c:v>
                </c:pt>
                <c:pt idx="5">
                  <c:v>113.63200000000001</c:v>
                </c:pt>
                <c:pt idx="6">
                  <c:v>127.634</c:v>
                </c:pt>
                <c:pt idx="7">
                  <c:v>126.301</c:v>
                </c:pt>
                <c:pt idx="8">
                  <c:v>118.608</c:v>
                </c:pt>
                <c:pt idx="9">
                  <c:v>120.03100000000001</c:v>
                </c:pt>
                <c:pt idx="10">
                  <c:v>97.007999999999996</c:v>
                </c:pt>
                <c:pt idx="11">
                  <c:v>105.1</c:v>
                </c:pt>
                <c:pt idx="12">
                  <c:v>121.598</c:v>
                </c:pt>
                <c:pt idx="13">
                  <c:v>113.732</c:v>
                </c:pt>
                <c:pt idx="14">
                  <c:v>118.206</c:v>
                </c:pt>
                <c:pt idx="15">
                  <c:v>113.261</c:v>
                </c:pt>
                <c:pt idx="16">
                  <c:v>114.33499999999999</c:v>
                </c:pt>
                <c:pt idx="17">
                  <c:v>115.919</c:v>
                </c:pt>
                <c:pt idx="18">
                  <c:v>112.23399999999999</c:v>
                </c:pt>
                <c:pt idx="19">
                  <c:v>118.544</c:v>
                </c:pt>
                <c:pt idx="20">
                  <c:v>119.858</c:v>
                </c:pt>
                <c:pt idx="21" formatCode="0.0">
                  <c:v>114.123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8-42DF-88B2-228639B5A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92890367"/>
        <c:axId val="1392874047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38-42DF-88B2-228639B5A12A}"/>
            </c:ext>
          </c:extLst>
        </c:ser>
        <c:ser>
          <c:idx val="1"/>
          <c:order val="2"/>
          <c:spPr>
            <a:ln w="28575" cap="rnd">
              <a:solidFill>
                <a:srgbClr val="A2C8CA"/>
              </a:solidFill>
              <a:round/>
            </a:ln>
            <a:effectLst/>
          </c:spPr>
          <c:marker>
            <c:symbol val="none"/>
          </c:marker>
          <c:val>
            <c:numRef>
              <c:f>Sheet1!$C$17:$C$38</c:f>
              <c:numCache>
                <c:formatCode>0.0</c:formatCode>
                <c:ptCount val="22"/>
                <c:pt idx="0">
                  <c:v>114.123</c:v>
                </c:pt>
                <c:pt idx="1">
                  <c:v>114.123</c:v>
                </c:pt>
                <c:pt idx="2">
                  <c:v>114.123</c:v>
                </c:pt>
                <c:pt idx="3">
                  <c:v>114.123</c:v>
                </c:pt>
                <c:pt idx="4">
                  <c:v>114.123</c:v>
                </c:pt>
                <c:pt idx="5">
                  <c:v>114.123</c:v>
                </c:pt>
                <c:pt idx="6">
                  <c:v>114.123</c:v>
                </c:pt>
                <c:pt idx="7">
                  <c:v>114.123</c:v>
                </c:pt>
                <c:pt idx="8">
                  <c:v>114.123</c:v>
                </c:pt>
                <c:pt idx="9">
                  <c:v>114.123</c:v>
                </c:pt>
                <c:pt idx="10">
                  <c:v>114.123</c:v>
                </c:pt>
                <c:pt idx="11">
                  <c:v>114.123</c:v>
                </c:pt>
                <c:pt idx="12">
                  <c:v>114.123</c:v>
                </c:pt>
                <c:pt idx="13">
                  <c:v>114.123</c:v>
                </c:pt>
                <c:pt idx="14">
                  <c:v>114.123</c:v>
                </c:pt>
                <c:pt idx="15">
                  <c:v>114.123</c:v>
                </c:pt>
                <c:pt idx="16">
                  <c:v>114.123</c:v>
                </c:pt>
                <c:pt idx="17">
                  <c:v>114.123</c:v>
                </c:pt>
                <c:pt idx="18">
                  <c:v>114.123</c:v>
                </c:pt>
                <c:pt idx="19">
                  <c:v>114.123</c:v>
                </c:pt>
                <c:pt idx="20">
                  <c:v>114.123</c:v>
                </c:pt>
                <c:pt idx="21">
                  <c:v>114.123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E7-4F04-835C-ACE73976B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890367"/>
        <c:axId val="1392874047"/>
      </c:lineChart>
      <c:catAx>
        <c:axId val="139289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92874047"/>
        <c:crosses val="autoZero"/>
        <c:auto val="1"/>
        <c:lblAlgn val="ctr"/>
        <c:lblOffset val="100"/>
        <c:noMultiLvlLbl val="0"/>
      </c:catAx>
      <c:valAx>
        <c:axId val="1392874047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Bales</a:t>
                </a:r>
              </a:p>
            </c:rich>
          </c:tx>
          <c:layout>
            <c:manualLayout>
              <c:xMode val="edge"/>
              <c:yMode val="edge"/>
              <c:x val="3.0193200004524093E-2"/>
              <c:y val="0.38329691705455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92890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9358781234308"/>
          <c:y val="3.956764065682257E-2"/>
          <c:w val="0.8619561450478963"/>
          <c:h val="0.8574431256655059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18.190000000000001</c:v>
                </c:pt>
                <c:pt idx="3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4-48E6-A5D8-68B257B7C2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2C8C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18.75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4-48E6-A5D8-68B257B7C241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5.92</c:v>
                </c:pt>
                <c:pt idx="3">
                  <c:v>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4-48E6-A5D8-68B257B7C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4480687"/>
        <c:axId val="1164497007"/>
      </c:barChart>
      <c:catAx>
        <c:axId val="1164480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64497007"/>
        <c:crosses val="autoZero"/>
        <c:auto val="1"/>
        <c:lblAlgn val="ctr"/>
        <c:lblOffset val="100"/>
        <c:noMultiLvlLbl val="0"/>
      </c:catAx>
      <c:valAx>
        <c:axId val="1164497007"/>
        <c:scaling>
          <c:orientation val="minMax"/>
          <c:max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Bales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6448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24224607138217"/>
          <c:y val="3.801941360094508E-2"/>
          <c:w val="0.30951013033697872"/>
          <c:h val="5.4284759428099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9358781234308"/>
          <c:y val="3.956764065682257E-2"/>
          <c:w val="0.8619561450478963"/>
          <c:h val="0.8574431256655059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32.909999999999997</c:v>
                </c:pt>
                <c:pt idx="1">
                  <c:v>22.39</c:v>
                </c:pt>
                <c:pt idx="2" formatCode="0.00">
                  <c:v>18.190000000000001</c:v>
                </c:pt>
                <c:pt idx="3" formatCode="0.0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4-48E6-A5D8-68B257B7C2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2C8C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</c:v>
                </c:pt>
                <c:pt idx="1">
                  <c:v>23.5</c:v>
                </c:pt>
                <c:pt idx="2" formatCode="0.00">
                  <c:v>18.75</c:v>
                </c:pt>
                <c:pt idx="3" formatCode="0.0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4-48E6-A5D8-68B257B7C241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21.55</c:v>
                </c:pt>
                <c:pt idx="1">
                  <c:v>27</c:v>
                </c:pt>
                <c:pt idx="2" formatCode="0.00">
                  <c:v>5.92</c:v>
                </c:pt>
                <c:pt idx="3" formatCode="0.00">
                  <c:v>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4-48E6-A5D8-68B257B7C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4480687"/>
        <c:axId val="1164497007"/>
      </c:barChart>
      <c:catAx>
        <c:axId val="1164480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64497007"/>
        <c:crosses val="autoZero"/>
        <c:auto val="1"/>
        <c:lblAlgn val="ctr"/>
        <c:lblOffset val="100"/>
        <c:noMultiLvlLbl val="0"/>
      </c:catAx>
      <c:valAx>
        <c:axId val="1164497007"/>
        <c:scaling>
          <c:orientation val="minMax"/>
          <c:max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Bales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6448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24224607138217"/>
          <c:y val="3.801941360094508E-2"/>
          <c:w val="0.30951013033697872"/>
          <c:h val="5.4284759428099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18584135316434E-2"/>
          <c:y val="7.3173629978828175E-2"/>
          <c:w val="0.86446367381160694"/>
          <c:h val="0.788866070819909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2000-19 Avg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  <c:pt idx="5">
                  <c:v>2026f</c:v>
                </c:pt>
                <c:pt idx="6">
                  <c:v>2027f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7"/>
                <c:pt idx="0">
                  <c:v>3.7</c:v>
                </c:pt>
                <c:pt idx="1">
                  <c:v>3.5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3.3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91-4DAF-B831-E2F855A0F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206623"/>
        <c:axId val="1317641615"/>
      </c:barChart>
      <c:catAx>
        <c:axId val="131020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17641615"/>
        <c:crosses val="autoZero"/>
        <c:auto val="0"/>
        <c:lblAlgn val="ctr"/>
        <c:lblOffset val="100"/>
        <c:noMultiLvlLbl val="1"/>
      </c:catAx>
      <c:valAx>
        <c:axId val="131764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6.9444444444444441E-3"/>
              <c:y val="0.37965631863327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1020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49784963797697E-2"/>
          <c:y val="2.5778449196809522E-2"/>
          <c:w val="0.8912317854356071"/>
          <c:h val="0.794464624092703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38100" cap="rnd">
              <a:solidFill>
                <a:srgbClr val="15608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27644400892809E-2"/>
                  <c:y val="4.16177848852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BC-4264-8773-5F2A79100E9E}"/>
                </c:ext>
              </c:extLst>
            </c:dLbl>
            <c:dLbl>
              <c:idx val="25"/>
              <c:layout>
                <c:manualLayout>
                  <c:x val="0"/>
                  <c:y val="-5.5059337946041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E6-4D5F-B7B7-0675917B6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Sheet1!$B$2:$B$27</c:f>
              <c:numCache>
                <c:formatCode>_(* #,##0.0_);_(* \(#,##0.0\);_(* "-"??_);_(@_)</c:formatCode>
                <c:ptCount val="26"/>
                <c:pt idx="0">
                  <c:v>91.712999999999994</c:v>
                </c:pt>
                <c:pt idx="1">
                  <c:v>94.269000000000005</c:v>
                </c:pt>
                <c:pt idx="2">
                  <c:v>98.293000000000006</c:v>
                </c:pt>
                <c:pt idx="3">
                  <c:v>98.034000000000006</c:v>
                </c:pt>
                <c:pt idx="4">
                  <c:v>109.00700000000001</c:v>
                </c:pt>
                <c:pt idx="5">
                  <c:v>116.44799999999999</c:v>
                </c:pt>
                <c:pt idx="6">
                  <c:v>123.925</c:v>
                </c:pt>
                <c:pt idx="7">
                  <c:v>123.89</c:v>
                </c:pt>
                <c:pt idx="8">
                  <c:v>110.628</c:v>
                </c:pt>
                <c:pt idx="9">
                  <c:v>119.584</c:v>
                </c:pt>
                <c:pt idx="10">
                  <c:v>115.55200000000001</c:v>
                </c:pt>
                <c:pt idx="11">
                  <c:v>103.914</c:v>
                </c:pt>
                <c:pt idx="12">
                  <c:v>107.745</c:v>
                </c:pt>
                <c:pt idx="13">
                  <c:v>109.24</c:v>
                </c:pt>
                <c:pt idx="14">
                  <c:v>112.825</c:v>
                </c:pt>
                <c:pt idx="15">
                  <c:v>113.52200000000001</c:v>
                </c:pt>
                <c:pt idx="16">
                  <c:v>116.58199999999999</c:v>
                </c:pt>
                <c:pt idx="17">
                  <c:v>122.982</c:v>
                </c:pt>
                <c:pt idx="18">
                  <c:v>118.955</c:v>
                </c:pt>
                <c:pt idx="19">
                  <c:v>105.173</c:v>
                </c:pt>
                <c:pt idx="20">
                  <c:v>124.468</c:v>
                </c:pt>
                <c:pt idx="21">
                  <c:v>115.68300000000001</c:v>
                </c:pt>
                <c:pt idx="22">
                  <c:v>112.651</c:v>
                </c:pt>
                <c:pt idx="23">
                  <c:v>114.95</c:v>
                </c:pt>
                <c:pt idx="24">
                  <c:v>119.15</c:v>
                </c:pt>
                <c:pt idx="25">
                  <c:v>118.83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6-4D5F-B7B7-0675917B66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MMF</c:v>
                </c:pt>
              </c:strCache>
            </c:strRef>
          </c:tx>
          <c:spPr>
            <a:ln w="38100" cap="rnd">
              <a:solidFill>
                <a:srgbClr val="A2C8C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893770301413613E-2"/>
                  <c:y val="-5.780247900723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C-4264-8773-5F2A79100E9E}"/>
                </c:ext>
              </c:extLst>
            </c:dLbl>
            <c:dLbl>
              <c:idx val="25"/>
              <c:layout>
                <c:manualLayout>
                  <c:x val="-1.6900259034523355E-16"/>
                  <c:y val="-3.67062252973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E6-4D5F-B7B7-0675917B6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Sheet1!$C$2:$C$27</c:f>
              <c:numCache>
                <c:formatCode>_(* #,##0.0_);_(* \(#,##0.0\);_(* "-"??_);_(@_)</c:formatCode>
                <c:ptCount val="26"/>
                <c:pt idx="0">
                  <c:v>130.19922933488999</c:v>
                </c:pt>
                <c:pt idx="1">
                  <c:v>129.12299195364002</c:v>
                </c:pt>
                <c:pt idx="2">
                  <c:v>137.80136328738828</c:v>
                </c:pt>
                <c:pt idx="3">
                  <c:v>145.20395810247902</c:v>
                </c:pt>
                <c:pt idx="4">
                  <c:v>155.56339067668472</c:v>
                </c:pt>
                <c:pt idx="5">
                  <c:v>186.78508518530782</c:v>
                </c:pt>
                <c:pt idx="6">
                  <c:v>194.10029881719922</c:v>
                </c:pt>
                <c:pt idx="7">
                  <c:v>209.27482344566658</c:v>
                </c:pt>
                <c:pt idx="8">
                  <c:v>200.93913521476512</c:v>
                </c:pt>
                <c:pt idx="9">
                  <c:v>209.43646602564334</c:v>
                </c:pt>
                <c:pt idx="10">
                  <c:v>235.40567405579563</c:v>
                </c:pt>
                <c:pt idx="11">
                  <c:v>249.0273307989865</c:v>
                </c:pt>
                <c:pt idx="12">
                  <c:v>261.92355169974201</c:v>
                </c:pt>
                <c:pt idx="13">
                  <c:v>277.68421643442025</c:v>
                </c:pt>
                <c:pt idx="14">
                  <c:v>286.75359944652968</c:v>
                </c:pt>
                <c:pt idx="15">
                  <c:v>298.28464373819662</c:v>
                </c:pt>
                <c:pt idx="16">
                  <c:v>311.15237367460213</c:v>
                </c:pt>
                <c:pt idx="17">
                  <c:v>323.96524597417925</c:v>
                </c:pt>
                <c:pt idx="18">
                  <c:v>341.81820745648065</c:v>
                </c:pt>
                <c:pt idx="19">
                  <c:v>356.29879344487881</c:v>
                </c:pt>
                <c:pt idx="20">
                  <c:v>338.5918743349223</c:v>
                </c:pt>
                <c:pt idx="21">
                  <c:v>370.59387742469437</c:v>
                </c:pt>
                <c:pt idx="22">
                  <c:v>364.12701027912664</c:v>
                </c:pt>
                <c:pt idx="23">
                  <c:v>390.91290684882574</c:v>
                </c:pt>
                <c:pt idx="24">
                  <c:v>411.04669500532083</c:v>
                </c:pt>
                <c:pt idx="25">
                  <c:v>428.68074212534373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E6-4D5F-B7B7-0675917B66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Sheet1!$D$2:$D$27</c:f>
              <c:numCache>
                <c:formatCode>General</c:formatCode>
                <c:ptCount val="2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E6-4D5F-B7B7-0675917B66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Sheet1!$E$2:$E$27</c:f>
              <c:numCache>
                <c:formatCode>General</c:formatCode>
                <c:ptCount val="2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E6-4D5F-B7B7-0675917B66F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Sheet1!$F$2:$F$27</c:f>
              <c:numCache>
                <c:formatCode>General</c:formatCode>
                <c:ptCount val="2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E6-4D5F-B7B7-0675917B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246687"/>
        <c:axId val="625249087"/>
      </c:lineChart>
      <c:catAx>
        <c:axId val="62524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25249087"/>
        <c:crosses val="autoZero"/>
        <c:auto val="1"/>
        <c:lblAlgn val="ctr"/>
        <c:lblOffset val="100"/>
        <c:noMultiLvlLbl val="0"/>
      </c:catAx>
      <c:valAx>
        <c:axId val="62524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Million 480 lb bale equiv.</a:t>
                </a:r>
              </a:p>
            </c:rich>
          </c:tx>
          <c:layout>
            <c:manualLayout>
              <c:xMode val="edge"/>
              <c:yMode val="edge"/>
              <c:x val="1.082230932549404E-2"/>
              <c:y val="0.20291468660549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2524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0159099569927598"/>
          <c:y val="4.2978100233685909E-2"/>
          <c:w val="0.15994429019906728"/>
          <c:h val="5.2991128093206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0.02031</cdr:x>
      <cdr:y>0.953</cdr:y>
    </cdr:from>
    <cdr:to>
      <cdr:x>0.57391</cdr:x>
      <cdr:y>1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5F111ADF-5714-7C7B-4A55-F6E5C719BCED}"/>
            </a:ext>
          </a:extLst>
        </cdr:cNvPr>
        <cdr:cNvSpPr txBox="1"/>
      </cdr:nvSpPr>
      <cdr:spPr>
        <a:xfrm xmlns:a="http://schemas.openxmlformats.org/drawingml/2006/main">
          <a:off x="223836" y="5234680"/>
          <a:ext cx="6101447" cy="258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1pPr>
          <a:lvl2pPr marL="342891" indent="266693" algn="l" rtl="0" fontAlgn="base">
            <a:spcBef>
              <a:spcPct val="0"/>
            </a:spcBef>
            <a:spcAft>
              <a:spcPct val="0"/>
            </a:spcAft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2pPr>
          <a:lvl3pPr marL="685783" indent="533387" algn="l" rtl="0" fontAlgn="base">
            <a:spcBef>
              <a:spcPct val="0"/>
            </a:spcBef>
            <a:spcAft>
              <a:spcPct val="0"/>
            </a:spcAft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3pPr>
          <a:lvl4pPr marL="1028674" indent="800080" algn="l" rtl="0" fontAlgn="base">
            <a:spcBef>
              <a:spcPct val="0"/>
            </a:spcBef>
            <a:spcAft>
              <a:spcPct val="0"/>
            </a:spcAft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4pPr>
          <a:lvl5pPr marL="1371566" indent="1066773" algn="l" rtl="0" fontAlgn="base">
            <a:spcBef>
              <a:spcPct val="0"/>
            </a:spcBef>
            <a:spcAft>
              <a:spcPct val="0"/>
            </a:spcAft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5pPr>
          <a:lvl6pPr marL="3047924" algn="l" defTabSz="1219170" rtl="0" eaLnBrk="1" latinLnBrk="0" hangingPunct="1"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6pPr>
          <a:lvl7pPr marL="3657509" algn="l" defTabSz="1219170" rtl="0" eaLnBrk="1" latinLnBrk="0" hangingPunct="1"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7pPr>
          <a:lvl8pPr marL="4267093" algn="l" defTabSz="1219170" rtl="0" eaLnBrk="1" latinLnBrk="0" hangingPunct="1"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8pPr>
          <a:lvl9pPr marL="4876678" algn="l" defTabSz="1219170" rtl="0" eaLnBrk="1" latinLnBrk="0" hangingPunct="1">
            <a:defRPr sz="2667" kern="12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Aft>
              <a:spcPts val="800"/>
            </a:spcAft>
          </a:pPr>
          <a:r>
            <a:rPr lang="en-US" sz="1100" dirty="0">
              <a:solidFill>
                <a:schemeClr val="accent1"/>
              </a:solidFill>
              <a:effectLst/>
              <a:latin typeface="+mn-lt"/>
              <a:ea typeface="Calibri Light" panose="020F0302020204030204" pitchFamily="34" charset="0"/>
              <a:cs typeface="Arial" panose="020B0604020202020204" pitchFamily="34" charset="0"/>
            </a:rPr>
            <a:t>Source: MMF Consumption - Wood Mackenzie, Cotton Consumption - USDA</a:t>
          </a:r>
          <a:endParaRPr lang="en-US" sz="1800" dirty="0">
            <a:solidFill>
              <a:schemeClr val="accent1"/>
            </a:solidFill>
            <a:effectLst/>
            <a:latin typeface="+mn-lt"/>
            <a:ea typeface="Calibri Light" panose="020F030202020403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8DFC9-0F0C-4492-AB4C-B06A7B94137B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14CD53-5298-4C6E-A75F-0DFCD6A81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5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ECF53-4F2C-DE3E-1B8E-96E3A5246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4AE88-4203-8324-7960-590C71927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A9C21-08DE-C58B-9467-2A45DA805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DF28C-DCCB-1502-5239-6465DE12E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4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4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2DDB5-71A5-1B1B-3EA2-3DC5598AF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FB20A7-0EFA-1FF5-3BFB-F89441455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E10BB-AC33-34D7-9C7F-61C7314FD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C1389-93E9-2DA5-0701-097A8657A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8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1F977-031A-CC3A-B980-334DBEF9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3297D9-4A2E-FC25-9ED2-3E9CE5D05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2A9E3-6F6D-579D-8C8B-08F270B5C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7F4F3-8403-E499-5185-75831F7AE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5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2AE69-72E2-E971-AF07-027811A01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A9049-A2D8-E677-B458-9A9F1932B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5769D3-6089-19DA-6BA6-38B255D46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93FF-846A-C815-E9A6-3AAFB902A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21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0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2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22735-1824-61F4-304D-B1DE6148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B4EF1-DBE7-0369-FF95-4763BDC12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2DD6E5-BD1E-F7F8-690A-CE80B8069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2D20E-2B26-7264-EB8F-4967B2A8E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42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B7D87-D7BE-3E77-6835-D8ED0736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E2DC1-990F-93D9-0AB1-A7AB9B928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268B3-CB77-16AF-4B59-15C46C4C9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3F3F7-560F-0B6A-F2CC-253D27A55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07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Sales commitments are at the lowest level since 2015.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5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5DA7E-A0A8-817F-AA11-0AB381B7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E8396-9512-7545-BEB7-7232A3E9B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F8CE7-82E5-9BF5-CAC9-828F51918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018E8-B2EB-C8EB-A71E-28D1CB961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04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D808A-E707-9EDE-B808-02FD9AE2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D3684-4CA5-3D78-3600-EE6690C50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47713" y="666750"/>
            <a:ext cx="5670550" cy="3189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200FF-DB90-1598-D8B7-0CB5774B0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8A13D-53F4-F957-C9C3-CFA7FB173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4CD53-5298-4C6E-A75F-0DFCD6A811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706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985A-7F8B-3A0D-B353-1E7A7860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8F58B-33C3-0F62-8947-811567288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854F8-ED96-028F-8500-6F9D0AF9C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26145-59DF-78A4-C899-61BD6DF85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60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with 2025 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1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F806B-58C4-708F-EBF3-4A80F226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7EA01-5C02-070A-08A8-739CD58DA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BB60C-8D24-DB91-3AA3-E92EDDA92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D2EF-76E3-02B7-D0FC-629098160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4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8500"/>
            <a:ext cx="4676775" cy="2632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3641090"/>
            <a:ext cx="560832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sz="1300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24" indent="-2329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82" indent="-2329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41" indent="-2329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00" indent="-2329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717">
              <a:defRPr/>
            </a:pPr>
            <a:fld id="{442DE8ED-4DE7-42CC-A4F9-61D1E70BE34A}" type="slidenum">
              <a:rPr lang="en-US">
                <a:solidFill>
                  <a:prstClr val="black"/>
                </a:solidFill>
              </a:rPr>
              <a:pPr defTabSz="931717"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3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66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EB5D4-3F68-D5C2-042F-E6DEFA87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75DA5C-34DC-9100-545D-E69DDA8F7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8D7C5-9284-81D4-553E-FAF92CF16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1CCE-0E45-C367-7730-F7BAFE735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34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C756D-8592-09CF-2508-0099174DC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63820-7AE1-8629-6CEC-76DB948FE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9326C-8070-850E-85A2-9807F3855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C6FA4-E734-0B47-29BF-D2074925D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1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83493-42C3-C316-83B5-35DF362CB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AF815-5F4B-ACB7-10B3-4B0B566D2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F3DD6-28ED-BB64-54D5-ED08EBD45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7575-BB7F-2F65-842D-52465EED1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0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23C78-893F-B2EE-6A77-5A10D4B1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8CCDD-F9E4-900F-681A-AC632DE2F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842C2-D59F-68C2-8674-3397D7B8D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37285-760B-2680-0012-DBF8E56B5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5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6040-5E5F-08C0-6BD9-BC1C6E80D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C3062-E120-32F7-37D8-376FF5000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BAE00-97AD-8E53-BE5F-9A345E9A8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4CD64-9E12-B545-DDDD-34D9F9C9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2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C52E6-662C-B9D7-1839-D6238E621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57A30-2648-361D-6B42-F43B5D77D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FE455-6796-C2D0-5B3D-8CE2E7C5F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D267-268B-87B8-EAAC-EBF16A4C9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8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1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D82B2-0401-C91D-F4AF-F43FDEF0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3ED9A-FA02-0752-358C-BFEDF94CA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937EF-70D6-3DBB-C67B-52EBC5019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BDDA-7E74-3DEB-80DD-A0189D20A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0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4CD53-5298-4C6E-A75F-0DFCD6A811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1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78EE-E139-11E2-3C6A-704CB5718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B2299-6375-259C-A531-159BE8085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81ED-79E6-1C93-4E02-18952BCB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E0C21-982E-89EF-3283-708300D4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0EEF-A66D-5263-5D3B-FC8D214A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09F9-7B38-B7D6-78E7-5FC6F630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1620F-55C8-EEAD-C561-C6C337F8C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46180-563B-EE11-0908-E493E33B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7DCF8-FDA2-FDAE-24D1-F9BA5C71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AD557-A3B9-F551-DD04-661A71A0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93139-3EA3-E65E-357A-B9EA81CBE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B94C2-3C81-B7CA-9C73-6313BDCA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EC816-EB73-8682-6F2F-9EA681E3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B9134-B908-E573-D880-0FFBB5C6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5D72-2A70-FDA1-EB64-52E2AAE9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409-92A2-E93C-A187-72E044D42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B8F46-9A41-5078-5132-57AC58A2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BF051-CC52-C846-26BA-C5ECAFB7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7C160-AEBB-A300-4FDC-36AD9AD4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B5DD6-602F-6709-2FFC-B32A4171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4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EA15-4772-D7DA-9B17-EC5A662F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0805F-D5FC-1019-9219-9B20D84D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88FE-8CCE-0178-8A98-0AA2B700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147E7-AF4D-84FD-AF87-7CF1B016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F3022-CD0F-0EE4-94F2-BD230FD5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0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6FFF-49CE-DC27-047E-4B8F8C6E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CC395-1A60-A738-550D-51BE1BEB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2DF8-4931-F178-E561-33D19105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19B2-7F95-3201-5E04-8429F6C3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6B13-FED2-215E-C906-DA3207F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CE30-5C7C-D00E-9961-552E03A7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9836-1A76-B113-DBC2-340DC4BC2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1F475-9CE7-D89F-E5EE-599CE7A7B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4AAE5-A2AB-3E73-5173-8563BBA9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EE65F-B504-7B65-8E2B-6344B1F0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97229-984E-66FF-AA1D-ADBF3C0A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1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6AA2-626F-1EB6-B17D-1810D2BF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B2B60-E945-18F7-7752-9AC8BF3FC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71AFD-3338-3084-0F9D-905D23ABD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CC867-FD71-A84F-1581-ED750BD63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9DF60-38F3-C40E-60F7-7F13B712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CDD2C-EE6C-2420-2FDD-6BD01B64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6ED3C-8635-9D59-94D2-679B8106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C93C-48F4-7BF4-55C2-1A10720A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1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2DBF-C0D1-DA73-DFA9-08BFDE6C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4F4C7-AC54-3C74-BF05-650E4352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D5E66-0AEF-B2C1-741E-16C9B259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4B954-EAE1-B946-F9AD-15A76CCA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0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A0FF7-FF30-78C0-3178-BE6C5413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83BFD-184C-0711-9894-556ED788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52CD-48BE-0ED4-74DC-A7634AE2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2B6F-E609-7D3B-6C99-8DB1C311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474B9-8081-E315-D04B-A462E0B8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FA213-A015-D874-5E69-D9F210B1A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FF50D-77FE-6D76-0739-251AD02F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9975-D44C-3E79-3995-1C1F3215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22CE6-29B1-1B7C-771C-407EE9DF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5DD1-AAE6-CD6B-D0D3-C53619A1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588B-BB38-FC70-DF5F-ACF05945F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F70C-057C-E32A-FA21-94159D23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A6943-CB32-6149-ACBF-B3EC8D57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55EF6-8032-22B6-FD6D-9BA06478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3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2C95-60C1-FD73-67EF-6AE67244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38C09-7A53-401D-FC2C-681045A61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EDDAD-B126-4DF9-8E2B-8703EF8B1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21749-CBB6-A3CA-1F25-0334CBA1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9F0D9-02C3-BA43-EA99-54F73733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77459-CF0D-B5A2-4AE5-3E815B33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4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3439-2674-DFA8-2A35-F602C772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C51C7-8681-8186-3A0B-0E85F5229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78623-D0D1-85D8-8873-B653CBEE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4D41-02BA-0D5A-E462-3E0E9E16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742D5-C56F-F158-686B-858078AC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2DF80-39B4-FF4A-1AED-7FEB50E19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6EC4B-3255-AFE7-E865-0D421D76F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32D6-DE4F-2034-854C-9F112D36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6106-775D-344C-F2F5-B8B58C4F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A993-0EC5-253A-CCF7-A826C931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6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14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9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51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10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48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8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1163-240A-47DD-2B9B-49A6CA22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21B66-0992-50B4-1C5D-D9ECD799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DC5C4-5B53-FEDF-B159-B5E5F1BE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A4C39-FD16-F68F-2721-82599DDE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BE4D-6857-D636-EE93-394E56BB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01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3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97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81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D35-FBBF-4F09-94F0-25A31CD692A5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1D55-927A-4D43-B304-0920DF0F69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04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B411-C2A2-5A9A-F891-3DE99783B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3BD3F-D314-55AB-99CB-86105C581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07F3-008C-CE3B-5C95-F54392A1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E458-D595-DE2B-896A-9AD905E9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84FAB-34CF-159B-6A1B-5BD127A0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12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1A82-25A9-3400-E5A8-3E2ACFAA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8AC1-D498-352A-EE1E-3F71C1C9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1BFC1-9CFB-C75A-D17D-6320D094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8BB59-E011-1169-21D3-B2CF10D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C7FB-64B9-10B5-10E5-C5B52F98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41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B809-B0E5-0B28-9ADC-646DF32B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30B14-BB2E-4573-D3B3-803C07EB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E945B-1348-91CE-997D-8101ED23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7775E-2C3A-7697-25F6-81F12835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B6EB-8C3C-D7F5-DFD9-2E60AE4C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9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DB64-A3DC-2C42-A126-7CC61B6D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504F-AA86-A95C-1B75-178FDF8FF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9F311-F2D6-BDD1-E43B-6A4CA2F4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ECEBE-EDDB-EDBF-351D-621E4D9D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E2120-A035-06CE-C82F-F9843165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ACF91-ECB1-A081-6F5B-3EC9082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65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BC0C-2494-4A03-B49F-F68E17EF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9B868-4AFF-59D7-DA65-1CED6A2B8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574A8-A194-1D55-7620-BE599FE4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F9579-DD70-5F6F-803F-6D7F341FD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74546-2D55-A6B0-4E66-E74EC4539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269CC-7C58-787A-F8A9-FAF85DCF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D565C-EDB0-505B-2DA1-DED39D77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41A98-C97B-F412-F673-5814E734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45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6B93-6128-6CAA-4B36-36176207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B9B0A-71F7-C452-F74C-59933D5A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78826-A3AC-6778-3BA5-E22EDED5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4A73A-3E3A-485C-0E56-5EACC63B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C522-FEB0-8CFE-24B3-4814796C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285D-15CD-5483-1A66-405C350BD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8BF23-21E2-FD65-9127-DB6A57F53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85AC8-1795-9E72-0609-FDE87A45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F29CD-C4CB-DE7C-7218-B6266F48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1DB55-A40E-24F4-1756-7E179465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74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B9973-4C19-57FE-02D6-798C5F5E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7A094-9EB3-90F7-9259-22279E5F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C1E1F-A526-CB82-1B5C-69637D5E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48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A431-71EA-17B2-241C-18110BAC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DC0B-A7EA-FECA-6524-D633C777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C1131-7B1F-6958-47F1-CCA8EB3CB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1086A-5396-19B7-5768-0CE3C1CB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3C703-8C4C-5603-A79F-B5B12E30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15014-7B94-5561-4730-1D255BC4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7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4F9D-777B-6907-E3E8-5EAF7082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7A099-4AB5-0C76-D8AD-EBF9ED18A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FF8DB-6FBF-1986-2B02-76DC74DC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C86D9-83C5-9D36-1351-F6767C85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F22C-8DAD-18B4-E771-C18B1BE9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6FE60-4DCA-EB10-D573-0B498D04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21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6991-2F15-BA41-E03A-AAA11667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511DD-B9AD-6111-70A5-9CF945C68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71D9-7F53-B260-3B1E-0D2DBE7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8F055-5836-DBDD-198E-8C6C531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05D4-4B8B-ABF9-C8BD-DA33EA4D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4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5BF65-2C05-3A4C-4A95-83C8F1430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A028D-840E-AE2C-AE6B-C49C491B4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15D9-491B-EA21-A9E9-854BCB5C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9C949-BED7-E2D8-3B7F-1B38D685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282A9-955E-44A7-40E8-35E3BE62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10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CCCD-FE48-8BC9-6E6D-92D9DEF57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0EC2F-4266-AB72-563A-49F22A642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4FD41-186C-3245-86DF-C64DDCD3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E5D1-9B7C-BCA7-FACC-EB5109E4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21446-0646-25CF-8D92-49677B0B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06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004E-DC48-DDDB-A0B4-A7C63179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F36D-4959-0626-ACCE-7D57D89FE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F14EF-0A3A-5E8F-5D43-F701211E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1631E-49F2-923B-3E94-465B74DF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016D-018E-5899-671E-C3D500A0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69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2DF4-A049-5413-7A82-85B9F3CC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04A-FB24-B87D-2AE0-10DB7EF9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593-C176-0CDB-486C-FB1B7111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4BFF-E6C9-D4E2-C433-05CB8453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791AA-EB20-C5D1-C9F8-5CAE9AB3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90AC-7AFE-22FB-2A58-380F634B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8B0A-1088-388B-57B5-7BE897DA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50027-8EFD-39F6-14EE-27067D1E0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1CA77-7186-07B3-B1CF-4E45D800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B26DD-E84B-1151-56B8-656B6A84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10D81-5A37-B1C0-7D83-AD2FDD9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74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B911-6BFA-C7DB-AB4D-2ECE1734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455FC-EAA1-DA15-6997-5E9F6817F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5F344-FCF6-7A73-9AB1-2469258BA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C5082-4DD0-70CA-5863-3AD57F42D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8A6B8-7E49-6036-1075-7ABB4F3EF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E7622-EB15-F2E8-537D-5276B8F0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434CE-FF0D-4DF3-4C6A-61C7362C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59C56-29CF-B30E-290A-63F62D04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3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7A25-CDC6-E7CD-77A7-5BDA72A6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D0BD4-D041-D571-89B9-FF2828EFC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F9DDF-9D1F-DD9F-1706-AD4C6F0C8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3DDAD-76A5-83F3-54C8-BDC70B74E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4D567-C213-5891-315F-0260325EB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FBCC9-15F1-1A23-FE19-A1833B47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1594D-2550-76AA-29BA-C7683105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E28E0-F25A-F374-073E-8DB26029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44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AC5F-4CD8-CEA0-2489-E81287B2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9D4A9-BDF3-17C8-EDEE-5DF347E6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8E46B-8F0F-6E15-0A25-0667C7E5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782D5-CDA6-0FD2-1DC2-05525AAD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90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5EAB5-EE14-74AD-738C-5A42F436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624EE-0D99-A92C-6D8A-ECC4EE99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FAAC6-1F23-9307-463F-0A21D8D3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51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0935-FD3D-5103-11B4-BCD9300E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2564-A378-132B-575D-347869BE4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406BB-3890-D829-B9F7-DB6866506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198B2-12FF-3319-D277-AD6EB943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4774E-F04C-4B97-FBA9-E662EC5C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F2F5A-DEF6-F8AA-8794-BB9FB2ED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14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EA85-3542-38B5-8E72-EB02A186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FC072-385A-60DF-8BE2-AF0BA7718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B61F9-E74B-3D68-6833-613E31B60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07E09-D951-A91F-72D8-92A82B50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C0A1B-025A-EE2B-45B3-39272852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39149-A8F1-1139-4554-ED9E59CA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29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0247-EC3D-46DE-734A-E1C5C6E4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32AD-06A8-A6DA-2FFA-B0F2FC498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261B1-378A-BEF0-AA5B-7CE74FF5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19C2-3540-A9E2-5D48-5632DC57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4A57-D163-D4F9-98A4-6AFCB787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48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AC309-8A04-62F3-3129-F15332B5A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779EE-B5A6-5260-E360-995A725C5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B61F6-6F13-450F-D489-2454EEA6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2694-840B-F044-4DCF-AA2F747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DE2F-46D5-2DFC-095A-954B5609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62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3238-0F59-2283-D565-430084CF0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EE16E-718F-E03E-78F1-01B6F1000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636B-F648-9257-FA31-82721BCB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42DD-A073-1619-7A63-38995280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122AA-5A24-6DCD-41B1-4353824B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60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5B61-9CF6-251C-1638-9196DD84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00B3-74A5-CB7E-AA52-58C0232E9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E272-7DBF-B1FE-FF88-CD3DA356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FF2E-5EC1-04D6-B44E-62718226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FC47-625B-85B3-6434-92A60B6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36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19ED-BE2E-7865-C2B2-317B9368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BC3F3-6C09-E0D6-1104-A17D9673F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A038-5A21-87AD-023E-4EBA7BC4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67B76-AE8A-556C-A8F7-849C841D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2460A-1F73-9695-301C-9D7FF0DA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12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A425-D8BE-0C89-B6D0-B6580F96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270F-AB59-F6EB-482E-2B1B86477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65DEF-5970-74AB-52AF-369863B17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5794-3BAF-7B5E-B3D4-6C83DF36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81848-432C-310A-65CA-3117E5BA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54DC7-9DF9-6EA2-8ED6-F6715521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214A-D09D-DAAD-4FE7-A056642A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0F74B-F773-B321-FA24-B67D26F4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B9900-298F-FD23-475C-CAD4C065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6878C-C419-5FA5-F2DE-70A77AD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095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AAC5-7CB8-BA4A-1799-27F6AEAF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0DB22-AEF6-BB16-A915-D8AA3D63A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B2839-58D8-9566-9AC6-2F6D8E75A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F8F2D-5BAA-6A52-5BD1-5EDE447B5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09565-463F-8217-FD22-F588F70FD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B860D-D818-D12E-261E-729E21B3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770E2-E5D2-4ABC-4C63-BA4B3343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13913-FC1B-40C3-AE30-7EDDB98D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8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A8C1-0032-4926-E9C5-0D783399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954FA-E049-4B80-C271-8C28A9E8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E6F4A-1D57-6850-8450-AB8B4B17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F979B-A2D4-263E-BCA4-C2DF0C63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68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08775-F0BA-4FB8-5227-74C6BB42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B1BB4-21D7-35AB-6D16-559EA2F7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7C57D-5EF0-9DFC-A53A-3A82E821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26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3965-2EEF-2B95-CF43-8FBDCD44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9F946-E96F-A7BB-BA1F-255990F1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05D61-CEAC-A1C6-D2B0-FCA3AA85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5D3B8-3D01-EB6B-589B-BBDC656F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28D58-57F5-6397-97AE-8912D168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8F085-395F-74FF-7355-689AB1CF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06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CAC5-CEBF-C93F-D860-B66EC4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D5DE0-17D6-5FC6-A634-37AF7F3AE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D20AF-FB1C-189D-BE9B-3879CDE59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D6E65-6881-4DD5-060F-A50DC65E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FA42A-6B29-CBB5-496E-022D9FA2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9ACD-7E94-C392-B94A-B4795693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4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B59F-BBE3-1AD7-A94E-B6FCD24A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6BA67-7FD1-0350-624A-D988C390C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5C792-E7A7-4272-FB64-3AC94673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75D97-6F4E-2811-19AA-C70F2B41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07DA8-333F-85EA-0CFA-8F206DE0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3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C1572-9BB9-05B7-7765-23165933E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46130-F560-BCA6-7CB5-363FDFE5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1300-773A-0728-AE8E-5B13F90C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84DA6-8BE3-4958-6F4A-3B0BF5A5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4BEBE-F645-05D7-4FCE-A85860E2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BDCCD-4AFD-EBB9-04B4-C9E04B45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3FEB-F6B0-AFB5-24D3-D0DBC088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B6A4-DACF-1F94-04A8-4EFDE4D0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6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263F-85E1-9952-D814-FD2A23BA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8C04-E9C8-285D-C695-7F331E54C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6111D-04AB-7B4B-990F-C4229DDDF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98FD4-AC6E-AF2F-F9D9-0E97337D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AFD70-44D2-4445-FC3B-7B9A6ED9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B59C2-FA9C-6066-8BFA-994CDE03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6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8CE1B-C4F6-9E8A-6166-E83FC092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6750F-29FC-55CC-F5E7-4B7832D2E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910F-CCB6-BD82-F99F-2332CA671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3F797-E336-36F6-7BB2-0E54F2DE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77471-B5F2-3D60-B833-F8B321E9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DF248-6319-E083-8423-86D7046B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8CE1A-CC84-C7F9-9124-8DD1862F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CE65F-B748-E324-F184-9C5B2A212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5AF0E-DD60-2B94-448F-0D0C0DB37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D951A-1FCC-4315-8ED9-B3398E7927F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70D7-E9CC-C301-CA56-C4A948AE6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4DC72-10F4-5138-027D-B5E8EF8F7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BDEB12-B34C-4A60-A24C-07DB8B23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3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2E244-F191-3990-27C0-7A250DEE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701F-5F69-57BB-E227-81B9FFD9C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3E93-D831-BB33-1B74-A06392044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A2A75-92B4-4F22-BA4B-61C4ED00AFC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392A6-2893-D295-666F-B8D358360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C9C86-E901-B96F-BE1B-D2B38FC3A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0FE0FB-70B4-454D-AE0C-F305457E5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5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AC4F8-C0B4-F0E4-FADC-B43208CB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2FDE8-D3A6-879E-A29A-4FDA62C61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8302-34FF-8722-9E4D-52A02DF5E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A3297-66DA-4B90-8B3C-47C8514C138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328D-D20A-FA65-8E32-414AB76B2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E727-FEA6-EC8C-2091-EEF91E167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4BF8EC-3C6F-4F39-9249-E65FAAEA0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AF43D-16EE-3DA2-F37C-FC210A49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ABA67-3E83-2A2F-2EF7-8672AD5CC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B6B3B-320D-5067-C9E4-A08FF8C15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2672E-152F-4B31-8E0F-CEE6DB6CA8E0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4C25-FC93-81B7-2AEC-488FFBC3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63BE-DD29-F33A-C170-8F370B02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C3207-B48F-4845-9B6C-DA058F5E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90D6F-43C8-4B7B-E772-B0AC58E1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82795-30D0-D462-6DD8-E51EC07DD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2D79-444C-356E-5B3C-D201B89E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1897B2-6EAB-4DC2-802D-74E5BAC0898C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02DEB-006B-4F57-196E-2ED2EFDA1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1ABB2-6000-C532-EF94-74FF3F95A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E3BCC-2F2B-408F-A294-4E211336C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7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19A6-8532-FC8E-2106-B271771FB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8" name="Rectangle 1347">
            <a:extLst>
              <a:ext uri="{FF2B5EF4-FFF2-40B4-BE49-F238E27FC236}">
                <a16:creationId xmlns:a16="http://schemas.microsoft.com/office/drawing/2014/main" id="{F895F5A6-016E-4BA7-92AD-4B5336459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49" name="Straight Connector 1348">
            <a:extLst>
              <a:ext uri="{FF2B5EF4-FFF2-40B4-BE49-F238E27FC236}">
                <a16:creationId xmlns:a16="http://schemas.microsoft.com/office/drawing/2014/main" id="{890BBCF2-840E-4986-A89E-853FC56E8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50" name="Rectangle 1349">
            <a:extLst>
              <a:ext uri="{FF2B5EF4-FFF2-40B4-BE49-F238E27FC236}">
                <a16:creationId xmlns:a16="http://schemas.microsoft.com/office/drawing/2014/main" id="{ED94C544-92F7-4569-9FE8-7C22E9F4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237437-32F9-5DA2-3691-C092986F2355}"/>
              </a:ext>
            </a:extLst>
          </p:cNvPr>
          <p:cNvSpPr txBox="1">
            <a:spLocks/>
          </p:cNvSpPr>
          <p:nvPr/>
        </p:nvSpPr>
        <p:spPr>
          <a:xfrm>
            <a:off x="486460" y="371385"/>
            <a:ext cx="699062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000" cap="all" dirty="0">
                <a:solidFill>
                  <a:srgbClr val="104862"/>
                </a:solidFill>
                <a:latin typeface="+mn-lt"/>
                <a:ea typeface="+mn-ea"/>
                <a:cs typeface="+mn-cs"/>
              </a:rPr>
              <a:t>The economic outlook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000" cap="all" dirty="0">
                <a:solidFill>
                  <a:srgbClr val="104862"/>
                </a:solidFill>
                <a:latin typeface="+mn-lt"/>
                <a:ea typeface="+mn-ea"/>
                <a:cs typeface="+mn-cs"/>
              </a:rPr>
              <a:t>for u.s. cotton 2026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3200" cap="all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2400" cap="all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2400" cap="all" dirty="0">
              <a:solidFill>
                <a:srgbClr val="104862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400" cap="all" dirty="0">
                <a:solidFill>
                  <a:srgbClr val="104862"/>
                </a:solidFill>
                <a:latin typeface="+mn-lt"/>
                <a:ea typeface="+mn-ea"/>
                <a:cs typeface="+mn-cs"/>
              </a:rPr>
              <a:t>Prepared by economic services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400" cap="all" dirty="0">
                <a:solidFill>
                  <a:srgbClr val="104862"/>
                </a:solidFill>
                <a:latin typeface="+mn-lt"/>
                <a:ea typeface="+mn-ea"/>
                <a:cs typeface="+mn-cs"/>
              </a:rPr>
              <a:t>Jody Campiche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400" cap="all" dirty="0">
                <a:solidFill>
                  <a:srgbClr val="104862"/>
                </a:solidFill>
                <a:latin typeface="+mn-lt"/>
                <a:ea typeface="+mn-ea"/>
                <a:cs typeface="+mn-cs"/>
              </a:rPr>
              <a:t>Shawn boyd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400" cap="all" dirty="0">
                <a:solidFill>
                  <a:srgbClr val="104862"/>
                </a:solidFill>
                <a:latin typeface="+mn-lt"/>
                <a:ea typeface="+mn-ea"/>
                <a:cs typeface="+mn-cs"/>
              </a:rPr>
              <a:t>Michelle huffman</a:t>
            </a:r>
          </a:p>
        </p:txBody>
      </p:sp>
      <p:grpSp>
        <p:nvGrpSpPr>
          <p:cNvPr id="1351" name="Group 1350">
            <a:extLst>
              <a:ext uri="{FF2B5EF4-FFF2-40B4-BE49-F238E27FC236}">
                <a16:creationId xmlns:a16="http://schemas.microsoft.com/office/drawing/2014/main" id="{9C86C917-BD82-4D52-B9D5-2DF386CDB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352" name="Rectangle 1351">
              <a:extLst>
                <a:ext uri="{FF2B5EF4-FFF2-40B4-BE49-F238E27FC236}">
                  <a16:creationId xmlns:a16="http://schemas.microsoft.com/office/drawing/2014/main" id="{B71EF40D-8A1B-4894-BDAC-612BE4E6A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3" name="Rectangle 1352">
              <a:extLst>
                <a:ext uri="{FF2B5EF4-FFF2-40B4-BE49-F238E27FC236}">
                  <a16:creationId xmlns:a16="http://schemas.microsoft.com/office/drawing/2014/main" id="{310A140B-6525-4E8A-9017-36479900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Cotton Field in West Texas">
            <a:extLst>
              <a:ext uri="{FF2B5EF4-FFF2-40B4-BE49-F238E27FC236}">
                <a16:creationId xmlns:a16="http://schemas.microsoft.com/office/drawing/2014/main" id="{19DB4FDE-4974-B344-DEFB-5E36BD4AC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3" b="3"/>
          <a:stretch>
            <a:fillRect/>
          </a:stretch>
        </p:blipFill>
        <p:spPr bwMode="auto">
          <a:xfrm>
            <a:off x="8116373" y="1116344"/>
            <a:ext cx="2799103" cy="18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28444-13B1-2CB3-A30F-9CD922A963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>
            <a:fillRect/>
          </a:stretch>
        </p:blipFill>
        <p:spPr>
          <a:xfrm>
            <a:off x="8360108" y="3168073"/>
            <a:ext cx="2309091" cy="1876471"/>
          </a:xfrm>
          <a:prstGeom prst="rect">
            <a:avLst/>
          </a:prstGeom>
        </p:spPr>
      </p:pic>
      <p:pic>
        <p:nvPicPr>
          <p:cNvPr id="1354" name="Picture 1353">
            <a:extLst>
              <a:ext uri="{FF2B5EF4-FFF2-40B4-BE49-F238E27FC236}">
                <a16:creationId xmlns:a16="http://schemas.microsoft.com/office/drawing/2014/main" id="{E76E611A-535B-4A82-AE27-8A1F194F0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55" name="Straight Connector 1354">
            <a:extLst>
              <a:ext uri="{FF2B5EF4-FFF2-40B4-BE49-F238E27FC236}">
                <a16:creationId xmlns:a16="http://schemas.microsoft.com/office/drawing/2014/main" id="{FDFFEA65-A257-41F9-A35D-DBDD3EAC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21E7C6-0BA1-BCC7-D1FC-C79C998724B4}"/>
              </a:ext>
            </a:extLst>
          </p:cNvPr>
          <p:cNvCxnSpPr>
            <a:cxnSpLocks/>
          </p:cNvCxnSpPr>
          <p:nvPr/>
        </p:nvCxnSpPr>
        <p:spPr>
          <a:xfrm>
            <a:off x="867747" y="1847088"/>
            <a:ext cx="62515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0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8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AD95A-4F6E-C2E6-E201-8B19348A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85AC08-249A-8A0A-11DB-D0D5F17CC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D73FE-49F6-7229-5DA0-91736967E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9"/>
          <a:stretch>
            <a:fillRect/>
          </a:stretch>
        </p:blipFill>
        <p:spPr>
          <a:xfrm>
            <a:off x="20" y="1144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972C7B-AD6C-DCDE-FBC8-F707C8C4D740}"/>
              </a:ext>
            </a:extLst>
          </p:cNvPr>
          <p:cNvSpPr txBox="1">
            <a:spLocks/>
          </p:cNvSpPr>
          <p:nvPr/>
        </p:nvSpPr>
        <p:spPr>
          <a:xfrm>
            <a:off x="609600" y="167051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Pre-Planting Market Signals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CEB397CD-B12B-F5AA-C9FE-D7504F661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75708"/>
              </p:ext>
            </p:extLst>
          </p:nvPr>
        </p:nvGraphicFramePr>
        <p:xfrm>
          <a:off x="173837" y="1296388"/>
          <a:ext cx="6025789" cy="2866327"/>
        </p:xfrm>
        <a:graphic>
          <a:graphicData uri="http://schemas.openxmlformats.org/drawingml/2006/table">
            <a:tbl>
              <a:tblPr firstRow="1">
                <a:effectLst>
                  <a:outerShdw dir="16200000" algn="tl">
                    <a:srgbClr val="000000"/>
                  </a:outerShdw>
                </a:effectLst>
                <a:tableStyleId>{EB344D84-9AFB-497E-A393-DC336BA19D2E}</a:tableStyleId>
              </a:tblPr>
              <a:tblGrid>
                <a:gridCol w="2684328">
                  <a:extLst>
                    <a:ext uri="{9D8B030D-6E8A-4147-A177-3AD203B41FA5}">
                      <a16:colId xmlns:a16="http://schemas.microsoft.com/office/drawing/2014/main" val="3318106949"/>
                    </a:ext>
                  </a:extLst>
                </a:gridCol>
                <a:gridCol w="1060427">
                  <a:extLst>
                    <a:ext uri="{9D8B030D-6E8A-4147-A177-3AD203B41FA5}">
                      <a16:colId xmlns:a16="http://schemas.microsoft.com/office/drawing/2014/main" val="3580455791"/>
                    </a:ext>
                  </a:extLst>
                </a:gridCol>
                <a:gridCol w="898940">
                  <a:extLst>
                    <a:ext uri="{9D8B030D-6E8A-4147-A177-3AD203B41FA5}">
                      <a16:colId xmlns:a16="http://schemas.microsoft.com/office/drawing/2014/main" val="3797166679"/>
                    </a:ext>
                  </a:extLst>
                </a:gridCol>
                <a:gridCol w="1382094">
                  <a:extLst>
                    <a:ext uri="{9D8B030D-6E8A-4147-A177-3AD203B41FA5}">
                      <a16:colId xmlns:a16="http://schemas.microsoft.com/office/drawing/2014/main" val="3132849856"/>
                    </a:ext>
                  </a:extLst>
                </a:gridCol>
              </a:tblGrid>
              <a:tr h="640153">
                <a:tc>
                  <a:txBody>
                    <a:bodyPr/>
                    <a:lstStyle/>
                    <a:p>
                      <a:pPr lvl="0" algn="l"/>
                      <a:r>
                        <a:rPr lang="en-US" sz="180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Crop Year </a:t>
                      </a:r>
                    </a:p>
                    <a:p>
                      <a:pPr lvl="0" algn="l"/>
                      <a:r>
                        <a:rPr lang="en-US" sz="180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(Harvest-time Futures)</a:t>
                      </a:r>
                    </a:p>
                  </a:txBody>
                  <a:tcPr marL="121916" marR="121916" anchor="ctr">
                    <a:lnL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800" b="1" i="0" u="non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Cotton</a:t>
                      </a:r>
                    </a:p>
                  </a:txBody>
                  <a:tcPr marL="121916" marR="121916" anchor="ctr">
                    <a:lnT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800" b="1" i="0" u="non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</a:t>
                      </a:r>
                    </a:p>
                  </a:txBody>
                  <a:tcPr marL="121916" marR="182880" anchor="ctr">
                    <a:lnT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800" b="1" i="0" u="non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Soybeans</a:t>
                      </a:r>
                    </a:p>
                  </a:txBody>
                  <a:tcPr marL="121916" marR="121916" anchor="ctr">
                    <a:lnR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100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/>
                      <a:endParaRPr lang="en-US" sz="200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16" marR="121916" anchor="ctr">
                    <a:lnL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00" b="1" i="0" u="non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16" marR="121916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00" b="1" i="0" u="non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16" marR="18288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00" b="1" i="0" u="none" baseline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16" marR="121916" anchor="ctr">
                    <a:lnR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66697"/>
                  </a:ext>
                </a:extLst>
              </a:tr>
              <a:tr h="701418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i="0" u="none" strike="noStrike" kern="1200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 (Jan-Mar Avg)</a:t>
                      </a:r>
                    </a:p>
                  </a:txBody>
                  <a:tcPr marL="121916" marR="121916" anchor="ctr">
                    <a:lnL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baseline="0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$0.691</a:t>
                      </a:r>
                    </a:p>
                  </a:txBody>
                  <a:tcPr marT="91440" marB="9144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$4.58</a:t>
                      </a:r>
                    </a:p>
                  </a:txBody>
                  <a:tcPr marR="182880" marT="91440" marB="9144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$10.34</a:t>
                      </a:r>
                    </a:p>
                  </a:txBody>
                  <a:tcPr marR="182880" marT="91440" marB="91440" anchor="ctr">
                    <a:lnR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18602"/>
                  </a:ext>
                </a:extLst>
              </a:tr>
              <a:tr h="701418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i="0" u="none" strike="noStrike" kern="1200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 (Survey Period)</a:t>
                      </a:r>
                    </a:p>
                  </a:txBody>
                  <a:tcPr marL="121916" marR="121916" anchor="ctr">
                    <a:lnL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baseline="0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$0.690</a:t>
                      </a:r>
                    </a:p>
                  </a:txBody>
                  <a:tcPr marT="91440" marB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$4.55</a:t>
                      </a:r>
                    </a:p>
                  </a:txBody>
                  <a:tcPr marR="182880" marT="91440" marB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$10.72</a:t>
                      </a:r>
                    </a:p>
                  </a:txBody>
                  <a:tcPr marR="182880" marT="91440" marB="91440" anchor="ctr">
                    <a:lnR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13172"/>
                  </a:ext>
                </a:extLst>
              </a:tr>
              <a:tr h="701418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i="0" u="none" strike="noStrike" kern="1200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 (Latest)</a:t>
                      </a:r>
                    </a:p>
                  </a:txBody>
                  <a:tcPr marL="121916" marR="121916" anchor="ctr">
                    <a:lnL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i="0" u="none" baseline="0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$0.682</a:t>
                      </a: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$4.60</a:t>
                      </a:r>
                    </a:p>
                  </a:txBody>
                  <a:tcPr marR="182880"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$11.10</a:t>
                      </a:r>
                    </a:p>
                  </a:txBody>
                  <a:tcPr marR="182880" marT="91440" marB="91440" anchor="ctr">
                    <a:lnR w="12701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446665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ACF3480-116E-994E-3832-AE8A88D31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72117"/>
              </p:ext>
            </p:extLst>
          </p:nvPr>
        </p:nvGraphicFramePr>
        <p:xfrm>
          <a:off x="6371939" y="1295399"/>
          <a:ext cx="5688676" cy="372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034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58BC7-0A13-ED69-2D76-B58A0944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B3813E-A369-25AE-364A-D7AEDC689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CC03E3-49C5-4473-2793-B9C0BD366B52}"/>
              </a:ext>
            </a:extLst>
          </p:cNvPr>
          <p:cNvSpPr txBox="1">
            <a:spLocks/>
          </p:cNvSpPr>
          <p:nvPr/>
        </p:nvSpPr>
        <p:spPr>
          <a:xfrm>
            <a:off x="609599" y="51459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Southeast Acreage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18D373F9-5CF4-E9CF-B5F3-0784EA30C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72454"/>
              </p:ext>
            </p:extLst>
          </p:nvPr>
        </p:nvGraphicFramePr>
        <p:xfrm>
          <a:off x="974765" y="1014038"/>
          <a:ext cx="10242469" cy="507351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793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2640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Thousand Acres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Intended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54589"/>
                  </a:ext>
                </a:extLst>
              </a:tr>
              <a:tr h="56057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+0.1%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7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-11.1%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7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835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-3.6%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7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-6.0%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7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-10.5%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7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Virginia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-17.9%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57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Southeast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1,714</a:t>
                      </a:r>
                    </a:p>
                  </a:txBody>
                  <a:tcPr marL="121920" marR="7315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1,630</a:t>
                      </a:r>
                    </a:p>
                  </a:txBody>
                  <a:tcPr marL="121920" marR="7315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-4.9%</a:t>
                      </a:r>
                    </a:p>
                  </a:txBody>
                  <a:tcPr marL="0" marR="5486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4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D0427-3A43-0C04-02B1-AD04B441B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8021B6-FC6C-1611-743E-87E6DD64C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ED8B44-C0AB-09B1-EFDA-0117E605EE2B}"/>
              </a:ext>
            </a:extLst>
          </p:cNvPr>
          <p:cNvSpPr txBox="1">
            <a:spLocks/>
          </p:cNvSpPr>
          <p:nvPr/>
        </p:nvSpPr>
        <p:spPr>
          <a:xfrm>
            <a:off x="609600" y="68026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Mid-South Acreage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6738DA18-6E6F-0232-70B1-F7D70881D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78655"/>
              </p:ext>
            </p:extLst>
          </p:nvPr>
        </p:nvGraphicFramePr>
        <p:xfrm>
          <a:off x="961592" y="1030605"/>
          <a:ext cx="10268816" cy="456063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80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6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2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Thousand Acres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Intended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32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54589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-30.3%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+17.1%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330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-15.8%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-25.0%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Tennessee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205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-12.5%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Mid-South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1,500</a:t>
                      </a:r>
                    </a:p>
                  </a:txBody>
                  <a:tcPr marL="121920" marR="7315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1,191</a:t>
                      </a:r>
                    </a:p>
                  </a:txBody>
                  <a:tcPr marL="182880" marR="5486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-20.6%</a:t>
                      </a:r>
                    </a:p>
                  </a:txBody>
                  <a:tcPr marL="0" marR="457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4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4B89-20FC-F2E8-946C-A19D7A5DB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CF372B-5357-A5D0-1747-88E2D8252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67AA99-B49D-868B-4E65-F532FEB060F5}"/>
              </a:ext>
            </a:extLst>
          </p:cNvPr>
          <p:cNvSpPr txBox="1">
            <a:spLocks/>
          </p:cNvSpPr>
          <p:nvPr/>
        </p:nvSpPr>
        <p:spPr>
          <a:xfrm>
            <a:off x="609599" y="76841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Southwest Acreage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1A92A19F-CFF1-C4F7-F06F-231E456C9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693181"/>
              </p:ext>
            </p:extLst>
          </p:nvPr>
        </p:nvGraphicFramePr>
        <p:xfrm>
          <a:off x="1009217" y="1116260"/>
          <a:ext cx="10173565" cy="342793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76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2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Thousand Acres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Intended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32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54589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+9.6%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Oklahoma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+15.7%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Texas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5,300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5,320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+0.4%  </a:t>
                      </a:r>
                    </a:p>
                  </a:txBody>
                  <a:tcPr marL="274320" marR="0" marT="914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Southwest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5,792</a:t>
                      </a:r>
                    </a:p>
                  </a:txBody>
                  <a:tcPr marL="121920" marR="6400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5,882</a:t>
                      </a:r>
                    </a:p>
                  </a:txBody>
                  <a:tcPr marL="121920" marR="5486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+1.6%</a:t>
                      </a:r>
                    </a:p>
                  </a:txBody>
                  <a:tcPr marL="0" marR="5486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6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7D75C-F64C-9C8A-8227-F599CBAFD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8661E3-4355-7747-2BEE-17414B05F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EA1FAA-20E0-32F4-7327-D357F5940209}"/>
              </a:ext>
            </a:extLst>
          </p:cNvPr>
          <p:cNvSpPr txBox="1">
            <a:spLocks/>
          </p:cNvSpPr>
          <p:nvPr/>
        </p:nvSpPr>
        <p:spPr>
          <a:xfrm>
            <a:off x="609599" y="95931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West Acreage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588C2733-3ADF-47B6-3129-8E958E339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498973"/>
              </p:ext>
            </p:extLst>
          </p:nvPr>
        </p:nvGraphicFramePr>
        <p:xfrm>
          <a:off x="789709" y="1129630"/>
          <a:ext cx="10612581" cy="342793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93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2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Thousand Acres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Intended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32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54589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-4.2%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-4.4%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Mexico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-17.6%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</a:p>
                  </a:txBody>
                  <a:tcPr marL="121920" marR="822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121920" marR="822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-7.2%</a:t>
                      </a:r>
                    </a:p>
                  </a:txBody>
                  <a:tcPr marL="0" marR="6400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9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4E3D-AF0C-6351-B295-B995A26F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DE8EE-49B1-4F3B-D6DA-996508EAA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4C4FAF-F59E-470C-508B-667A1C36B8A5}"/>
              </a:ext>
            </a:extLst>
          </p:cNvPr>
          <p:cNvSpPr txBox="1">
            <a:spLocks/>
          </p:cNvSpPr>
          <p:nvPr/>
        </p:nvSpPr>
        <p:spPr>
          <a:xfrm>
            <a:off x="609599" y="83526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ELS Acreage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A3618E88-DC8E-B927-DCAA-B30640390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018292"/>
              </p:ext>
            </p:extLst>
          </p:nvPr>
        </p:nvGraphicFramePr>
        <p:xfrm>
          <a:off x="789709" y="1129630"/>
          <a:ext cx="10612581" cy="399428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93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2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Thousand Acres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Intended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32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54589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+3.2%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+8.0%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Mexico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01274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Texas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+69.8%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35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121920" marR="822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</a:p>
                  </a:txBody>
                  <a:tcPr marL="121920" marR="7315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+14.0%</a:t>
                      </a:r>
                    </a:p>
                  </a:txBody>
                  <a:tcPr marL="0" marR="457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80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BDC3C-4CA6-1CE5-6D2B-1123A1B62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A47557-67CC-231A-D339-4F96F31AB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E1B57B-73CF-27E0-5323-0F103AB08752}"/>
              </a:ext>
            </a:extLst>
          </p:cNvPr>
          <p:cNvSpPr txBox="1">
            <a:spLocks/>
          </p:cNvSpPr>
          <p:nvPr/>
        </p:nvSpPr>
        <p:spPr>
          <a:xfrm>
            <a:off x="609600" y="83526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U.S. Cotton Planted Acreage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87CEA2DC-CCB8-D946-A2E2-05F3BD748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227885"/>
              </p:ext>
            </p:extLst>
          </p:nvPr>
        </p:nvGraphicFramePr>
        <p:xfrm>
          <a:off x="1021553" y="1129630"/>
          <a:ext cx="9804943" cy="508709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48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893">
                  <a:extLst>
                    <a:ext uri="{9D8B030D-6E8A-4147-A177-3AD203B41FA5}">
                      <a16:colId xmlns:a16="http://schemas.microsoft.com/office/drawing/2014/main" val="3536230852"/>
                    </a:ext>
                  </a:extLst>
                </a:gridCol>
                <a:gridCol w="2357208">
                  <a:extLst>
                    <a:ext uri="{9D8B030D-6E8A-4147-A177-3AD203B41FA5}">
                      <a16:colId xmlns:a16="http://schemas.microsoft.com/office/drawing/2014/main" val="1081697307"/>
                    </a:ext>
                  </a:extLst>
                </a:gridCol>
              </a:tblGrid>
              <a:tr h="501469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2025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6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Thousand Acres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Intended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2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82136"/>
                  </a:ext>
                </a:extLst>
              </a:tr>
              <a:tr h="56199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Southeast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1,714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1,630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-4.9%</a:t>
                      </a:r>
                    </a:p>
                  </a:txBody>
                  <a:tcPr marL="12192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9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Mid-South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1,500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1,191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-20.6%</a:t>
                      </a:r>
                    </a:p>
                  </a:txBody>
                  <a:tcPr marL="12192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9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Southwest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5,792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5,882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+1.6%</a:t>
                      </a:r>
                    </a:p>
                  </a:txBody>
                  <a:tcPr marL="12192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9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-7.2%</a:t>
                      </a:r>
                    </a:p>
                  </a:txBody>
                  <a:tcPr marL="121920"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9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Upland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9,141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8,829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-3.4%</a:t>
                      </a:r>
                    </a:p>
                  </a:txBody>
                  <a:tcPr marL="12192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30274"/>
                  </a:ext>
                </a:extLst>
              </a:tr>
              <a:tr h="56199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ELS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+14.0%</a:t>
                      </a:r>
                    </a:p>
                  </a:txBody>
                  <a:tcPr marL="12192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9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Cotton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9,283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8,990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-3.2%</a:t>
                      </a:r>
                    </a:p>
                  </a:txBody>
                  <a:tcPr marL="12192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5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4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EAA0-4B63-E3BC-748C-6F7D4232E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5DA7E3-8B78-45E0-59A6-08511B08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2A088A-57FA-74E0-E212-7E8BC0C8A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982CE7-F5CB-4258-974D-2DF83BEFDDE9}"/>
              </a:ext>
            </a:extLst>
          </p:cNvPr>
          <p:cNvSpPr txBox="1">
            <a:spLocks/>
          </p:cNvSpPr>
          <p:nvPr/>
        </p:nvSpPr>
        <p:spPr>
          <a:xfrm>
            <a:off x="609600" y="167051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U.S. Drought Monitor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B4411-8784-A40D-5EF0-387852CE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86" y="1189014"/>
            <a:ext cx="9536381" cy="819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3A5771-B096-A6D7-F368-07EB7C301F48}"/>
              </a:ext>
            </a:extLst>
          </p:cNvPr>
          <p:cNvSpPr txBox="1"/>
          <p:nvPr/>
        </p:nvSpPr>
        <p:spPr>
          <a:xfrm>
            <a:off x="1507435" y="2294833"/>
            <a:ext cx="2556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February 4,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0E5B1-0425-D256-697A-4980607034D9}"/>
              </a:ext>
            </a:extLst>
          </p:cNvPr>
          <p:cNvSpPr txBox="1"/>
          <p:nvPr/>
        </p:nvSpPr>
        <p:spPr>
          <a:xfrm>
            <a:off x="7924800" y="2331660"/>
            <a:ext cx="291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February 3,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2EFBE-E223-24DC-6DCA-F99452157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4707"/>
            <a:ext cx="12192000" cy="37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6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88DA2-28A8-1FD9-CF95-D6EE13CA0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C9FB35-361B-91DE-D120-12B575F1C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84E212-37B9-54CD-C07A-E369C94F61D5}"/>
              </a:ext>
            </a:extLst>
          </p:cNvPr>
          <p:cNvSpPr txBox="1">
            <a:spLocks/>
          </p:cNvSpPr>
          <p:nvPr/>
        </p:nvSpPr>
        <p:spPr>
          <a:xfrm>
            <a:off x="609600" y="95659"/>
            <a:ext cx="109728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U.S. Cotton Production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175545DA-D9D1-7382-0082-6EF45FC36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11303"/>
              </p:ext>
            </p:extLst>
          </p:nvPr>
        </p:nvGraphicFramePr>
        <p:xfrm>
          <a:off x="1304818" y="1058238"/>
          <a:ext cx="9639407" cy="405664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15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242">
                  <a:extLst>
                    <a:ext uri="{9D8B030D-6E8A-4147-A177-3AD203B41FA5}">
                      <a16:colId xmlns:a16="http://schemas.microsoft.com/office/drawing/2014/main" val="3536230852"/>
                    </a:ext>
                  </a:extLst>
                </a:gridCol>
                <a:gridCol w="241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33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2025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Thousand Acres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NCC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2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82136"/>
                  </a:ext>
                </a:extLst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Planted (Mil Ac)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-0.3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Un-harvested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15.9%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21.3%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+5.4%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Harvested (Mil Ac)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-0.7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856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+8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Production (Mil Ba)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12.7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-1.2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3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93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1F9E-95B8-3478-318F-8CF89400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628"/>
            <a:ext cx="10515600" cy="8224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Harvested Area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Lowest since ??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CD050B-6FFC-B288-7D65-EB0539BBD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62902"/>
              </p:ext>
            </p:extLst>
          </p:nvPr>
        </p:nvGraphicFramePr>
        <p:xfrm>
          <a:off x="380011" y="1094034"/>
          <a:ext cx="11317184" cy="534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2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0376-D52A-B225-0D8E-58D1E4363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BD9C0B-1923-C9F1-D1E6-D382E02F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1" y="2207602"/>
            <a:ext cx="9949042" cy="2141951"/>
          </a:xfrm>
          <a:solidFill>
            <a:srgbClr val="98CDD4">
              <a:alpha val="29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COTTON SUPPLY</a:t>
            </a:r>
          </a:p>
        </p:txBody>
      </p:sp>
      <p:pic>
        <p:nvPicPr>
          <p:cNvPr id="3" name="Picture 2" descr="Cotton Field in West Texas">
            <a:extLst>
              <a:ext uri="{FF2B5EF4-FFF2-40B4-BE49-F238E27FC236}">
                <a16:creationId xmlns:a16="http://schemas.microsoft.com/office/drawing/2014/main" id="{E6320B6F-5564-6646-2C34-235B8CDA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>
            <a:fillRect/>
          </a:stretch>
        </p:blipFill>
        <p:spPr bwMode="auto">
          <a:xfrm>
            <a:off x="0" y="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DFEBAD-6988-AC38-7FFB-4DA90C4C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18" y="1647762"/>
            <a:ext cx="11645463" cy="1481959"/>
          </a:xfrm>
          <a:solidFill>
            <a:schemeClr val="tx1">
              <a:lumMod val="85000"/>
              <a:lumOff val="15000"/>
              <a:alpha val="68000"/>
            </a:schemeClr>
          </a:solidFill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200" dirty="0">
                <a:solidFill>
                  <a:schemeClr val="bg1"/>
                </a:solidFill>
              </a:rPr>
              <a:t>U.S. COTTON ECONOMIC SITUATION</a:t>
            </a:r>
          </a:p>
          <a:p>
            <a:pPr algn="ctr"/>
            <a:r>
              <a:rPr lang="en-US" sz="4800" u="sng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1AB404-857A-D075-A582-AD2BC993BFEE}"/>
              </a:ext>
            </a:extLst>
          </p:cNvPr>
          <p:cNvCxnSpPr/>
          <p:nvPr/>
        </p:nvCxnSpPr>
        <p:spPr>
          <a:xfrm>
            <a:off x="3559955" y="2695659"/>
            <a:ext cx="506598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0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1F9E-95B8-3478-318F-8CF89400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02"/>
            <a:ext cx="10515600" cy="82240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Production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CD050B-6FFC-B288-7D65-EB0539BBD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927404"/>
              </p:ext>
            </p:extLst>
          </p:nvPr>
        </p:nvGraphicFramePr>
        <p:xfrm>
          <a:off x="380011" y="935010"/>
          <a:ext cx="11317184" cy="536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14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68DB7-ED0D-1865-5AC2-EE9A77092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A3B1-DD30-4EC1-7805-97B810D8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81"/>
            <a:ext cx="10515600" cy="7274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by Country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0DE63FF-3147-6A01-F7F4-065512207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669657"/>
              </p:ext>
            </p:extLst>
          </p:nvPr>
        </p:nvGraphicFramePr>
        <p:xfrm>
          <a:off x="336468" y="831273"/>
          <a:ext cx="11519064" cy="532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787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1EC34-CFC3-6852-539B-C5A9751C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F4C8-0DD8-9C17-41C0-9F34176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81"/>
            <a:ext cx="10515600" cy="7274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by Country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16168F-C298-75AF-078A-2AF93D804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22140"/>
              </p:ext>
            </p:extLst>
          </p:nvPr>
        </p:nvGraphicFramePr>
        <p:xfrm>
          <a:off x="336468" y="831273"/>
          <a:ext cx="11519064" cy="532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34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94C97-621E-08C0-97E7-D517151F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A5F430-602A-6EE5-97BF-589AF413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1" y="2207602"/>
            <a:ext cx="9949042" cy="2141951"/>
          </a:xfrm>
          <a:solidFill>
            <a:srgbClr val="98CDD4">
              <a:alpha val="29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COTTON SUPPLY</a:t>
            </a:r>
          </a:p>
        </p:txBody>
      </p:sp>
      <p:pic>
        <p:nvPicPr>
          <p:cNvPr id="3" name="Picture 2" descr="Cotton Field in West Texas">
            <a:extLst>
              <a:ext uri="{FF2B5EF4-FFF2-40B4-BE49-F238E27FC236}">
                <a16:creationId xmlns:a16="http://schemas.microsoft.com/office/drawing/2014/main" id="{FDA8A1E0-28D2-13E9-1A64-2C4B9854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>
            <a:fillRect/>
          </a:stretch>
        </p:blipFill>
        <p:spPr bwMode="auto">
          <a:xfrm>
            <a:off x="0" y="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B5837B7-F2B0-7529-CDD6-5FBF3DC9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18" y="1647762"/>
            <a:ext cx="11645463" cy="1481959"/>
          </a:xfrm>
          <a:solidFill>
            <a:schemeClr val="tx1">
              <a:lumMod val="85000"/>
              <a:lumOff val="15000"/>
              <a:alpha val="68000"/>
            </a:schemeClr>
          </a:solidFill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200" dirty="0">
                <a:solidFill>
                  <a:schemeClr val="bg1"/>
                </a:solidFill>
              </a:rPr>
              <a:t>COTTON DEMAND</a:t>
            </a:r>
          </a:p>
          <a:p>
            <a:pPr algn="ctr"/>
            <a:r>
              <a:rPr lang="en-US" sz="4800" u="sng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4D509C-564E-3436-2C20-96A1491FA81F}"/>
              </a:ext>
            </a:extLst>
          </p:cNvPr>
          <p:cNvCxnSpPr/>
          <p:nvPr/>
        </p:nvCxnSpPr>
        <p:spPr>
          <a:xfrm>
            <a:off x="3559955" y="2695659"/>
            <a:ext cx="506598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8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1FB2E-C028-F51E-5AA1-46AC6102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0A7F7-1579-5379-ECDD-BE5419BC9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70E57-7AA6-64B6-0456-940191D81E4D}"/>
              </a:ext>
            </a:extLst>
          </p:cNvPr>
          <p:cNvSpPr txBox="1">
            <a:spLocks/>
          </p:cNvSpPr>
          <p:nvPr/>
        </p:nvSpPr>
        <p:spPr>
          <a:xfrm>
            <a:off x="0" y="241382"/>
            <a:ext cx="12192000" cy="96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GDP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to Slowing Growth Over the Next Few Years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4EAC526-7FE2-16F3-4557-4B12CC111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542684"/>
              </p:ext>
            </p:extLst>
          </p:nvPr>
        </p:nvGraphicFramePr>
        <p:xfrm>
          <a:off x="466380" y="1290320"/>
          <a:ext cx="10972800" cy="522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B7D156-5907-2B0E-297C-852F69050322}"/>
              </a:ext>
            </a:extLst>
          </p:cNvPr>
          <p:cNvSpPr txBox="1"/>
          <p:nvPr/>
        </p:nvSpPr>
        <p:spPr>
          <a:xfrm>
            <a:off x="1146048" y="6328015"/>
            <a:ext cx="4188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Source: IMF World Economic Outlook, January 2026</a:t>
            </a:r>
          </a:p>
        </p:txBody>
      </p:sp>
    </p:spTree>
    <p:extLst>
      <p:ext uri="{BB962C8B-B14F-4D97-AF65-F5344CB8AC3E}">
        <p14:creationId xmlns:p14="http://schemas.microsoft.com/office/powerpoint/2010/main" val="393672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E620-0844-7987-408B-61055B40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00" y="208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Cotton vs. MMF Consumption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EFD51D-3874-9F69-F5E0-C3B6223B2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96888"/>
              </p:ext>
            </p:extLst>
          </p:nvPr>
        </p:nvGraphicFramePr>
        <p:xfrm>
          <a:off x="381000" y="1009556"/>
          <a:ext cx="11021400" cy="549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20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84E5A-4A4A-6FC6-06B9-DDB73D17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9CF4-4767-9F65-1820-FB2160CC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00" y="208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Fiber Prices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6BDF0D-F031-F55C-01AE-A89F27BA1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824409"/>
              </p:ext>
            </p:extLst>
          </p:nvPr>
        </p:nvGraphicFramePr>
        <p:xfrm>
          <a:off x="381000" y="1009556"/>
          <a:ext cx="11399322" cy="549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515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B1E558-5308-1834-7865-9EC7EEAC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077"/>
            <a:ext cx="10972800" cy="9625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Cotton Consumption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DB20572-ECAD-B692-715D-501B9BD93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244056"/>
              </p:ext>
            </p:extLst>
          </p:nvPr>
        </p:nvGraphicFramePr>
        <p:xfrm>
          <a:off x="236868" y="942975"/>
          <a:ext cx="11345532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95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03FBE-BCC7-A632-4046-5A4F3010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70F2-DB08-65DF-DD64-93FEA384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74"/>
            <a:ext cx="10515600" cy="72974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 by Country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CB4E0C-DBA7-A7DC-5AE1-10EFF9E9C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863677"/>
              </p:ext>
            </p:extLst>
          </p:nvPr>
        </p:nvGraphicFramePr>
        <p:xfrm>
          <a:off x="721360" y="875343"/>
          <a:ext cx="10632440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664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8C67A-5EC2-40FC-918E-66036B2AE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E511EA-F500-C5B1-E56E-0A7EC16C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1" y="2207602"/>
            <a:ext cx="9949042" cy="2141951"/>
          </a:xfrm>
          <a:solidFill>
            <a:srgbClr val="98CDD4">
              <a:alpha val="29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COTTON SUPPLY</a:t>
            </a:r>
          </a:p>
        </p:txBody>
      </p:sp>
      <p:pic>
        <p:nvPicPr>
          <p:cNvPr id="3" name="Picture 2" descr="Cotton Field in West Texas">
            <a:extLst>
              <a:ext uri="{FF2B5EF4-FFF2-40B4-BE49-F238E27FC236}">
                <a16:creationId xmlns:a16="http://schemas.microsoft.com/office/drawing/2014/main" id="{C52A653A-863E-161E-D39F-E09737A7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>
            <a:fillRect/>
          </a:stretch>
        </p:blipFill>
        <p:spPr bwMode="auto">
          <a:xfrm>
            <a:off x="0" y="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10897F-4AD2-D567-346C-A26DBCDC7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18" y="1647762"/>
            <a:ext cx="11645463" cy="1481959"/>
          </a:xfrm>
          <a:solidFill>
            <a:schemeClr val="tx1">
              <a:lumMod val="85000"/>
              <a:lumOff val="15000"/>
              <a:alpha val="68000"/>
            </a:schemeClr>
          </a:solidFill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200" dirty="0">
                <a:solidFill>
                  <a:schemeClr val="bg1"/>
                </a:solidFill>
              </a:rPr>
              <a:t>COTTON TRADE</a:t>
            </a:r>
          </a:p>
          <a:p>
            <a:pPr algn="ctr"/>
            <a:r>
              <a:rPr lang="en-US" sz="4800" u="sng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9BAA0D-B204-00AB-3661-249DC62A39F6}"/>
              </a:ext>
            </a:extLst>
          </p:cNvPr>
          <p:cNvCxnSpPr/>
          <p:nvPr/>
        </p:nvCxnSpPr>
        <p:spPr>
          <a:xfrm>
            <a:off x="3559955" y="2695659"/>
            <a:ext cx="506598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0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9C438-0533-6C40-11FA-A13BD9DAE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69AFD0-95C8-83EE-B84C-AE9B5045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15" y="115744"/>
            <a:ext cx="11593962" cy="858034"/>
          </a:xfrm>
        </p:spPr>
        <p:txBody>
          <a:bodyPr>
            <a:no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– 3rd Year of Costs Exceeding Prices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845D1-92A5-FC78-8EEE-D37803C0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973778"/>
            <a:ext cx="4909932" cy="52506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Cotton producers are facing high prices for most production inputs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costs for 2026 are 35% higher than in 2018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situation of U.S. cotton farmers continues to deteriorate as current market prices are well below production costs </a:t>
            </a:r>
          </a:p>
          <a:p>
            <a:pPr marL="285750" indent="-285750"/>
            <a:endParaRPr lang="en-US" sz="2400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growers have suffered deep losses in 2023, 2024, and 2025</a:t>
            </a:r>
          </a:p>
          <a:p>
            <a:pPr marL="285750" indent="-285750"/>
            <a:endParaRPr lang="en-US" sz="2400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dirty="0">
              <a:solidFill>
                <a:srgbClr val="0046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05746C-EC7E-DE9E-8AEE-DE2D3B9E8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141852"/>
              </p:ext>
            </p:extLst>
          </p:nvPr>
        </p:nvGraphicFramePr>
        <p:xfrm>
          <a:off x="5404516" y="1123121"/>
          <a:ext cx="6494738" cy="38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274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EC8E-24B3-46AB-98D1-B72087EE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520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U.S. Export Sales Commitments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Lowest Level since 2015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(As of end of January)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2DAC6CB-4E72-4242-8C58-03EFF380F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44848"/>
              </p:ext>
            </p:extLst>
          </p:nvPr>
        </p:nvGraphicFramePr>
        <p:xfrm>
          <a:off x="597419" y="1493520"/>
          <a:ext cx="11218016" cy="519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4031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ED81-107A-E8D2-1434-557226AC2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52E1-BF13-EDC1-1BA8-B44AD674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17" y="95527"/>
            <a:ext cx="10972800" cy="77124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 Competition in the Global Marketplace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4F0D58-B384-71D3-98B3-2E78649BB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524723"/>
              </p:ext>
            </p:extLst>
          </p:nvPr>
        </p:nvGraphicFramePr>
        <p:xfrm>
          <a:off x="439917" y="986319"/>
          <a:ext cx="10972801" cy="533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4297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78181-EFB9-E5F2-0C42-C2D25A4E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949661-3E64-EFE6-A64E-9D953B03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1" y="2207602"/>
            <a:ext cx="9949042" cy="2141951"/>
          </a:xfrm>
          <a:solidFill>
            <a:srgbClr val="98CDD4">
              <a:alpha val="29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COTTON SUPPLY</a:t>
            </a:r>
          </a:p>
        </p:txBody>
      </p:sp>
      <p:pic>
        <p:nvPicPr>
          <p:cNvPr id="3" name="Picture 2" descr="Cotton Field in West Texas">
            <a:extLst>
              <a:ext uri="{FF2B5EF4-FFF2-40B4-BE49-F238E27FC236}">
                <a16:creationId xmlns:a16="http://schemas.microsoft.com/office/drawing/2014/main" id="{9EA8F87B-9815-7100-555E-91510AD3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>
            <a:fillRect/>
          </a:stretch>
        </p:blipFill>
        <p:spPr bwMode="auto">
          <a:xfrm>
            <a:off x="0" y="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8EEBE1-502A-A46B-479B-335C1038F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18" y="1647762"/>
            <a:ext cx="11645463" cy="1481959"/>
          </a:xfrm>
          <a:solidFill>
            <a:schemeClr val="tx1">
              <a:lumMod val="85000"/>
              <a:lumOff val="15000"/>
              <a:alpha val="68000"/>
            </a:schemeClr>
          </a:solidFill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200" dirty="0">
                <a:solidFill>
                  <a:schemeClr val="bg1"/>
                </a:solidFill>
              </a:rPr>
              <a:t>U.S. TEXTILE/APPAREL TRADE</a:t>
            </a:r>
          </a:p>
          <a:p>
            <a:pPr algn="ctr"/>
            <a:r>
              <a:rPr lang="en-US" sz="4800" u="sng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B8BEB-C73F-D08B-1448-4B4AC9A5054E}"/>
              </a:ext>
            </a:extLst>
          </p:cNvPr>
          <p:cNvCxnSpPr/>
          <p:nvPr/>
        </p:nvCxnSpPr>
        <p:spPr>
          <a:xfrm>
            <a:off x="3559955" y="2695659"/>
            <a:ext cx="506598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311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969E-38F0-729C-B350-AFAB1FB6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404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of U.S. Textile &amp; Apparel Imports 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Cotton</a:t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8D7AC50-BC30-611C-72E9-DDC5D4A2F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407468"/>
              </p:ext>
            </p:extLst>
          </p:nvPr>
        </p:nvGraphicFramePr>
        <p:xfrm>
          <a:off x="232646" y="1324233"/>
          <a:ext cx="11522352" cy="494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7957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E2D7-0AF9-8FC6-A6BD-D30F6AF4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BAFB9D-4C18-C70A-C7D4-EE5018C3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1" y="2207602"/>
            <a:ext cx="9949042" cy="2141951"/>
          </a:xfrm>
          <a:solidFill>
            <a:srgbClr val="98CDD4">
              <a:alpha val="29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COTTON SUPPLY</a:t>
            </a:r>
          </a:p>
        </p:txBody>
      </p:sp>
      <p:pic>
        <p:nvPicPr>
          <p:cNvPr id="3" name="Picture 2" descr="Cotton Field in West Texas">
            <a:extLst>
              <a:ext uri="{FF2B5EF4-FFF2-40B4-BE49-F238E27FC236}">
                <a16:creationId xmlns:a16="http://schemas.microsoft.com/office/drawing/2014/main" id="{0F69AC9D-2C50-9BFD-7BF4-632C13B8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>
            <a:fillRect/>
          </a:stretch>
        </p:blipFill>
        <p:spPr bwMode="auto">
          <a:xfrm>
            <a:off x="0" y="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179EDB-14CD-F867-D550-6FD04691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18" y="1647762"/>
            <a:ext cx="11645463" cy="1481959"/>
          </a:xfrm>
          <a:solidFill>
            <a:schemeClr val="tx1">
              <a:lumMod val="85000"/>
              <a:lumOff val="15000"/>
              <a:alpha val="68000"/>
            </a:schemeClr>
          </a:soli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BALANCE SHEET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C888A8-BC4A-64BB-354C-4DDA2C060BCD}"/>
              </a:ext>
            </a:extLst>
          </p:cNvPr>
          <p:cNvCxnSpPr/>
          <p:nvPr/>
        </p:nvCxnSpPr>
        <p:spPr>
          <a:xfrm>
            <a:off x="3559955" y="2695659"/>
            <a:ext cx="506598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65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67645" y="99185"/>
            <a:ext cx="11381009" cy="944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253717"/>
              </p:ext>
            </p:extLst>
          </p:nvPr>
        </p:nvGraphicFramePr>
        <p:xfrm>
          <a:off x="1300479" y="1323412"/>
          <a:ext cx="9756032" cy="468131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29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494">
                  <a:extLst>
                    <a:ext uri="{9D8B030D-6E8A-4147-A177-3AD203B41FA5}">
                      <a16:colId xmlns:a16="http://schemas.microsoft.com/office/drawing/2014/main" val="2884618907"/>
                    </a:ext>
                  </a:extLst>
                </a:gridCol>
                <a:gridCol w="2391283">
                  <a:extLst>
                    <a:ext uri="{9D8B030D-6E8A-4147-A177-3AD203B41FA5}">
                      <a16:colId xmlns:a16="http://schemas.microsoft.com/office/drawing/2014/main" val="2391354063"/>
                    </a:ext>
                  </a:extLst>
                </a:gridCol>
              </a:tblGrid>
              <a:tr h="8235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25/26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 USDA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25/26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NCC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26/27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NCC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6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85613"/>
                  </a:ext>
                </a:extLst>
              </a:tr>
              <a:tr h="53392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Beginning Stocks</a:t>
                      </a:r>
                    </a:p>
                  </a:txBody>
                  <a:tcPr marL="121920" marR="4876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18904"/>
                  </a:ext>
                </a:extLst>
              </a:tr>
              <a:tr h="53392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121920" marR="4876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92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Total Supply</a:t>
                      </a:r>
                    </a:p>
                  </a:txBody>
                  <a:tcPr marL="121920" marR="4876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53275"/>
                  </a:ext>
                </a:extLst>
              </a:tr>
              <a:tr h="5339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Mill Use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4876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Exports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4876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9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Stocks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4876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9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Stocks/Use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4876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5089955" y="820646"/>
            <a:ext cx="1834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3311028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F8E2-3ABE-3B67-CB72-38182085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752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Balance Sheet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325084"/>
              </p:ext>
            </p:extLst>
          </p:nvPr>
        </p:nvGraphicFramePr>
        <p:xfrm>
          <a:off x="1482911" y="1282311"/>
          <a:ext cx="9226178" cy="49754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375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982">
                  <a:extLst>
                    <a:ext uri="{9D8B030D-6E8A-4147-A177-3AD203B41FA5}">
                      <a16:colId xmlns:a16="http://schemas.microsoft.com/office/drawing/2014/main" val="2347996766"/>
                    </a:ext>
                  </a:extLst>
                </a:gridCol>
                <a:gridCol w="2490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34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25/26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 USDA</a:t>
                      </a:r>
                    </a:p>
                  </a:txBody>
                  <a:tcPr marT="34290" marB="3429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26/27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NCC</a:t>
                      </a:r>
                    </a:p>
                  </a:txBody>
                  <a:tcPr marT="34290" marB="3429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1" marB="34291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85613"/>
                  </a:ext>
                </a:extLst>
              </a:tr>
              <a:tr h="656102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119.86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114.12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02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Mill Use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118.72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119.96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102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Trade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43.71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44.60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102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Stocks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75.11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69.76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102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China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36.36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35.36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258617"/>
                  </a:ext>
                </a:extLst>
              </a:tr>
              <a:tr h="656102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All</a:t>
                      </a:r>
                      <a:r>
                        <a:rPr lang="en-US" sz="28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Others</a:t>
                      </a:r>
                      <a:endParaRPr 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38.75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34.40</a:t>
                      </a:r>
                    </a:p>
                  </a:txBody>
                  <a:tcPr marL="274320" marR="36576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5DC62BD4-4427-AB25-9607-32B300F0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955" y="744446"/>
            <a:ext cx="1834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Million Bales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CDE6B0-0A7E-1273-7DD0-BAB5951959C1}"/>
              </a:ext>
            </a:extLst>
          </p:cNvPr>
          <p:cNvSpPr/>
          <p:nvPr/>
        </p:nvSpPr>
        <p:spPr>
          <a:xfrm>
            <a:off x="8740238" y="4286993"/>
            <a:ext cx="1318161" cy="617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7068A3-4A9D-9219-3FF5-B03CBE9B57F7}"/>
              </a:ext>
            </a:extLst>
          </p:cNvPr>
          <p:cNvSpPr/>
          <p:nvPr/>
        </p:nvSpPr>
        <p:spPr>
          <a:xfrm>
            <a:off x="8740238" y="5575689"/>
            <a:ext cx="1318161" cy="617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59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75DF5-5F7D-BDFE-31A0-568B7BF6E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CDED-5651-AE27-185C-C82547E5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7175"/>
            <a:ext cx="10972800" cy="76329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Consumption - Production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A13EFF-BC34-CB53-80AE-BC7A73D30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127901"/>
              </p:ext>
            </p:extLst>
          </p:nvPr>
        </p:nvGraphicFramePr>
        <p:xfrm>
          <a:off x="236868" y="1188720"/>
          <a:ext cx="11345532" cy="541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4454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F30BC-E372-8AFB-50E0-63628428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F8180A-8960-495A-714C-B31FFA1D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Cotton Field in West Texas">
            <a:extLst>
              <a:ext uri="{FF2B5EF4-FFF2-40B4-BE49-F238E27FC236}">
                <a16:creationId xmlns:a16="http://schemas.microsoft.com/office/drawing/2014/main" id="{8C003726-3799-9397-A4DE-F1B8F982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A4724B-06A6-BB02-3348-3C2BB3D6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5F8F1B3-9568-19C6-D393-25796666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16525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11F49E-5533-94CF-C7E2-6051AF776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0B4CC9-B408-6858-5DA0-50127B743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46DE6-DA03-3029-4CF5-4D5CE818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091" y="96873"/>
            <a:ext cx="7340048" cy="813117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80EDD-620C-2F0B-50E2-E149F6432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>
            <a:fillRect/>
          </a:stretch>
        </p:blipFill>
        <p:spPr>
          <a:xfrm>
            <a:off x="11163673" y="6057901"/>
            <a:ext cx="1028328" cy="778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D6D26-5D42-3E1F-8ED3-9B8D9EF089CD}"/>
              </a:ext>
            </a:extLst>
          </p:cNvPr>
          <p:cNvSpPr txBox="1"/>
          <p:nvPr/>
        </p:nvSpPr>
        <p:spPr>
          <a:xfrm>
            <a:off x="2415091" y="1006853"/>
            <a:ext cx="7856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World Harvested Area - lowest level in over 50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Ending Stocks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– with consumption exceeding production, stocks outside of China lowest since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Sheet for 2026 Could Provide Price Support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world consumption can overcome headwinds from sluggish global economy and cheaper polyester</a:t>
            </a:r>
          </a:p>
        </p:txBody>
      </p:sp>
    </p:spTree>
    <p:extLst>
      <p:ext uri="{BB962C8B-B14F-4D97-AF65-F5344CB8AC3E}">
        <p14:creationId xmlns:p14="http://schemas.microsoft.com/office/powerpoint/2010/main" val="1904759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F2E0B-A9F3-59AA-B531-CED32660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tton Field in West Texas">
            <a:extLst>
              <a:ext uri="{FF2B5EF4-FFF2-40B4-BE49-F238E27FC236}">
                <a16:creationId xmlns:a16="http://schemas.microsoft.com/office/drawing/2014/main" id="{F023774F-0C3D-50BF-3D14-FDEDEC7E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"/>
            <a:ext cx="12196763" cy="68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EE8C34C-97E4-8FAB-457D-AAE2E361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76" y="190424"/>
            <a:ext cx="3902238" cy="18928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C4B5EB73-E7C7-3B76-35F8-485B23CD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447" y="3429000"/>
            <a:ext cx="1740381" cy="586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5012" tIns="46673" rIns="95012" bIns="46673">
            <a:spAutoFit/>
          </a:bodyPr>
          <a:lstStyle/>
          <a:p>
            <a:pPr defTabSz="121917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Ginners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58ECC65-CE59-75FE-C914-1D55ABD1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033" y="3429000"/>
            <a:ext cx="2667224" cy="5867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5012" tIns="46673" rIns="95012" bIns="46673">
            <a:spAutoFit/>
          </a:bodyPr>
          <a:lstStyle/>
          <a:p>
            <a:pPr defTabSz="121917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Cottonseed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B23D2E-588B-53A5-1CA1-987F65133587}"/>
              </a:ext>
            </a:extLst>
          </p:cNvPr>
          <p:cNvGrpSpPr/>
          <p:nvPr/>
        </p:nvGrpSpPr>
        <p:grpSpPr>
          <a:xfrm>
            <a:off x="3810000" y="2952968"/>
            <a:ext cx="5206787" cy="586700"/>
            <a:chOff x="2468561" y="4362652"/>
            <a:chExt cx="4749674" cy="5867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123400-DEEF-306B-9692-99856F188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561" y="4362653"/>
              <a:ext cx="2224329" cy="5867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5012" tIns="46673" rIns="95012" bIns="46673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Producers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B813D9-6B89-DCCE-0698-E84ADB1A1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781" y="4362652"/>
              <a:ext cx="2542454" cy="5867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5012" tIns="46673" rIns="95012" bIns="46673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Cooperatives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86DD5B-D30D-7BA8-7BB8-B3E7F9FF0EB6}"/>
              </a:ext>
            </a:extLst>
          </p:cNvPr>
          <p:cNvGrpSpPr/>
          <p:nvPr/>
        </p:nvGrpSpPr>
        <p:grpSpPr>
          <a:xfrm>
            <a:off x="3677910" y="3987120"/>
            <a:ext cx="5702252" cy="586700"/>
            <a:chOff x="2122834" y="4403518"/>
            <a:chExt cx="5433666" cy="5867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B1B41A-CA17-818C-C01B-A275B44A9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834" y="4403518"/>
              <a:ext cx="2490099" cy="58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012" tIns="46673" rIns="95012" bIns="46673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Warehouses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203F54-DDF9-DE88-60A5-A99D256DE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733" y="4403518"/>
              <a:ext cx="2872767" cy="58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012" tIns="46673" rIns="95012" bIns="46673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Manufacturers</a:t>
              </a:r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1F8406B9-E25E-EC6B-EB0C-D7012DCC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625" y="3421047"/>
            <a:ext cx="2240517" cy="586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5012" tIns="46673" rIns="95012" bIns="46673">
            <a:spAutoFit/>
          </a:bodyPr>
          <a:lstStyle/>
          <a:p>
            <a:pPr defTabSz="121917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Merchants</a:t>
            </a:r>
          </a:p>
        </p:txBody>
      </p:sp>
    </p:spTree>
    <p:extLst>
      <p:ext uri="{BB962C8B-B14F-4D97-AF65-F5344CB8AC3E}">
        <p14:creationId xmlns:p14="http://schemas.microsoft.com/office/powerpoint/2010/main" val="416996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A6B82-0A4F-AD58-A7BB-BBAE7A35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E8CE59-DC30-F03F-9005-B5FD377E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1" y="2207602"/>
            <a:ext cx="9949042" cy="2141951"/>
          </a:xfrm>
          <a:solidFill>
            <a:srgbClr val="98CDD4">
              <a:alpha val="29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COTTON SUPPLY</a:t>
            </a:r>
          </a:p>
        </p:txBody>
      </p:sp>
      <p:pic>
        <p:nvPicPr>
          <p:cNvPr id="3" name="Picture 2" descr="Cotton Field in West Texas">
            <a:extLst>
              <a:ext uri="{FF2B5EF4-FFF2-40B4-BE49-F238E27FC236}">
                <a16:creationId xmlns:a16="http://schemas.microsoft.com/office/drawing/2014/main" id="{A545BB2C-4FBE-E89C-3E91-AA687AA7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>
            <a:fillRect/>
          </a:stretch>
        </p:blipFill>
        <p:spPr bwMode="auto">
          <a:xfrm>
            <a:off x="0" y="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BC23C0-ABAF-585D-FED5-9C0E09129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18" y="1647762"/>
            <a:ext cx="11645463" cy="1481959"/>
          </a:xfrm>
          <a:solidFill>
            <a:schemeClr val="tx1">
              <a:lumMod val="85000"/>
              <a:lumOff val="15000"/>
              <a:alpha val="68000"/>
            </a:schemeClr>
          </a:solidFill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200" dirty="0">
                <a:solidFill>
                  <a:schemeClr val="bg1"/>
                </a:solidFill>
              </a:rPr>
              <a:t>FARM POLICY SUPPORT</a:t>
            </a:r>
          </a:p>
          <a:p>
            <a:pPr algn="ctr"/>
            <a:r>
              <a:rPr lang="en-US" sz="4800" u="sng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31F3E-616E-1C35-B9D2-228ED2678FE3}"/>
              </a:ext>
            </a:extLst>
          </p:cNvPr>
          <p:cNvCxnSpPr/>
          <p:nvPr/>
        </p:nvCxnSpPr>
        <p:spPr>
          <a:xfrm>
            <a:off x="3559955" y="2695659"/>
            <a:ext cx="506598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624C-2FBC-F75B-50E0-B615EC2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C91646-CE66-7522-D23F-878BFB41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15" y="115744"/>
            <a:ext cx="11593962" cy="85803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Assistance and PLC Payments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E46ECB-6348-3128-C671-FA38AF55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796" y="892355"/>
            <a:ext cx="10515600" cy="584990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Farmer Bridge Assistance Payments - $117/acre (Feb/Mar 2026)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 Cotton reference price increased to 42 cents/lb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2025/26 PLC payments –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 2026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2026/27 PLC payments –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 2027</a:t>
            </a: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46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585755-C1EB-4C1B-BF53-49034FC8A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04765"/>
              </p:ext>
            </p:extLst>
          </p:nvPr>
        </p:nvGraphicFramePr>
        <p:xfrm>
          <a:off x="1899814" y="2536333"/>
          <a:ext cx="8168083" cy="344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5641">
                  <a:extLst>
                    <a:ext uri="{9D8B030D-6E8A-4147-A177-3AD203B41FA5}">
                      <a16:colId xmlns:a16="http://schemas.microsoft.com/office/drawing/2014/main" val="2411884935"/>
                    </a:ext>
                  </a:extLst>
                </a:gridCol>
                <a:gridCol w="2530080">
                  <a:extLst>
                    <a:ext uri="{9D8B030D-6E8A-4147-A177-3AD203B41FA5}">
                      <a16:colId xmlns:a16="http://schemas.microsoft.com/office/drawing/2014/main" val="2402973659"/>
                    </a:ext>
                  </a:extLst>
                </a:gridCol>
                <a:gridCol w="3242362">
                  <a:extLst>
                    <a:ext uri="{9D8B030D-6E8A-4147-A177-3AD203B41FA5}">
                      <a16:colId xmlns:a16="http://schemas.microsoft.com/office/drawing/2014/main" val="2321003988"/>
                    </a:ext>
                  </a:extLst>
                </a:gridCol>
              </a:tblGrid>
              <a:tr h="455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Lint PLC </a:t>
                      </a:r>
                    </a:p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Payment Yield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 Cotton PLC</a:t>
                      </a:r>
                    </a:p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Payment Yield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2025/26</a:t>
                      </a:r>
                    </a:p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PLC Payment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9072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$93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5988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1,440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$111 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01448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$130 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15532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1,920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$148 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81635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2,160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$167 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981335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2,400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$185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91754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35141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2,880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95269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$241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5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FBCD-F105-A422-7CFA-7E4F0D431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34B2EB-0378-BF52-A20E-3C9F5517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15" y="115744"/>
            <a:ext cx="11593962" cy="85803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Farm Policy Support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0D1CF-138C-E8E3-EFC2-9F1F6092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1281"/>
            <a:ext cx="10784305" cy="520318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Loan rate increased to $0.55/lb along with other improvements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for eligible farms to add new base acres (planting &gt; current base)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Adjustment Assistance for Textile Mills (EAATM) increased from $0.03 to $0.05 per pound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Doubled funding for MAP and FMD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coverage and higher premium subsidies for area-wide insurance policies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0046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0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0AF5-77E3-4BD5-1DAC-7B111355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586"/>
            <a:ext cx="10515600" cy="953036"/>
          </a:xfrm>
        </p:spPr>
        <p:txBody>
          <a:bodyPr/>
          <a:lstStyle/>
          <a:p>
            <a:pPr lvl="0" algn="ctr" defTabSz="1219170">
              <a:lnSpc>
                <a:spcPct val="1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Cotton Program Support for 2026 &amp; Beyond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9B5CCC-E3FC-DC16-0CFD-83B8E3702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962582"/>
              </p:ext>
            </p:extLst>
          </p:nvPr>
        </p:nvGraphicFramePr>
        <p:xfrm>
          <a:off x="4964633" y="1479460"/>
          <a:ext cx="6138670" cy="522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2B5DEA3-2C5C-F0AE-E6F4-0C2C9968E209}"/>
              </a:ext>
            </a:extLst>
          </p:cNvPr>
          <p:cNvSpPr/>
          <p:nvPr/>
        </p:nvSpPr>
        <p:spPr>
          <a:xfrm>
            <a:off x="2514270" y="1679515"/>
            <a:ext cx="2554068" cy="4972708"/>
          </a:xfrm>
          <a:prstGeom prst="rect">
            <a:avLst/>
          </a:prstGeom>
          <a:solidFill>
            <a:schemeClr val="accent1"/>
          </a:solidFill>
          <a:ln w="9525">
            <a:solidFill>
              <a:srgbClr val="2828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Enroll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 Cotton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PLC or ARC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C1335-4151-5CDD-6D49-1289AE1725E0}"/>
              </a:ext>
            </a:extLst>
          </p:cNvPr>
          <p:cNvSpPr txBox="1"/>
          <p:nvPr/>
        </p:nvSpPr>
        <p:spPr>
          <a:xfrm>
            <a:off x="2790678" y="1279405"/>
            <a:ext cx="200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Enroll Base Acres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6A5C5-7D1F-CDDB-B16C-ED6FAF655E89}"/>
              </a:ext>
            </a:extLst>
          </p:cNvPr>
          <p:cNvSpPr txBox="1"/>
          <p:nvPr/>
        </p:nvSpPr>
        <p:spPr>
          <a:xfrm>
            <a:off x="6695346" y="1285501"/>
            <a:ext cx="243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Insure Planted Acres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02358-AB2F-A18F-28CC-EA47A7041461}"/>
              </a:ext>
            </a:extLst>
          </p:cNvPr>
          <p:cNvSpPr txBox="1"/>
          <p:nvPr/>
        </p:nvSpPr>
        <p:spPr>
          <a:xfrm>
            <a:off x="5308743" y="3158696"/>
            <a:ext cx="154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65%-75%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87840-893D-3C29-FFAE-58588A3CA092}"/>
              </a:ext>
            </a:extLst>
          </p:cNvPr>
          <p:cNvSpPr txBox="1"/>
          <p:nvPr/>
        </p:nvSpPr>
        <p:spPr>
          <a:xfrm>
            <a:off x="5328722" y="2279925"/>
            <a:ext cx="154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(2027)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86% (2026)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C34AD-8476-9473-954A-1446B2764052}"/>
              </a:ext>
            </a:extLst>
          </p:cNvPr>
          <p:cNvSpPr txBox="1"/>
          <p:nvPr/>
        </p:nvSpPr>
        <p:spPr>
          <a:xfrm>
            <a:off x="6073095" y="191059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88A15-45F1-745E-0B07-5C95DE5300A0}"/>
              </a:ext>
            </a:extLst>
          </p:cNvPr>
          <p:cNvSpPr txBox="1"/>
          <p:nvPr/>
        </p:nvSpPr>
        <p:spPr>
          <a:xfrm>
            <a:off x="9196222" y="1870706"/>
            <a:ext cx="2679949" cy="1938992"/>
          </a:xfrm>
          <a:prstGeom prst="rect">
            <a:avLst/>
          </a:prstGeom>
          <a:noFill/>
          <a:ln>
            <a:solidFill>
              <a:srgbClr val="282828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County-level programs w/80% premium subsidy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Producer premium estimated at $10-15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A3E89-10F0-4F08-9BAA-C97407534D98}"/>
              </a:ext>
            </a:extLst>
          </p:cNvPr>
          <p:cNvSpPr txBox="1"/>
          <p:nvPr/>
        </p:nvSpPr>
        <p:spPr>
          <a:xfrm>
            <a:off x="9196223" y="3988497"/>
            <a:ext cx="2679948" cy="2246769"/>
          </a:xfrm>
          <a:prstGeom prst="rect">
            <a:avLst/>
          </a:prstGeom>
          <a:noFill/>
          <a:ln>
            <a:solidFill>
              <a:srgbClr val="282828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 coverage ranging from 50% to 85%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premium subsidy for many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6431-E7EB-6BDF-E9B9-E56577223A8D}"/>
              </a:ext>
            </a:extLst>
          </p:cNvPr>
          <p:cNvSpPr txBox="1"/>
          <p:nvPr/>
        </p:nvSpPr>
        <p:spPr>
          <a:xfrm>
            <a:off x="382728" y="2466200"/>
            <a:ext cx="1965960" cy="2862322"/>
          </a:xfrm>
          <a:prstGeom prst="rect">
            <a:avLst/>
          </a:prstGeom>
          <a:noFill/>
          <a:ln>
            <a:solidFill>
              <a:srgbClr val="282828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payments under PLC or ARC paid on 85% of base acres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PLC will usually be the better choice</a:t>
            </a:r>
          </a:p>
        </p:txBody>
      </p:sp>
    </p:spTree>
    <p:extLst>
      <p:ext uri="{BB962C8B-B14F-4D97-AF65-F5344CB8AC3E}">
        <p14:creationId xmlns:p14="http://schemas.microsoft.com/office/powerpoint/2010/main" val="322962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A898-8E16-CD34-DC58-FA90AEE1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745634-2C4A-C7AB-4AFC-F6D0F6B0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1" y="2207602"/>
            <a:ext cx="9949042" cy="2141951"/>
          </a:xfrm>
          <a:solidFill>
            <a:srgbClr val="98CDD4">
              <a:alpha val="29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COTTON SUPPLY</a:t>
            </a:r>
          </a:p>
        </p:txBody>
      </p:sp>
      <p:pic>
        <p:nvPicPr>
          <p:cNvPr id="3" name="Picture 2" descr="Cotton Field in West Texas">
            <a:extLst>
              <a:ext uri="{FF2B5EF4-FFF2-40B4-BE49-F238E27FC236}">
                <a16:creationId xmlns:a16="http://schemas.microsoft.com/office/drawing/2014/main" id="{6F415974-47E7-AF3D-5F49-7BAFE392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>
            <a:fillRect/>
          </a:stretch>
        </p:blipFill>
        <p:spPr bwMode="auto">
          <a:xfrm>
            <a:off x="0" y="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5B7962-72EB-FCCA-6697-AC92FD7A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18" y="1647762"/>
            <a:ext cx="11645463" cy="1481959"/>
          </a:xfrm>
          <a:solidFill>
            <a:schemeClr val="tx1">
              <a:lumMod val="85000"/>
              <a:lumOff val="15000"/>
              <a:alpha val="68000"/>
            </a:schemeClr>
          </a:solidFill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200" dirty="0">
                <a:solidFill>
                  <a:schemeClr val="bg1"/>
                </a:solidFill>
              </a:rPr>
              <a:t>COTTON SUPPLY</a:t>
            </a:r>
          </a:p>
          <a:p>
            <a:pPr algn="ctr"/>
            <a:r>
              <a:rPr lang="en-US" sz="4800" u="sng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C8B955-7693-F521-2412-006AA8E4FA88}"/>
              </a:ext>
            </a:extLst>
          </p:cNvPr>
          <p:cNvCxnSpPr/>
          <p:nvPr/>
        </p:nvCxnSpPr>
        <p:spPr>
          <a:xfrm>
            <a:off x="3559955" y="2695659"/>
            <a:ext cx="506598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74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7636-9403-E81A-0D6B-272440DD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9408"/>
            <a:ext cx="10972800" cy="4926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on January 1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Responses collected through January 26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Asked for acres of upland cotton, ELS cotton, corn, soybeans, wheat, sorghum, peanuts, other crops in ’25 and intentions for ’26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6939DF-D452-A84B-C676-189416BC32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870" y="160336"/>
            <a:ext cx="10972800" cy="891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NCC Acreage Survey</a:t>
            </a:r>
          </a:p>
        </p:txBody>
      </p:sp>
    </p:spTree>
    <p:extLst>
      <p:ext uri="{BB962C8B-B14F-4D97-AF65-F5344CB8AC3E}">
        <p14:creationId xmlns:p14="http://schemas.microsoft.com/office/powerpoint/2010/main" val="316467984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on Outlook_feb3.potx" id="{B8562218-7B0B-4537-B4BD-6E11C662B7E4}" vid="{4A5D2A01-B558-42EE-A08A-38264AA0727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on Outlook_feb3.potx" id="{B8562218-7B0B-4537-B4BD-6E11C662B7E4}" vid="{314F1C53-2281-4ECC-A9E0-F4BB9A91B74C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 Outlook_feb3.potx" id="{B8562218-7B0B-4537-B4BD-6E11C662B7E4}" vid="{75CBCEC1-962A-4835-8C59-A6012ACF8F8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on Outlook_feb3.potx" id="{B8562218-7B0B-4537-B4BD-6E11C662B7E4}" vid="{A0D6A3B3-441F-4D3A-886F-694A90A31E06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on Outlook_feb3.potx" id="{B8562218-7B0B-4537-B4BD-6E11C662B7E4}" vid="{BEFC222E-9349-4454-9542-A145B56A2892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on Outlook_feb3.potx" id="{B8562218-7B0B-4537-B4BD-6E11C662B7E4}" vid="{7AC4C7E2-BCB9-4ABC-962E-9FFA84752A5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51586</TotalTime>
  <Words>1198</Words>
  <Application>Microsoft Office PowerPoint</Application>
  <PresentationFormat>Widescreen</PresentationFormat>
  <Paragraphs>536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Meiryo</vt:lpstr>
      <vt:lpstr>Aptos</vt:lpstr>
      <vt:lpstr>Aptos Display</vt:lpstr>
      <vt:lpstr>Arial</vt:lpstr>
      <vt:lpstr>Calibri</vt:lpstr>
      <vt:lpstr>Gill Sans MT</vt:lpstr>
      <vt:lpstr>Symbol</vt:lpstr>
      <vt:lpstr>2_Custom Design</vt:lpstr>
      <vt:lpstr>1_Custom Design</vt:lpstr>
      <vt:lpstr>Gallery</vt:lpstr>
      <vt:lpstr>Custom Design</vt:lpstr>
      <vt:lpstr>4_Custom Design</vt:lpstr>
      <vt:lpstr>3_Custom Design</vt:lpstr>
      <vt:lpstr>PowerPoint Presentation</vt:lpstr>
      <vt:lpstr>COTTON SUPPLY</vt:lpstr>
      <vt:lpstr>2025 – 3rd Year of Costs Exceeding Prices</vt:lpstr>
      <vt:lpstr>COTTON SUPPLY</vt:lpstr>
      <vt:lpstr>Economic Assistance and PLC Payments</vt:lpstr>
      <vt:lpstr>Additional Farm Policy Support</vt:lpstr>
      <vt:lpstr>Cotton Program Support for 2026 &amp; Beyond</vt:lpstr>
      <vt:lpstr>COTTON SUPPLY</vt:lpstr>
      <vt:lpstr>NCC Acreage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Harvested Area  Lowest since ??</vt:lpstr>
      <vt:lpstr>World Production</vt:lpstr>
      <vt:lpstr>Production by Country</vt:lpstr>
      <vt:lpstr>Production by Country</vt:lpstr>
      <vt:lpstr>COTTON SUPPLY</vt:lpstr>
      <vt:lpstr>PowerPoint Presentation</vt:lpstr>
      <vt:lpstr>World Cotton vs. MMF Consumption </vt:lpstr>
      <vt:lpstr>Fiber Prices </vt:lpstr>
      <vt:lpstr>World Cotton Consumption </vt:lpstr>
      <vt:lpstr>Consumption by Country</vt:lpstr>
      <vt:lpstr>COTTON SUPPLY</vt:lpstr>
      <vt:lpstr>U.S. Export Sales Commitments  Lowest Level since 2015 (As of end of January)</vt:lpstr>
      <vt:lpstr>Export Competition in the Global Marketplace</vt:lpstr>
      <vt:lpstr>COTTON SUPPLY</vt:lpstr>
      <vt:lpstr>Share of U.S. Textile &amp; Apparel Imports  Cotton </vt:lpstr>
      <vt:lpstr>COTTON SUPPLY</vt:lpstr>
      <vt:lpstr>U.S. Balance Sheet</vt:lpstr>
      <vt:lpstr>World Balance Sheet</vt:lpstr>
      <vt:lpstr>World Consumption - Production</vt:lpstr>
      <vt:lpstr>Final Thoughts</vt:lpstr>
      <vt:lpstr>PowerPoint Presentation</vt:lpstr>
    </vt:vector>
  </TitlesOfParts>
  <Company>National Cotton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Outlook For U.S. Cotton 2024</dc:title>
  <dc:creator>Jody Campiche</dc:creator>
  <cp:lastModifiedBy>Jody Campiche</cp:lastModifiedBy>
  <cp:revision>2171</cp:revision>
  <cp:lastPrinted>2025-07-28T15:06:45Z</cp:lastPrinted>
  <dcterms:created xsi:type="dcterms:W3CDTF">2024-02-06T18:37:37Z</dcterms:created>
  <dcterms:modified xsi:type="dcterms:W3CDTF">2026-02-12T12:06:43Z</dcterms:modified>
</cp:coreProperties>
</file>