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0" r:id="rId2"/>
    <p:sldId id="263" r:id="rId3"/>
    <p:sldId id="280" r:id="rId4"/>
    <p:sldId id="286" r:id="rId5"/>
    <p:sldId id="285" r:id="rId6"/>
    <p:sldId id="277" r:id="rId7"/>
    <p:sldId id="278" r:id="rId8"/>
    <p:sldId id="279" r:id="rId9"/>
    <p:sldId id="281" r:id="rId10"/>
    <p:sldId id="282" r:id="rId11"/>
    <p:sldId id="264" r:id="rId12"/>
    <p:sldId id="265" r:id="rId13"/>
    <p:sldId id="267" r:id="rId14"/>
    <p:sldId id="266" r:id="rId15"/>
    <p:sldId id="268" r:id="rId16"/>
    <p:sldId id="270" r:id="rId17"/>
    <p:sldId id="269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54F5B-90A9-41AF-B305-316607FD84D2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BADA3-87FD-497A-A9F3-F41D63EEC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4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6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6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2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8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9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3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0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3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3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9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35CD7-F237-4F88-AA52-0FACAD083DE5}" type="datetimeFigureOut">
              <a:rPr lang="en-US" smtClean="0"/>
              <a:t>3/16/2012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B9CB4-D213-408A-9A69-5A03C27F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805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2"/>
            <a:ext cx="86106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Oil Spill Prevention, Control, and Countermeasure (SPCC) Program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574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SPCC – Program Details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58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Who is Covered by SPCC?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/>
              <a:t>If your farm or gin meets the </a:t>
            </a:r>
            <a:r>
              <a:rPr lang="en-US" sz="3500" dirty="0" smtClean="0"/>
              <a:t>following criteria</a:t>
            </a:r>
            <a:r>
              <a:rPr lang="en-US" sz="3500" dirty="0"/>
              <a:t>, then you are covered by SPCC</a:t>
            </a:r>
          </a:p>
          <a:p>
            <a:pPr lvl="1"/>
            <a:r>
              <a:rPr lang="en-US" sz="3000" dirty="0" smtClean="0"/>
              <a:t>Farm or gin that uses and has capacity to store more than 1320 gallons of diesel, gasoline, lube oil, hydraulic fluid, crop oils, vegetable oil, animal fat… above-ground or more than 42,000 gallons in completely buried containers</a:t>
            </a:r>
            <a:endParaRPr lang="en-US" sz="900" dirty="0" smtClean="0"/>
          </a:p>
          <a:p>
            <a:pPr lvl="2"/>
            <a:r>
              <a:rPr lang="en-US" sz="2600" dirty="0" smtClean="0"/>
              <a:t>Above-ground storage capacity includes containers of 55 gallons or greater.</a:t>
            </a:r>
          </a:p>
          <a:p>
            <a:pPr lvl="2"/>
            <a:endParaRPr lang="en-US" sz="900" dirty="0" smtClean="0"/>
          </a:p>
          <a:p>
            <a:pPr lvl="2"/>
            <a:r>
              <a:rPr lang="en-US" sz="2600" dirty="0" smtClean="0"/>
              <a:t>Adjacent or non-adjacent parcels of a farm, either owned or leased, may be considered separate facilities for SPCC Purposes</a:t>
            </a:r>
          </a:p>
          <a:p>
            <a:pPr lvl="1"/>
            <a:endParaRPr lang="en-US" sz="900" dirty="0" smtClean="0"/>
          </a:p>
          <a:p>
            <a:pPr lvl="1"/>
            <a:r>
              <a:rPr lang="en-US" sz="3000" dirty="0" smtClean="0"/>
              <a:t>Could reasonably be expected to discharge oil into waters of the U.S.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39700" y="4711700"/>
            <a:ext cx="914400" cy="533400"/>
            <a:chOff x="76200" y="4495800"/>
            <a:chExt cx="914400" cy="533400"/>
          </a:xfrm>
        </p:grpSpPr>
        <p:sp>
          <p:nvSpPr>
            <p:cNvPr id="4" name="Right Arrow 3"/>
            <p:cNvSpPr/>
            <p:nvPr/>
          </p:nvSpPr>
          <p:spPr>
            <a:xfrm>
              <a:off x="76200" y="4495800"/>
              <a:ext cx="914400" cy="53340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200" y="4647084"/>
              <a:ext cx="838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IMPORTANT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94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What Actions are Needed if Covered by SPCC?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SPCC program requires you to prepare and implement a SPCC Plan.</a:t>
            </a:r>
          </a:p>
          <a:p>
            <a:r>
              <a:rPr lang="en-US" dirty="0" smtClean="0"/>
              <a:t>You may prepare and self-certify your own plan if you meet all the following</a:t>
            </a:r>
          </a:p>
          <a:p>
            <a:pPr lvl="1"/>
            <a:r>
              <a:rPr lang="en-US" dirty="0" smtClean="0"/>
              <a:t>Farm or gin has total storage between 1320 gallons and 10,000 gallons of above ground storage</a:t>
            </a:r>
          </a:p>
          <a:p>
            <a:pPr lvl="1"/>
            <a:r>
              <a:rPr lang="en-US" dirty="0" smtClean="0"/>
              <a:t>No above ground container greater than 5,000 gallons</a:t>
            </a:r>
          </a:p>
          <a:p>
            <a:pPr lvl="1"/>
            <a:r>
              <a:rPr lang="en-US" dirty="0" smtClean="0"/>
              <a:t>A good spill history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80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What Actions are Needed if Covered by SPCC?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305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SPCC program requires you to prepare and implement a SPCC Plan.</a:t>
            </a:r>
          </a:p>
          <a:p>
            <a:r>
              <a:rPr lang="en-US" dirty="0" smtClean="0"/>
              <a:t>You may need a SPCC Plan certified by a professional engineer (PE) if you meet any of the following</a:t>
            </a:r>
          </a:p>
          <a:p>
            <a:pPr lvl="1"/>
            <a:r>
              <a:rPr lang="en-US" dirty="0" smtClean="0"/>
              <a:t>Farm or gin has above </a:t>
            </a:r>
            <a:r>
              <a:rPr lang="en-US" dirty="0"/>
              <a:t>ground storage </a:t>
            </a:r>
            <a:r>
              <a:rPr lang="en-US" dirty="0" smtClean="0"/>
              <a:t>capacity exceeding  10,000 gallons</a:t>
            </a:r>
          </a:p>
          <a:p>
            <a:pPr lvl="1"/>
            <a:r>
              <a:rPr lang="en-US" dirty="0" smtClean="0"/>
              <a:t>Farm or gin has more than 42,000 gallons storage capacity of completely buried containers</a:t>
            </a:r>
          </a:p>
          <a:p>
            <a:pPr lvl="1"/>
            <a:r>
              <a:rPr lang="en-US" dirty="0" smtClean="0"/>
              <a:t>Farm or gin has an above ground container greater than 5,000 gallons</a:t>
            </a:r>
          </a:p>
          <a:p>
            <a:pPr lvl="1"/>
            <a:r>
              <a:rPr lang="en-US" dirty="0" smtClean="0"/>
              <a:t>Have had an oil spill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8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SPCC - Deadline Extension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agency recently extended the date 18 months to May 10, 2013 as the date by which owners of a SPCC regulated farm must prepare or amend and implement a SPCC Plan</a:t>
            </a:r>
          </a:p>
          <a:p>
            <a:endParaRPr lang="en-US" dirty="0"/>
          </a:p>
          <a:p>
            <a:r>
              <a:rPr lang="en-US" dirty="0" smtClean="0"/>
              <a:t>Owners </a:t>
            </a:r>
            <a:r>
              <a:rPr lang="en-US" dirty="0"/>
              <a:t>of a SPCC regulated </a:t>
            </a:r>
            <a:r>
              <a:rPr lang="en-US" dirty="0" smtClean="0"/>
              <a:t>gin </a:t>
            </a:r>
            <a:r>
              <a:rPr lang="en-US" dirty="0"/>
              <a:t>must prepare or amend and implement a SPCC </a:t>
            </a:r>
            <a:r>
              <a:rPr lang="en-US" dirty="0" smtClean="0"/>
              <a:t>Plan by November 10, 2011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03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Farms - When Do I Need a Plan?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2"/>
            <a:ext cx="89154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Farms in operation on or before August 16, 2002</a:t>
            </a:r>
          </a:p>
          <a:p>
            <a:pPr lvl="1"/>
            <a:r>
              <a:rPr lang="en-US" dirty="0" smtClean="0"/>
              <a:t>Must have a Plan </a:t>
            </a:r>
            <a:r>
              <a:rPr lang="en-US" u="dbl" dirty="0" smtClean="0"/>
              <a:t>now</a:t>
            </a:r>
            <a:r>
              <a:rPr lang="en-US" dirty="0" smtClean="0"/>
              <a:t> and/or</a:t>
            </a:r>
          </a:p>
          <a:p>
            <a:pPr lvl="1"/>
            <a:r>
              <a:rPr lang="en-US" dirty="0" smtClean="0"/>
              <a:t>Amend existing  Plan by May 10, 2013</a:t>
            </a:r>
          </a:p>
          <a:p>
            <a:endParaRPr lang="en-US" dirty="0" smtClean="0"/>
          </a:p>
          <a:p>
            <a:r>
              <a:rPr lang="en-US" dirty="0" smtClean="0"/>
              <a:t>Farms in </a:t>
            </a:r>
            <a:r>
              <a:rPr lang="en-US" dirty="0"/>
              <a:t>operation </a:t>
            </a:r>
            <a:r>
              <a:rPr lang="en-US" dirty="0" smtClean="0"/>
              <a:t>after August </a:t>
            </a:r>
            <a:r>
              <a:rPr lang="en-US" dirty="0"/>
              <a:t>16, </a:t>
            </a:r>
            <a:r>
              <a:rPr lang="en-US" dirty="0" smtClean="0"/>
              <a:t>2002 but before May 10, 2013</a:t>
            </a:r>
            <a:endParaRPr lang="en-US" dirty="0"/>
          </a:p>
          <a:p>
            <a:pPr lvl="1"/>
            <a:r>
              <a:rPr lang="en-US" dirty="0"/>
              <a:t>Must </a:t>
            </a:r>
            <a:r>
              <a:rPr lang="en-US" dirty="0" smtClean="0"/>
              <a:t>prepare and implement a Plan by May </a:t>
            </a:r>
            <a:r>
              <a:rPr lang="en-US" dirty="0"/>
              <a:t>10, </a:t>
            </a:r>
            <a:r>
              <a:rPr lang="en-US" dirty="0" smtClean="0"/>
              <a:t>2013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Farms in </a:t>
            </a:r>
            <a:r>
              <a:rPr lang="en-US" dirty="0"/>
              <a:t>operation after </a:t>
            </a:r>
            <a:r>
              <a:rPr lang="en-US" dirty="0" smtClean="0"/>
              <a:t>May 10</a:t>
            </a:r>
            <a:r>
              <a:rPr lang="en-US" dirty="0"/>
              <a:t>, </a:t>
            </a:r>
            <a:r>
              <a:rPr lang="en-US" dirty="0" smtClean="0"/>
              <a:t>2013</a:t>
            </a:r>
            <a:endParaRPr lang="en-US" dirty="0"/>
          </a:p>
          <a:p>
            <a:pPr lvl="1"/>
            <a:r>
              <a:rPr lang="en-US" dirty="0"/>
              <a:t>Must have a plan in place prior to operations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77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Gins - When Do I Need a Plan?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Gins in operation on or before August 16, 2002</a:t>
            </a:r>
          </a:p>
          <a:p>
            <a:pPr lvl="1"/>
            <a:r>
              <a:rPr lang="en-US" dirty="0" smtClean="0"/>
              <a:t>Must have a Plan </a:t>
            </a:r>
            <a:r>
              <a:rPr lang="en-US" u="dbl" dirty="0" smtClean="0"/>
              <a:t>now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Gins </a:t>
            </a:r>
            <a:r>
              <a:rPr lang="en-US" dirty="0"/>
              <a:t>in operation </a:t>
            </a:r>
            <a:r>
              <a:rPr lang="en-US" dirty="0" smtClean="0"/>
              <a:t>after August </a:t>
            </a:r>
            <a:r>
              <a:rPr lang="en-US" dirty="0"/>
              <a:t>16, </a:t>
            </a:r>
            <a:r>
              <a:rPr lang="en-US" dirty="0" smtClean="0"/>
              <a:t>2002 but before November 10, 2011</a:t>
            </a:r>
            <a:endParaRPr lang="en-US" dirty="0"/>
          </a:p>
          <a:p>
            <a:pPr lvl="1"/>
            <a:r>
              <a:rPr lang="en-US" dirty="0"/>
              <a:t>Must have a Plan </a:t>
            </a:r>
            <a:r>
              <a:rPr lang="en-US" u="dbl" dirty="0"/>
              <a:t>now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Gins in operation after </a:t>
            </a:r>
            <a:r>
              <a:rPr lang="en-US" dirty="0" smtClean="0"/>
              <a:t>November </a:t>
            </a:r>
            <a:r>
              <a:rPr lang="en-US" dirty="0"/>
              <a:t>10, 2011</a:t>
            </a:r>
          </a:p>
          <a:p>
            <a:pPr lvl="1"/>
            <a:r>
              <a:rPr lang="en-US" dirty="0"/>
              <a:t>Must </a:t>
            </a:r>
            <a:r>
              <a:rPr lang="en-US" dirty="0" smtClean="0"/>
              <a:t>have a plan in place prior to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0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How Do I Develop a SPCC Plan?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EPA has a information online to assist a farmer or ginner in understanding obligations under the SPCC Program</a:t>
            </a:r>
          </a:p>
          <a:p>
            <a:pPr lvl="1"/>
            <a:r>
              <a:rPr lang="en-US" dirty="0" smtClean="0"/>
              <a:t>Fact Sheet – SPCC Program Information for </a:t>
            </a:r>
            <a:r>
              <a:rPr lang="en-US" dirty="0"/>
              <a:t>F</a:t>
            </a:r>
            <a:r>
              <a:rPr lang="en-US" dirty="0" smtClean="0"/>
              <a:t>armers – November 2011 </a:t>
            </a:r>
          </a:p>
          <a:p>
            <a:pPr lvl="1"/>
            <a:r>
              <a:rPr lang="en-US" dirty="0" smtClean="0"/>
              <a:t>Sample SPCC Plan</a:t>
            </a:r>
          </a:p>
          <a:p>
            <a:pPr lvl="1"/>
            <a:r>
              <a:rPr lang="en-US" dirty="0" smtClean="0"/>
              <a:t>Template - Tier I Qualified Facility SPCC Plan</a:t>
            </a:r>
          </a:p>
          <a:p>
            <a:pPr lvl="1"/>
            <a:r>
              <a:rPr lang="en-US" dirty="0" smtClean="0"/>
              <a:t>SPCC rule</a:t>
            </a:r>
          </a:p>
          <a:p>
            <a:pPr lvl="0"/>
            <a:endParaRPr lang="en-US" dirty="0" smtClean="0">
              <a:solidFill>
                <a:prstClr val="white"/>
              </a:solidFill>
            </a:endParaRPr>
          </a:p>
          <a:p>
            <a:pPr lvl="0"/>
            <a:r>
              <a:rPr lang="en-US" dirty="0" smtClean="0">
                <a:solidFill>
                  <a:prstClr val="white"/>
                </a:solidFill>
              </a:rPr>
              <a:t>The NCC and the NCGA web site contains links to all the above</a:t>
            </a:r>
            <a:endParaRPr lang="en-US" dirty="0">
              <a:solidFill>
                <a:prstClr val="white"/>
              </a:solidFill>
            </a:endParaRPr>
          </a:p>
          <a:p>
            <a:pPr lvl="1"/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2700" y="2717800"/>
            <a:ext cx="1092200" cy="533400"/>
            <a:chOff x="12700" y="4495800"/>
            <a:chExt cx="1092200" cy="533400"/>
          </a:xfrm>
        </p:grpSpPr>
        <p:sp>
          <p:nvSpPr>
            <p:cNvPr id="6" name="Right Arrow 5"/>
            <p:cNvSpPr/>
            <p:nvPr/>
          </p:nvSpPr>
          <p:spPr>
            <a:xfrm>
              <a:off x="76200" y="4495800"/>
              <a:ext cx="914400" cy="53340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700" y="4634384"/>
              <a:ext cx="1092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Recommended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221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SPCC – Action Plan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Are you covered by SPCC?</a:t>
            </a:r>
          </a:p>
          <a:p>
            <a:r>
              <a:rPr lang="en-US" dirty="0" smtClean="0"/>
              <a:t>Don’t overlook the ability separate facilities</a:t>
            </a:r>
          </a:p>
          <a:p>
            <a:r>
              <a:rPr lang="en-US" dirty="0" smtClean="0"/>
              <a:t>Document your situation if not covered</a:t>
            </a:r>
          </a:p>
          <a:p>
            <a:pPr lvl="1"/>
            <a:r>
              <a:rPr lang="en-US" dirty="0" smtClean="0"/>
              <a:t>Responsible for clean </a:t>
            </a:r>
            <a:r>
              <a:rPr lang="en-US" dirty="0"/>
              <a:t>up </a:t>
            </a:r>
            <a:r>
              <a:rPr lang="en-US" dirty="0" smtClean="0"/>
              <a:t>of spilled </a:t>
            </a:r>
            <a:r>
              <a:rPr lang="en-US" dirty="0"/>
              <a:t>oil </a:t>
            </a:r>
            <a:endParaRPr lang="en-US" dirty="0" smtClean="0"/>
          </a:p>
          <a:p>
            <a:pPr lvl="1"/>
            <a:r>
              <a:rPr lang="en-US" dirty="0" smtClean="0"/>
              <a:t>Know containment system requirements</a:t>
            </a:r>
          </a:p>
          <a:p>
            <a:pPr lvl="1"/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If covered:</a:t>
            </a:r>
          </a:p>
          <a:p>
            <a:r>
              <a:rPr lang="en-US" dirty="0" smtClean="0"/>
              <a:t>When should a Plan be in place</a:t>
            </a:r>
          </a:p>
          <a:p>
            <a:r>
              <a:rPr lang="en-US" dirty="0" smtClean="0"/>
              <a:t>Can you self-certify</a:t>
            </a:r>
          </a:p>
          <a:p>
            <a:r>
              <a:rPr lang="en-US" dirty="0" smtClean="0"/>
              <a:t>Contact a PE if self-certification is not an option</a:t>
            </a:r>
          </a:p>
          <a:p>
            <a:r>
              <a:rPr lang="en-US" dirty="0" smtClean="0"/>
              <a:t>DO NOT WAIT UNTIL MAY 10,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94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What is SPCC?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SPCC Program goal is to prevent oil spills into waters of the U.S. or adjoining shorelines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7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SPCC – Self Exam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1295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FF00"/>
                </a:solidFill>
              </a:rPr>
              <a:t>(</a:t>
            </a:r>
            <a:r>
              <a:rPr lang="en-US" sz="2800" dirty="0" smtClean="0">
                <a:solidFill>
                  <a:srgbClr val="FFFF00"/>
                </a:solidFill>
              </a:rPr>
              <a:t>You might need a SPCC Plan if…)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50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2"/>
            <a:ext cx="6781800" cy="4525963"/>
          </a:xfrm>
        </p:spPr>
        <p:txBody>
          <a:bodyPr/>
          <a:lstStyle/>
          <a:p>
            <a:r>
              <a:rPr lang="en-US" b="1" cap="all" dirty="0" smtClean="0">
                <a:solidFill>
                  <a:srgbClr val="FFFF00"/>
                </a:solidFill>
              </a:rPr>
              <a:t>If you store oil (</a:t>
            </a:r>
            <a:r>
              <a:rPr lang="en-US" b="1" dirty="0" smtClean="0">
                <a:solidFill>
                  <a:srgbClr val="FFFF00"/>
                </a:solidFill>
              </a:rPr>
              <a:t>diesel, hydraulic fluid, gasoline, crop oil, lube oil, vegetable oil, used motor oil</a:t>
            </a:r>
            <a:r>
              <a:rPr lang="en-US" b="1" cap="all" dirty="0" smtClean="0">
                <a:solidFill>
                  <a:srgbClr val="FFFF00"/>
                </a:solidFill>
              </a:rPr>
              <a:t>…)     on your farm or gin</a:t>
            </a:r>
          </a:p>
          <a:p>
            <a:endParaRPr lang="en-US" b="1" cap="all" dirty="0">
              <a:solidFill>
                <a:srgbClr val="FFFF00"/>
              </a:solidFill>
            </a:endParaRPr>
          </a:p>
          <a:p>
            <a:endParaRPr lang="en-US" b="1" cap="all" dirty="0" smtClean="0">
              <a:solidFill>
                <a:srgbClr val="FFFF00"/>
              </a:solidFill>
            </a:endParaRPr>
          </a:p>
          <a:p>
            <a:endParaRPr lang="en-US" b="1" cap="all" dirty="0">
              <a:solidFill>
                <a:srgbClr val="FFFF00"/>
              </a:solidFill>
            </a:endParaRPr>
          </a:p>
          <a:p>
            <a:endParaRPr lang="en-US" b="1" cap="all" dirty="0" smtClean="0">
              <a:solidFill>
                <a:srgbClr val="FFFF00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35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2"/>
            <a:ext cx="6781800" cy="4525963"/>
          </a:xfrm>
        </p:spPr>
        <p:txBody>
          <a:bodyPr/>
          <a:lstStyle/>
          <a:p>
            <a:r>
              <a:rPr lang="en-US" b="1" cap="all" dirty="0" smtClean="0">
                <a:solidFill>
                  <a:srgbClr val="FFFF00"/>
                </a:solidFill>
              </a:rPr>
              <a:t>If you store oil (</a:t>
            </a:r>
            <a:r>
              <a:rPr lang="en-US" b="1" dirty="0" smtClean="0">
                <a:solidFill>
                  <a:srgbClr val="FFFF00"/>
                </a:solidFill>
              </a:rPr>
              <a:t>diesel, hydraulic fluid, gasoline, crop oil, lube oil, vegetable oil, used motor oil</a:t>
            </a:r>
            <a:r>
              <a:rPr lang="en-US" b="1" cap="all" dirty="0" smtClean="0">
                <a:solidFill>
                  <a:srgbClr val="FFFF00"/>
                </a:solidFill>
              </a:rPr>
              <a:t>…)     on your farm or gin</a:t>
            </a:r>
          </a:p>
          <a:p>
            <a:endParaRPr lang="en-US" b="1" cap="all" dirty="0">
              <a:solidFill>
                <a:srgbClr val="FFFF00"/>
              </a:solidFill>
            </a:endParaRPr>
          </a:p>
          <a:p>
            <a:r>
              <a:rPr lang="en-US" b="1" cap="all" dirty="0">
                <a:solidFill>
                  <a:srgbClr val="FFFF00"/>
                </a:solidFill>
              </a:rPr>
              <a:t>YOU MIGHT NEED A SPCC PLAN</a:t>
            </a:r>
          </a:p>
          <a:p>
            <a:endParaRPr lang="en-US" b="1" cap="all" dirty="0" smtClean="0">
              <a:solidFill>
                <a:srgbClr val="FFFF00"/>
              </a:solidFill>
            </a:endParaRPr>
          </a:p>
          <a:p>
            <a:endParaRPr lang="en-US" b="1" cap="all" dirty="0">
              <a:solidFill>
                <a:srgbClr val="FFFF00"/>
              </a:solidFill>
            </a:endParaRPr>
          </a:p>
          <a:p>
            <a:endParaRPr lang="en-US" b="1" cap="all" dirty="0" smtClean="0">
              <a:solidFill>
                <a:srgbClr val="FFFF00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84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2"/>
            <a:ext cx="7010400" cy="4525963"/>
          </a:xfrm>
        </p:spPr>
        <p:txBody>
          <a:bodyPr/>
          <a:lstStyle/>
          <a:p>
            <a:r>
              <a:rPr lang="en-US" b="1" cap="all" dirty="0" smtClean="0">
                <a:solidFill>
                  <a:srgbClr val="FFFF00"/>
                </a:solidFill>
              </a:rPr>
              <a:t>If you have more than 1320 gallons of oil storage capacity in above-ground containers larger than 55 gallons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5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2"/>
            <a:ext cx="7010400" cy="4525963"/>
          </a:xfrm>
        </p:spPr>
        <p:txBody>
          <a:bodyPr/>
          <a:lstStyle/>
          <a:p>
            <a:r>
              <a:rPr lang="en-US" b="1" cap="all" dirty="0" smtClean="0">
                <a:solidFill>
                  <a:srgbClr val="FFFF00"/>
                </a:solidFill>
              </a:rPr>
              <a:t>If you have more than 1320 gallons of oil storage capacity in above-ground containers larger than 55 gallons</a:t>
            </a:r>
          </a:p>
          <a:p>
            <a:endParaRPr lang="en-US" b="1" cap="all" dirty="0">
              <a:solidFill>
                <a:srgbClr val="FFFF00"/>
              </a:solidFill>
            </a:endParaRPr>
          </a:p>
          <a:p>
            <a:r>
              <a:rPr lang="en-US" b="1" cap="all" dirty="0" smtClean="0">
                <a:solidFill>
                  <a:srgbClr val="FFFF00"/>
                </a:solidFill>
              </a:rPr>
              <a:t>You might need a </a:t>
            </a:r>
            <a:r>
              <a:rPr lang="en-US" b="1" cap="all" dirty="0" err="1" smtClean="0">
                <a:solidFill>
                  <a:srgbClr val="FFFF00"/>
                </a:solidFill>
              </a:rPr>
              <a:t>spcc</a:t>
            </a:r>
            <a:r>
              <a:rPr lang="en-US" b="1" cap="all" dirty="0" smtClean="0">
                <a:solidFill>
                  <a:srgbClr val="FFFF00"/>
                </a:solidFill>
              </a:rPr>
              <a:t> plan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2971800" y="4267200"/>
            <a:ext cx="533400" cy="609600"/>
            <a:chOff x="2743200" y="4191000"/>
            <a:chExt cx="762000" cy="9144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2743200" y="4191000"/>
              <a:ext cx="762000" cy="914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2743200" y="4191000"/>
              <a:ext cx="762000" cy="914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69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2"/>
            <a:ext cx="7010400" cy="4525963"/>
          </a:xfrm>
        </p:spPr>
        <p:txBody>
          <a:bodyPr>
            <a:normAutofit/>
          </a:bodyPr>
          <a:lstStyle/>
          <a:p>
            <a:r>
              <a:rPr lang="en-US" b="1" cap="all" dirty="0" smtClean="0">
                <a:solidFill>
                  <a:srgbClr val="FFFF00"/>
                </a:solidFill>
              </a:rPr>
              <a:t>If a plan is needed and your farm was in operation on or before august 16, 2002  or         If you operate a gin</a:t>
            </a:r>
          </a:p>
          <a:p>
            <a:endParaRPr lang="en-US" b="1" cap="all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38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2"/>
            <a:ext cx="7010400" cy="4525963"/>
          </a:xfrm>
        </p:spPr>
        <p:txBody>
          <a:bodyPr>
            <a:normAutofit/>
          </a:bodyPr>
          <a:lstStyle/>
          <a:p>
            <a:r>
              <a:rPr lang="en-US" b="1" cap="all" dirty="0" smtClean="0">
                <a:solidFill>
                  <a:srgbClr val="FFFF00"/>
                </a:solidFill>
              </a:rPr>
              <a:t>If a plan is needed and your farm was in operation on or before august 16, 2002  or                         If you operate a gin</a:t>
            </a:r>
          </a:p>
          <a:p>
            <a:endParaRPr lang="en-US" b="1" cap="all" dirty="0" smtClean="0">
              <a:solidFill>
                <a:srgbClr val="FFFF00"/>
              </a:solidFill>
            </a:endParaRPr>
          </a:p>
          <a:p>
            <a:r>
              <a:rPr lang="en-US" b="1" cap="all" dirty="0" smtClean="0">
                <a:solidFill>
                  <a:srgbClr val="FFFF00"/>
                </a:solidFill>
              </a:rPr>
              <a:t>You might be in violation of the </a:t>
            </a:r>
            <a:r>
              <a:rPr lang="en-US" b="1" cap="all" dirty="0" err="1" smtClean="0">
                <a:solidFill>
                  <a:srgbClr val="FFFF00"/>
                </a:solidFill>
              </a:rPr>
              <a:t>spcc</a:t>
            </a:r>
            <a:r>
              <a:rPr lang="en-US" b="1" cap="all" dirty="0" smtClean="0">
                <a:solidFill>
                  <a:srgbClr val="FFFF00"/>
                </a:solidFill>
              </a:rPr>
              <a:t> rule if you do not currently have a plan in place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895600" y="4229100"/>
            <a:ext cx="533400" cy="609600"/>
            <a:chOff x="2743200" y="4191000"/>
            <a:chExt cx="762000" cy="9144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743200" y="4191000"/>
              <a:ext cx="762000" cy="914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743200" y="4191000"/>
              <a:ext cx="762000" cy="914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3810000" y="4241800"/>
            <a:ext cx="533400" cy="609600"/>
            <a:chOff x="2743200" y="4191000"/>
            <a:chExt cx="762000" cy="91440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2743200" y="4191000"/>
              <a:ext cx="762000" cy="914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2743200" y="4191000"/>
              <a:ext cx="762000" cy="914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4135886" y="3823276"/>
            <a:ext cx="880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ARE</a:t>
            </a:r>
            <a:endParaRPr lang="en-US" sz="3200" b="1" dirty="0"/>
          </a:p>
        </p:txBody>
      </p:sp>
      <p:sp>
        <p:nvSpPr>
          <p:cNvPr id="5" name="Half Frame 4"/>
          <p:cNvSpPr/>
          <p:nvPr/>
        </p:nvSpPr>
        <p:spPr>
          <a:xfrm rot="2621883">
            <a:off x="4240604" y="4686221"/>
            <a:ext cx="277301" cy="279566"/>
          </a:xfrm>
          <a:prstGeom prst="halfFram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1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808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Oil Spill Prevention, Control, and Countermeasure (SPCC) Program</vt:lpstr>
      <vt:lpstr>What is SPCC?</vt:lpstr>
      <vt:lpstr>SPCC – Self Exam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SPCC – Program Details</vt:lpstr>
      <vt:lpstr>Who is Covered by SPCC?</vt:lpstr>
      <vt:lpstr>What Actions are Needed if Covered by SPCC?</vt:lpstr>
      <vt:lpstr>What Actions are Needed if Covered by SPCC?</vt:lpstr>
      <vt:lpstr>SPCC - Deadline Extension</vt:lpstr>
      <vt:lpstr>Farms - When Do I Need a Plan?</vt:lpstr>
      <vt:lpstr>Gins - When Do I Need a Plan?</vt:lpstr>
      <vt:lpstr>How Do I Develop a SPCC Plan?</vt:lpstr>
      <vt:lpstr>SPCC – Action Plan</vt:lpstr>
    </vt:vector>
  </TitlesOfParts>
  <Company>National Cotton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SPCC</dc:title>
  <dc:creator>Harrison Ashley</dc:creator>
  <cp:lastModifiedBy>Cotton Nelson</cp:lastModifiedBy>
  <cp:revision>39</cp:revision>
  <dcterms:created xsi:type="dcterms:W3CDTF">2010-11-30T20:30:51Z</dcterms:created>
  <dcterms:modified xsi:type="dcterms:W3CDTF">2012-03-16T15:21:42Z</dcterms:modified>
</cp:coreProperties>
</file>