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708" r:id="rId4"/>
  </p:sldMasterIdLst>
  <p:notesMasterIdLst>
    <p:notesMasterId r:id="rId32"/>
  </p:notesMasterIdLst>
  <p:sldIdLst>
    <p:sldId id="256" r:id="rId5"/>
    <p:sldId id="279" r:id="rId6"/>
    <p:sldId id="381" r:id="rId7"/>
    <p:sldId id="380" r:id="rId8"/>
    <p:sldId id="257" r:id="rId9"/>
    <p:sldId id="259" r:id="rId10"/>
    <p:sldId id="262" r:id="rId11"/>
    <p:sldId id="383" r:id="rId12"/>
    <p:sldId id="385" r:id="rId13"/>
    <p:sldId id="386" r:id="rId14"/>
    <p:sldId id="387" r:id="rId15"/>
    <p:sldId id="388" r:id="rId16"/>
    <p:sldId id="384" r:id="rId17"/>
    <p:sldId id="273" r:id="rId18"/>
    <p:sldId id="276" r:id="rId19"/>
    <p:sldId id="1174" r:id="rId20"/>
    <p:sldId id="275" r:id="rId21"/>
    <p:sldId id="278" r:id="rId22"/>
    <p:sldId id="1172" r:id="rId23"/>
    <p:sldId id="290" r:id="rId24"/>
    <p:sldId id="376" r:id="rId25"/>
    <p:sldId id="1173" r:id="rId26"/>
    <p:sldId id="1170" r:id="rId27"/>
    <p:sldId id="1175" r:id="rId28"/>
    <p:sldId id="1176" r:id="rId29"/>
    <p:sldId id="1090" r:id="rId30"/>
    <p:sldId id="29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781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Bales called with Plastic &amp; Total</a:t>
            </a:r>
            <a:r>
              <a:rPr lang="en-US" sz="2800" b="1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Other calls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9764787553729699"/>
          <c:y val="3.5023709948526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Plastic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Other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2614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02-4636-99F1-3C67EDFCDF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Other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Other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2868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02-4636-99F1-3C67EDFCD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718208"/>
        <c:axId val="260718600"/>
      </c:barChart>
      <c:catAx>
        <c:axId val="26071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718600"/>
        <c:crosses val="autoZero"/>
        <c:auto val="1"/>
        <c:lblAlgn val="ctr"/>
        <c:lblOffset val="100"/>
        <c:noMultiLvlLbl val="0"/>
      </c:catAx>
      <c:valAx>
        <c:axId val="260718600"/>
        <c:scaling>
          <c:orientation val="minMax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71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614964220397444E-2"/>
          <c:y val="2.145622120457084E-2"/>
          <c:w val="0.91312715951074619"/>
          <c:h val="0.802068738618188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Yellow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% of Plastic</c:v>
                </c:pt>
              </c:strCache>
            </c:strRef>
          </c:cat>
          <c:val>
            <c:numRef>
              <c:f>Sheet1!$C$3</c:f>
              <c:numCache>
                <c:formatCode>0.0%</c:formatCode>
                <c:ptCount val="1"/>
                <c:pt idx="0">
                  <c:v>0.73599999999999999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70-44FF-B011-4CCC9B32E48F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Pink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% of Plastic</c:v>
                </c:pt>
              </c:strCache>
            </c:strRef>
          </c:cat>
          <c:val>
            <c:numRef>
              <c:f>Sheet1!$D$3</c:f>
              <c:numCache>
                <c:formatCode>0.0%</c:formatCode>
                <c:ptCount val="1"/>
                <c:pt idx="0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70-44FF-B011-4CCC9B32E48F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% of Plastic</c:v>
                </c:pt>
              </c:strCache>
            </c:strRef>
          </c:cat>
          <c:val>
            <c:numRef>
              <c:f>Sheet1!$E$3</c:f>
              <c:numCache>
                <c:formatCode>0.0%</c:formatCode>
                <c:ptCount val="1"/>
                <c:pt idx="0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0-44FF-B011-4CCC9B32E48F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% of Plastic</c:v>
                </c:pt>
              </c:strCache>
            </c:strRef>
          </c:cat>
          <c:val>
            <c:numRef>
              <c:f>Sheet1!$F$3</c:f>
              <c:numCache>
                <c:formatCode>0.0%</c:formatCode>
                <c:ptCount val="1"/>
                <c:pt idx="0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70-44FF-B011-4CCC9B32E48F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% of Plastic</c:v>
                </c:pt>
              </c:strCache>
            </c:strRef>
          </c:cat>
          <c:val>
            <c:numRef>
              <c:f>Sheet1!$G$3</c:f>
              <c:numCache>
                <c:formatCode>0.0%</c:formatCode>
                <c:ptCount val="1"/>
                <c:pt idx="0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70-44FF-B011-4CCC9B32E48F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% of Plastic</c:v>
                </c:pt>
              </c:strCache>
            </c:strRef>
          </c:cat>
          <c:val>
            <c:numRef>
              <c:f>Sheet1!$H$3</c:f>
              <c:numCache>
                <c:formatCode>0.0%</c:formatCode>
                <c:ptCount val="1"/>
                <c:pt idx="0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70-44FF-B011-4CCC9B32E48F}"/>
            </c:ext>
          </c:extLst>
        </c:ser>
        <c:ser>
          <c:idx val="6"/>
          <c:order val="6"/>
          <c:tx>
            <c:strRef>
              <c:f>Sheet1!$I$1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% of Plastic</c:v>
                </c:pt>
              </c:strCache>
            </c:strRef>
          </c:cat>
          <c:val>
            <c:numRef>
              <c:f>Sheet1!$I$3</c:f>
              <c:numCache>
                <c:formatCode>0.0%</c:formatCode>
                <c:ptCount val="1"/>
                <c:pt idx="0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70-44FF-B011-4CCC9B32E48F}"/>
            </c:ext>
          </c:extLst>
        </c:ser>
        <c:ser>
          <c:idx val="7"/>
          <c:order val="7"/>
          <c:tx>
            <c:strRef>
              <c:f>Sheet1!$J$1</c:f>
              <c:strCache>
                <c:ptCount val="1"/>
                <c:pt idx="0">
                  <c:v>Clear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% of Plastic</c:v>
                </c:pt>
              </c:strCache>
            </c:strRef>
          </c:cat>
          <c:val>
            <c:numRef>
              <c:f>Sheet1!$J$3</c:f>
              <c:numCache>
                <c:formatCode>0.0%</c:formatCode>
                <c:ptCount val="1"/>
                <c:pt idx="0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70-44FF-B011-4CCC9B32E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0719384"/>
        <c:axId val="260719776"/>
      </c:barChart>
      <c:catAx>
        <c:axId val="260719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719776"/>
        <c:crosses val="autoZero"/>
        <c:auto val="1"/>
        <c:lblAlgn val="ctr"/>
        <c:lblOffset val="100"/>
        <c:noMultiLvlLbl val="0"/>
      </c:catAx>
      <c:valAx>
        <c:axId val="260719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719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2155322139166"/>
          <c:y val="0.91858441399108837"/>
          <c:w val="0.6775688396791496"/>
          <c:h val="8.1415586008911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240248920844763E-2"/>
          <c:y val="4.4197790541317804E-2"/>
          <c:w val="0.78208508877586902"/>
          <c:h val="0.78492870163604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Total Plastic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4830332489635468E-3"/>
                  <c:y val="-8.6552261103658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09427872327548E-2"/>
                      <c:h val="6.47756384615527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19F-45DD-A667-1A28FED4649A}"/>
                </c:ext>
              </c:extLst>
            </c:dLbl>
            <c:dLbl>
              <c:idx val="1"/>
              <c:layout>
                <c:manualLayout>
                  <c:x val="-1.9711088687243881E-2"/>
                  <c:y val="-1.6415189694535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9F-45DD-A667-1A28FED464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2651</c:v>
                </c:pt>
                <c:pt idx="1">
                  <c:v>3035</c:v>
                </c:pt>
                <c:pt idx="2">
                  <c:v>4918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9F-45DD-A667-1A28FED46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315860776"/>
        <c:axId val="31586116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 Bales Classed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405602880583422E-2"/>
                  <c:y val="-4.7255550201580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31-4ED1-A9FB-F1DB59783CA2}"/>
                </c:ext>
              </c:extLst>
            </c:dLbl>
            <c:dLbl>
              <c:idx val="1"/>
              <c:layout>
                <c:manualLayout>
                  <c:x val="-5.057054905723754E-2"/>
                  <c:y val="4.2529995181422246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10-4F2F-9191-DDA3B95FF599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#,##0</c:formatCode>
                <c:ptCount val="3"/>
                <c:pt idx="0">
                  <c:v>20394070</c:v>
                </c:pt>
                <c:pt idx="1">
                  <c:v>17812931</c:v>
                </c:pt>
                <c:pt idx="2">
                  <c:v>19396949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19F-45DD-A667-1A28FED46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8080480"/>
        <c:axId val="315999728"/>
      </c:lineChart>
      <c:catAx>
        <c:axId val="31586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861168"/>
        <c:crosses val="autoZero"/>
        <c:auto val="1"/>
        <c:lblAlgn val="ctr"/>
        <c:lblOffset val="100"/>
        <c:noMultiLvlLbl val="0"/>
      </c:catAx>
      <c:valAx>
        <c:axId val="3158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860776"/>
        <c:crosses val="autoZero"/>
        <c:crossBetween val="between"/>
      </c:valAx>
      <c:valAx>
        <c:axId val="315999728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080480"/>
        <c:crosses val="max"/>
        <c:crossBetween val="between"/>
      </c:valAx>
      <c:catAx>
        <c:axId val="318080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5999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078210657034839E-2"/>
          <c:y val="2.504676093782738E-2"/>
          <c:w val="0.85117369569245838"/>
          <c:h val="0.81839371074151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4830494188392639E-3"/>
                  <c:y val="-1.094345979635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A2-4420-9362-E2B8709E512D}"/>
                </c:ext>
              </c:extLst>
            </c:dLbl>
            <c:dLbl>
              <c:idx val="1"/>
              <c:layout>
                <c:manualLayout>
                  <c:x val="-2.6251328207401352E-3"/>
                  <c:y val="-8.07669083991627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A2-4420-9362-E2B8709E5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Florence</c:v>
                </c:pt>
                <c:pt idx="1">
                  <c:v>Macon</c:v>
                </c:pt>
                <c:pt idx="2">
                  <c:v>Rayville</c:v>
                </c:pt>
                <c:pt idx="3">
                  <c:v>Dumas</c:v>
                </c:pt>
                <c:pt idx="4">
                  <c:v>Memphis</c:v>
                </c:pt>
                <c:pt idx="5">
                  <c:v>Abilene</c:v>
                </c:pt>
                <c:pt idx="6">
                  <c:v>Corpus</c:v>
                </c:pt>
                <c:pt idx="7">
                  <c:v>Lubbock</c:v>
                </c:pt>
                <c:pt idx="8">
                  <c:v>Lamesa</c:v>
                </c:pt>
                <c:pt idx="9">
                  <c:v>Visalia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101</c:v>
                </c:pt>
                <c:pt idx="1">
                  <c:v>502</c:v>
                </c:pt>
                <c:pt idx="2" formatCode="General">
                  <c:v>99</c:v>
                </c:pt>
                <c:pt idx="3" formatCode="General">
                  <c:v>599</c:v>
                </c:pt>
                <c:pt idx="4" formatCode="General">
                  <c:v>537</c:v>
                </c:pt>
                <c:pt idx="5" formatCode="General">
                  <c:v>277</c:v>
                </c:pt>
                <c:pt idx="6" formatCode="General">
                  <c:v>1590</c:v>
                </c:pt>
                <c:pt idx="7" formatCode="General">
                  <c:v>613</c:v>
                </c:pt>
                <c:pt idx="8" formatCode="General">
                  <c:v>92</c:v>
                </c:pt>
                <c:pt idx="9" formatCode="General">
                  <c:v>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A2-4420-9362-E2B8709E51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72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DDC-421F-B711-C02580EE85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Florence</c:v>
                </c:pt>
                <c:pt idx="1">
                  <c:v>Macon</c:v>
                </c:pt>
                <c:pt idx="2">
                  <c:v>Rayville</c:v>
                </c:pt>
                <c:pt idx="3">
                  <c:v>Dumas</c:v>
                </c:pt>
                <c:pt idx="4">
                  <c:v>Memphis</c:v>
                </c:pt>
                <c:pt idx="5">
                  <c:v>Abilene</c:v>
                </c:pt>
                <c:pt idx="6">
                  <c:v>Corpus</c:v>
                </c:pt>
                <c:pt idx="7">
                  <c:v>Lubbock</c:v>
                </c:pt>
                <c:pt idx="8">
                  <c:v>Lamesa</c:v>
                </c:pt>
                <c:pt idx="9">
                  <c:v>Visalia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A2-4420-9362-E2B8709E5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319134856"/>
        <c:axId val="305271424"/>
      </c:barChart>
      <c:catAx>
        <c:axId val="31913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71424"/>
        <c:crosses val="autoZero"/>
        <c:auto val="1"/>
        <c:lblAlgn val="ctr"/>
        <c:lblOffset val="100"/>
        <c:noMultiLvlLbl val="0"/>
      </c:catAx>
      <c:valAx>
        <c:axId val="30527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13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92075635077413687"/>
          <c:y val="0.3515453454538629"/>
          <c:w val="7.7547777037720866E-2"/>
          <c:h val="0.234855011052507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Lucida Sans" panose="020B0602030504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87090183142473E-2"/>
          <c:y val="2.0843362236799248E-2"/>
          <c:w val="0.92734476068912008"/>
          <c:h val="0.78999956814305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Yellow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FB1-4AD7-8F3F-3705B31642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% of Plastic</c:v>
                </c:pt>
              </c:strCache>
            </c:strRef>
          </c:cat>
          <c:val>
            <c:numRef>
              <c:f>Sheet1!$C$3</c:f>
              <c:numCache>
                <c:formatCode>0.0%</c:formatCode>
                <c:ptCount val="1"/>
                <c:pt idx="0">
                  <c:v>0.58249954520647629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D1-4FFD-AC30-0F557B8BF216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Pink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FB1-4AD7-8F3F-3705B31642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% of Plastic</c:v>
                </c:pt>
              </c:strCache>
            </c:strRef>
          </c:cat>
          <c:val>
            <c:numRef>
              <c:f>Sheet1!$D$3</c:f>
              <c:numCache>
                <c:formatCode>0.0%</c:formatCode>
                <c:ptCount val="1"/>
                <c:pt idx="0">
                  <c:v>0.22321266145170093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D1-4FFD-AC30-0F557B8BF216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FB1-4AD7-8F3F-3705B31642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% of Plastic</c:v>
                </c:pt>
              </c:strCache>
            </c:strRef>
          </c:cat>
          <c:val>
            <c:numRef>
              <c:f>Sheet1!$E$3</c:f>
              <c:numCache>
                <c:formatCode>0.0%</c:formatCode>
                <c:ptCount val="1"/>
                <c:pt idx="0">
                  <c:v>9.5506639985446604E-2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D1-4FFD-AC30-0F557B8BF216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FB1-4AD7-8F3F-3705B31642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% of Plastic</c:v>
                </c:pt>
              </c:strCache>
            </c:strRef>
          </c:cat>
          <c:val>
            <c:numRef>
              <c:f>Sheet1!$F$3</c:f>
              <c:numCache>
                <c:formatCode>0.0%</c:formatCode>
                <c:ptCount val="1"/>
                <c:pt idx="0">
                  <c:v>3.965799527014735E-2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D1-4FFD-AC30-0F557B8BF216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FB1-4AD7-8F3F-3705B31642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% of Plastic</c:v>
                </c:pt>
              </c:strCache>
            </c:strRef>
          </c:cat>
          <c:val>
            <c:numRef>
              <c:f>Sheet1!$G$3</c:f>
              <c:numCache>
                <c:formatCode>0.0%</c:formatCode>
                <c:ptCount val="1"/>
                <c:pt idx="0">
                  <c:v>1.9647080225577589E-2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D1-4FFD-AC30-0F557B8BF216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FB1-4AD7-8F3F-3705B31642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% of Plastic</c:v>
                </c:pt>
              </c:strCache>
            </c:strRef>
          </c:cat>
          <c:val>
            <c:numRef>
              <c:f>Sheet1!$H$3</c:f>
              <c:numCache>
                <c:formatCode>0.0%</c:formatCode>
                <c:ptCount val="1"/>
                <c:pt idx="0">
                  <c:v>1.0733127160269237E-2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D1-4FFD-AC30-0F557B8BF216}"/>
            </c:ext>
          </c:extLst>
        </c:ser>
        <c:ser>
          <c:idx val="6"/>
          <c:order val="6"/>
          <c:tx>
            <c:strRef>
              <c:f>Sheet1!$I$1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FB1-4AD7-8F3F-3705B31642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% of Plastic</c:v>
                </c:pt>
              </c:strCache>
            </c:strRef>
          </c:cat>
          <c:val>
            <c:numRef>
              <c:f>Sheet1!$I$3</c:f>
              <c:numCache>
                <c:formatCode>0.0%</c:formatCode>
                <c:ptCount val="1"/>
                <c:pt idx="0">
                  <c:v>6.5490267418591959E-3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D1-4FFD-AC30-0F557B8BF216}"/>
            </c:ext>
          </c:extLst>
        </c:ser>
        <c:ser>
          <c:idx val="7"/>
          <c:order val="7"/>
          <c:tx>
            <c:strRef>
              <c:f>Sheet1!$J$1</c:f>
              <c:strCache>
                <c:ptCount val="1"/>
                <c:pt idx="0">
                  <c:v>Clear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FB1-4AD7-8F3F-3705B31642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% of Plastic</c:v>
                </c:pt>
              </c:strCache>
            </c:strRef>
          </c:cat>
          <c:val>
            <c:numRef>
              <c:f>Sheet1!$J$3</c:f>
              <c:numCache>
                <c:formatCode>0.0%</c:formatCode>
                <c:ptCount val="1"/>
                <c:pt idx="0">
                  <c:v>3.0925959614335093E-3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6D1-4FFD-AC30-0F557B8BF216}"/>
            </c:ext>
          </c:extLst>
        </c:ser>
        <c:ser>
          <c:idx val="8"/>
          <c:order val="8"/>
          <c:tx>
            <c:strRef>
              <c:f>Sheet1!$K$1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FB1-4AD7-8F3F-3705B31642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% of Plastic</c:v>
                </c:pt>
              </c:strCache>
            </c:strRef>
          </c:cat>
          <c:val>
            <c:numRef>
              <c:f>Sheet1!$K$3</c:f>
              <c:numCache>
                <c:formatCode>0.0%</c:formatCode>
                <c:ptCount val="1"/>
                <c:pt idx="0">
                  <c:v>1.9101327997089322E-2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D1-4FFD-AC30-0F557B8BF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1968912"/>
        <c:axId val="311968520"/>
      </c:barChart>
      <c:catAx>
        <c:axId val="311968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968520"/>
        <c:crosses val="autoZero"/>
        <c:auto val="1"/>
        <c:lblAlgn val="ctr"/>
        <c:lblOffset val="100"/>
        <c:noMultiLvlLbl val="0"/>
      </c:catAx>
      <c:valAx>
        <c:axId val="311968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968912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76566453399188E-2"/>
          <c:y val="0.91908271871359148"/>
          <c:w val="0.69034985251076852"/>
          <c:h val="6.11036061062175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3721281650404E-2"/>
          <c:y val="7.8268442251170217E-2"/>
          <c:w val="0.87709237522934758"/>
          <c:h val="0.71111811840005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Bales with Ext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Prep</c:v>
                </c:pt>
                <c:pt idx="1">
                  <c:v>Bark</c:v>
                </c:pt>
                <c:pt idx="2">
                  <c:v>Grass</c:v>
                </c:pt>
                <c:pt idx="3">
                  <c:v>Seedcoat</c:v>
                </c:pt>
                <c:pt idx="4">
                  <c:v>Oil</c:v>
                </c:pt>
                <c:pt idx="5">
                  <c:v>Spindle Twist</c:v>
                </c:pt>
                <c:pt idx="6">
                  <c:v>Other</c:v>
                </c:pt>
                <c:pt idx="7">
                  <c:v>Plastic</c:v>
                </c:pt>
              </c:strCache>
            </c:strRef>
          </c:cat>
          <c:val>
            <c:numRef>
              <c:f>Sheet1!$D$2:$D$9</c:f>
              <c:numCache>
                <c:formatCode>#,##0</c:formatCode>
                <c:ptCount val="8"/>
                <c:pt idx="0">
                  <c:v>1790</c:v>
                </c:pt>
                <c:pt idx="1">
                  <c:v>935735</c:v>
                </c:pt>
                <c:pt idx="2">
                  <c:v>22855</c:v>
                </c:pt>
                <c:pt idx="3">
                  <c:v>10805</c:v>
                </c:pt>
                <c:pt idx="4">
                  <c:v>153</c:v>
                </c:pt>
                <c:pt idx="5">
                  <c:v>980</c:v>
                </c:pt>
                <c:pt idx="6">
                  <c:v>890</c:v>
                </c:pt>
                <c:pt idx="7">
                  <c:v>4918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16-419A-99B5-EC0E1B443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4"/>
        <c:axId val="311401440"/>
        <c:axId val="311403400"/>
      </c:barChart>
      <c:catAx>
        <c:axId val="31140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403400"/>
        <c:crosses val="autoZero"/>
        <c:auto val="1"/>
        <c:lblAlgn val="ctr"/>
        <c:lblOffset val="100"/>
        <c:noMultiLvlLbl val="0"/>
      </c:catAx>
      <c:valAx>
        <c:axId val="311403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40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0.96652</cdr:x>
      <cdr:y>0.06013</cdr:y>
    </cdr:from>
    <cdr:to>
      <cdr:x>0.9992</cdr:x>
      <cdr:y>0.69823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652D43AB-8366-4058-A642-2944AC78C85B}"/>
            </a:ext>
          </a:extLst>
        </cdr:cNvPr>
        <cdr:cNvSpPr txBox="1"/>
      </cdr:nvSpPr>
      <cdr:spPr>
        <a:xfrm xmlns:a="http://schemas.openxmlformats.org/drawingml/2006/main" rot="16200000">
          <a:off x="9536443" y="1682308"/>
          <a:ext cx="314178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latin typeface="Lucida Sans" panose="020B0602030504020204" pitchFamily="34" charset="0"/>
            </a:rPr>
            <a:t>Crop Size</a:t>
          </a:r>
        </a:p>
      </cdr:txBody>
    </cdr:sp>
  </cdr:relSizeAnchor>
  <cdr:relSizeAnchor xmlns:cdr="http://schemas.openxmlformats.org/drawingml/2006/chartDrawing">
    <cdr:from>
      <cdr:x>0.82753</cdr:x>
      <cdr:y>0.87975</cdr:y>
    </cdr:from>
    <cdr:to>
      <cdr:x>1</cdr:x>
      <cdr:y>0.94847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770BF39-480B-43DD-86C0-BDF045A86887}"/>
            </a:ext>
          </a:extLst>
        </cdr:cNvPr>
        <cdr:cNvSpPr txBox="1"/>
      </cdr:nvSpPr>
      <cdr:spPr>
        <a:xfrm xmlns:a="http://schemas.openxmlformats.org/drawingml/2006/main">
          <a:off x="9352001" y="4728699"/>
          <a:ext cx="194904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rgbClr val="41464B"/>
              </a:solidFill>
            </a:rPr>
            <a:t>(thru 4/28/2020)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0.83678</cdr:x>
      <cdr:y>0.9504</cdr:y>
    </cdr:from>
    <cdr:to>
      <cdr:x>1</cdr:x>
      <cdr:y>0.98729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927B13C-EEF5-4472-9082-69945B0E04A5}"/>
            </a:ext>
          </a:extLst>
        </cdr:cNvPr>
        <cdr:cNvSpPr txBox="1"/>
      </cdr:nvSpPr>
      <cdr:spPr>
        <a:xfrm xmlns:a="http://schemas.openxmlformats.org/drawingml/2006/main">
          <a:off x="9953799" y="5479533"/>
          <a:ext cx="1917525" cy="212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(thru 4/28/2020)</a:t>
          </a:r>
          <a:endParaRPr lang="en-US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0.83778</cdr:x>
      <cdr:y>0.94106</cdr:y>
    </cdr:from>
    <cdr:to>
      <cdr:x>1</cdr:x>
      <cdr:y>0.97793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3001" y="5428733"/>
          <a:ext cx="1917523" cy="212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(thru 4/2/2020</a:t>
          </a:r>
          <a:endParaRPr lang="en-US" sz="11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0.8276</cdr:x>
      <cdr:y>0.9447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75014" y="5506940"/>
          <a:ext cx="1932101" cy="322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(thru 4/28/2020)</a:t>
          </a:r>
          <a:endParaRPr lang="en-US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B7EA4-26CC-477D-BE6F-3ED1BC6443E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FC0D8-CB6D-44F0-86FE-6F22BA13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0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5162B-EEB9-4687-8A97-F3CEAB5B7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58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556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4F5683-50C6-4D09-A7CB-61A3397297F0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5562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3618" name="Rectangle 2"/>
          <p:cNvSpPr>
            <a:spLocks noChangeArrowheads="1"/>
          </p:cNvSpPr>
          <p:nvPr/>
        </p:nvSpPr>
        <p:spPr bwMode="auto">
          <a:xfrm>
            <a:off x="5267124" y="0"/>
            <a:ext cx="4029282" cy="3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3619" name="Rectangle 3"/>
          <p:cNvSpPr>
            <a:spLocks noChangeArrowheads="1"/>
          </p:cNvSpPr>
          <p:nvPr/>
        </p:nvSpPr>
        <p:spPr bwMode="auto">
          <a:xfrm>
            <a:off x="5267124" y="6656049"/>
            <a:ext cx="4029282" cy="35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261" tIns="0" rIns="20261" bIns="0" anchor="b"/>
          <a:lstStyle/>
          <a:p>
            <a:pPr marL="0" marR="0" lvl="0" indent="0" algn="r" defTabSz="10064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46</a:t>
            </a:r>
          </a:p>
        </p:txBody>
      </p:sp>
      <p:sp>
        <p:nvSpPr>
          <p:cNvPr id="1263620" name="Rectangle 4"/>
          <p:cNvSpPr>
            <a:spLocks noChangeArrowheads="1"/>
          </p:cNvSpPr>
          <p:nvPr/>
        </p:nvSpPr>
        <p:spPr bwMode="auto">
          <a:xfrm>
            <a:off x="0" y="6656049"/>
            <a:ext cx="4025072" cy="35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3621" name="Rectangle 5"/>
          <p:cNvSpPr>
            <a:spLocks noChangeArrowheads="1"/>
          </p:cNvSpPr>
          <p:nvPr/>
        </p:nvSpPr>
        <p:spPr bwMode="auto">
          <a:xfrm>
            <a:off x="0" y="0"/>
            <a:ext cx="4025072" cy="3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36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70425" cy="262731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636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39944" y="3328024"/>
            <a:ext cx="6820728" cy="3155638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300" tIns="52337" rIns="101300" bIns="52337"/>
          <a:lstStyle/>
          <a:p>
            <a:r>
              <a:rPr lang="en-US" dirty="0"/>
              <a:t>Through mid-May, plastic had been found in 2,614 samples by USDA AMS. </a:t>
            </a:r>
          </a:p>
          <a:p>
            <a:endParaRPr lang="en-US" dirty="0"/>
          </a:p>
          <a:p>
            <a:r>
              <a:rPr lang="en-US" dirty="0"/>
              <a:t>64% of those calls were made on samples from the southwest, 20% from the mid-south, 14% from the southeast and 2% from the west.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548 gins- 349 had plastic calls (64% of gins)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OIL and WATER potential for warehouse contamination- appreciate keeping an eye out for any potential contamination 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rule changes- may impact warehouse if it is found that the contaminate came from the warehouse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84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2120-E767-486D-8862-4DF680ACF1D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813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2120-E767-486D-8862-4DF680ACF1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320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2120-E767-486D-8862-4DF680ACF1D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33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Within NCC Staff is working on…. </a:t>
            </a:r>
          </a:p>
        </p:txBody>
      </p:sp>
    </p:spTree>
    <p:extLst>
      <p:ext uri="{BB962C8B-B14F-4D97-AF65-F5344CB8AC3E}">
        <p14:creationId xmlns:p14="http://schemas.microsoft.com/office/powerpoint/2010/main" val="639736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5338" y="1162050"/>
            <a:ext cx="5573712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/>
              <a:t>Producers MUST police their fields before harvest. We can prevent much of the contamination starting in the field. </a:t>
            </a:r>
          </a:p>
          <a:p>
            <a:endParaRPr lang="en-US" b="0" baseline="0" dirty="0"/>
          </a:p>
          <a:p>
            <a:r>
              <a:rPr lang="en-US" b="0" baseline="0" dirty="0"/>
              <a:t>Common contaminants found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Plastic shopping bags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Ditch liners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Poly Pipe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Ag mulch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Polypropylene Twine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Module wrap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US" b="0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03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www.ams.usda.gov/cotton-tobacco" TargetMode="External"/><Relationship Id="rId4" Type="http://schemas.openxmlformats.org/officeDocument/2006/relationships/image" Target="../media/image26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5A-E757-4645-89A1-5C269AC156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4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5A-E757-4645-89A1-5C269AC156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8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5A-E757-4645-89A1-5C269AC156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22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7" y="203200"/>
            <a:ext cx="1157605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1285" y="1365250"/>
            <a:ext cx="10991849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E398519-D399-4A03-B176-D1315335C0A5}" type="datetime1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76B47DC-66F2-4B04-BC19-2866C0A2B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54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1"/>
            <a:ext cx="9144000" cy="2387600"/>
          </a:xfrm>
        </p:spPr>
        <p:txBody>
          <a:bodyPr anchor="ctr" anchorCtr="0">
            <a:normAutofit/>
          </a:bodyPr>
          <a:lstStyle>
            <a:lvl1pPr algn="ctr">
              <a:defRPr sz="6000">
                <a:latin typeface="Gotham Bold" pitchFamily="50" charset="0"/>
                <a:cs typeface="Gotham Bold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267">
                <a:solidFill>
                  <a:srgbClr val="004684"/>
                </a:solidFill>
              </a:defRPr>
            </a:lvl1pPr>
            <a:lvl2pPr marL="457189" indent="0" algn="ctr">
              <a:buNone/>
              <a:defRPr sz="28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BFC-D338-4D4C-8D0E-282B5A24129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8597-A27A-42BE-A4D5-D5AFF22E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41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095B862-B1C9-4A6F-AE16-6D7429266B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1"/>
            <a:ext cx="10515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BFC-D338-4D4C-8D0E-282B5A24129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8597-A27A-42BE-A4D5-D5AFF22EF98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13EB1-6F9E-4E9B-A7C3-36360E215D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4400" y="6146004"/>
            <a:ext cx="1117600" cy="5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60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03F2EF-F700-4CC4-8376-104C7C88A8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BFC-D338-4D4C-8D0E-282B5A24129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8597-A27A-42BE-A4D5-D5AFF22EF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F3BCDF-7158-4322-A84C-52C5B2A43E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4400" y="6146004"/>
            <a:ext cx="1117600" cy="5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18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F7FCD8-E403-4EEF-87AF-A672A7A77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1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1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BFC-D338-4D4C-8D0E-282B5A24129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8597-A27A-42BE-A4D5-D5AFF22EF98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E80465-38A5-47B0-B26C-D6A6A52183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4400" y="6146004"/>
            <a:ext cx="1117600" cy="5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78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0B1B4B-CEDE-4275-AB63-3E0DC830E6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1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1"/>
            <a:ext cx="515620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1"/>
            <a:ext cx="51816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BFC-D338-4D4C-8D0E-282B5A24129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8597-A27A-42BE-A4D5-D5AFF22EF9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485B17-A15B-4CED-B615-E89A94EE34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4400" y="6146004"/>
            <a:ext cx="1117600" cy="5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30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51E798-9CF4-4620-92E1-6B10501B61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BFC-D338-4D4C-8D0E-282B5A24129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8597-A27A-42BE-A4D5-D5AFF22EF98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DA943-7494-4256-87F1-F3880091F1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4400" y="6146004"/>
            <a:ext cx="1117600" cy="5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71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90D0E9-B52F-408B-9087-6F5649E9E1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BFC-D338-4D4C-8D0E-282B5A24129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8597-A27A-42BE-A4D5-D5AFF22EF98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F35AC-1BD3-4F24-8AE4-86618B8527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4400" y="6146004"/>
            <a:ext cx="1117600" cy="5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4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5A-E757-4645-89A1-5C269AC156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98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FCF2B4-A912-4198-97C6-F20549E621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BFC-D338-4D4C-8D0E-282B5A24129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8597-A27A-42BE-A4D5-D5AFF22EF98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29FFC5-2799-4F07-B4D0-F59600BAAC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4400" y="6146004"/>
            <a:ext cx="1117600" cy="5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10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1F4E93-C567-48B0-8C6A-8FE488991D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BFC-D338-4D4C-8D0E-282B5A24129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8597-A27A-42BE-A4D5-D5AFF22EF98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4D04E3-C661-4F88-9C76-CDC10B9427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4400" y="6146004"/>
            <a:ext cx="1117600" cy="5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11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50F22C-8B2B-48F5-B436-3262EEFF2C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BFC-D338-4D4C-8D0E-282B5A24129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8597-A27A-42BE-A4D5-D5AFF22EF98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A56E5D-4BF6-476E-B6F1-50F130F185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4400" y="6146004"/>
            <a:ext cx="1117600" cy="5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5B3884-4CB3-4D4F-8323-956F03AD31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3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BFC-D338-4D4C-8D0E-282B5A24129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8597-A27A-42BE-A4D5-D5AFF22EF98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AFA03E-D5A3-4DA6-B5DB-9D76FCFC63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4400" y="6146004"/>
            <a:ext cx="1117600" cy="5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9898C0-B8AE-4746-8C80-64BCE388BA5C}"/>
              </a:ext>
            </a:extLst>
          </p:cNvPr>
          <p:cNvSpPr/>
          <p:nvPr userDrawn="1"/>
        </p:nvSpPr>
        <p:spPr>
          <a:xfrm>
            <a:off x="-9524" y="1676399"/>
            <a:ext cx="4384352" cy="5181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C2FC0-549B-4C9A-A350-4CA79536A1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28561" y="1676399"/>
            <a:ext cx="7173797" cy="1752601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ts val="6300"/>
              </a:lnSpc>
              <a:defRPr sz="60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12DB2-CA81-4FD6-81C4-59A3231FF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8562" y="3638550"/>
            <a:ext cx="7173796" cy="1543051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800" b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468401-9EF8-4E26-8ABD-16D0283859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47" y="2180623"/>
            <a:ext cx="3144471" cy="2620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480099-9E4C-4088-8329-21E447115C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080"/>
          <a:stretch/>
        </p:blipFill>
        <p:spPr>
          <a:xfrm>
            <a:off x="-9525" y="718286"/>
            <a:ext cx="4384352" cy="12055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46E33-392C-4DED-A5B7-22C87B2194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81" y="151445"/>
            <a:ext cx="1148920" cy="8165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831099-4E71-4862-84BC-991629655831}"/>
              </a:ext>
            </a:extLst>
          </p:cNvPr>
          <p:cNvSpPr/>
          <p:nvPr userDrawn="1"/>
        </p:nvSpPr>
        <p:spPr>
          <a:xfrm>
            <a:off x="1384056" y="-117906"/>
            <a:ext cx="49786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41464B"/>
              </a:solidFill>
              <a:latin typeface="Times New Roman" panose="02020603050405020304" pitchFamily="18" charset="0"/>
            </a:endParaRPr>
          </a:p>
          <a:p>
            <a:endParaRPr lang="en-US" sz="1400" b="1" dirty="0">
              <a:solidFill>
                <a:srgbClr val="41464B"/>
              </a:solidFill>
              <a:latin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United States Department of Agriculture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FB2062-BC49-46DE-8146-3DCD69647659}"/>
              </a:ext>
            </a:extLst>
          </p:cNvPr>
          <p:cNvSpPr txBox="1"/>
          <p:nvPr userDrawn="1"/>
        </p:nvSpPr>
        <p:spPr>
          <a:xfrm>
            <a:off x="1225486" y="381001"/>
            <a:ext cx="34030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2D5D2D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United States </a:t>
            </a:r>
            <a:r>
              <a:rPr lang="en-US" sz="1200" dirty="0">
                <a:solidFill>
                  <a:srgbClr val="2D5D2D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Department</a:t>
            </a:r>
            <a:r>
              <a:rPr lang="en-US" sz="1300" dirty="0">
                <a:solidFill>
                  <a:srgbClr val="2D5D2D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of Agriculture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50FEAA-F2E7-4F72-9CB4-4B3607BFDC3D}"/>
              </a:ext>
            </a:extLst>
          </p:cNvPr>
          <p:cNvSpPr/>
          <p:nvPr userDrawn="1"/>
        </p:nvSpPr>
        <p:spPr>
          <a:xfrm rot="16200000">
            <a:off x="9728335" y="4505579"/>
            <a:ext cx="2321459" cy="2580093"/>
          </a:xfrm>
          <a:prstGeom prst="rect">
            <a:avLst/>
          </a:prstGeom>
          <a:blipFill dpi="0" rotWithShape="1">
            <a:blip r:embed="rId5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989" t="10305" r="-1531" b="-454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0DE8FBE-D441-434C-8676-466E1EB3E112}"/>
              </a:ext>
            </a:extLst>
          </p:cNvPr>
          <p:cNvSpPr txBox="1">
            <a:spLocks/>
          </p:cNvSpPr>
          <p:nvPr userDrawn="1"/>
        </p:nvSpPr>
        <p:spPr>
          <a:xfrm>
            <a:off x="353497" y="5044403"/>
            <a:ext cx="3611170" cy="923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Arial Bold" panose="020B07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2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41464B"/>
                </a:solidFill>
              </a:rPr>
              <a:t>CULTIVATING A LEGACY OF EXCELLENCE</a:t>
            </a:r>
          </a:p>
        </p:txBody>
      </p:sp>
    </p:spTree>
    <p:extLst>
      <p:ext uri="{BB962C8B-B14F-4D97-AF65-F5344CB8AC3E}">
        <p14:creationId xmlns:p14="http://schemas.microsoft.com/office/powerpoint/2010/main" val="1500523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F5D9-A877-4527-AAFF-88C14472D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11" y="1047750"/>
            <a:ext cx="7766918" cy="1657376"/>
          </a:xfrm>
        </p:spPr>
        <p:txBody>
          <a:bodyPr anchor="b">
            <a:normAutofit/>
          </a:bodyPr>
          <a:lstStyle>
            <a:lvl1pPr>
              <a:lnSpc>
                <a:spcPts val="62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9C79B-9B28-48AA-B94F-CBB1B35AE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312" y="2800375"/>
            <a:ext cx="7766917" cy="34956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7EAB5C-0D84-4B7C-89E8-1F2B5A2025E1}"/>
              </a:ext>
            </a:extLst>
          </p:cNvPr>
          <p:cNvSpPr/>
          <p:nvPr userDrawn="1"/>
        </p:nvSpPr>
        <p:spPr>
          <a:xfrm>
            <a:off x="9143999" y="742950"/>
            <a:ext cx="3047999" cy="6115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782D69-EC1D-46DF-9857-3303EB16BF6C}"/>
              </a:ext>
            </a:extLst>
          </p:cNvPr>
          <p:cNvSpPr/>
          <p:nvPr userDrawn="1"/>
        </p:nvSpPr>
        <p:spPr>
          <a:xfrm>
            <a:off x="9495520" y="2705126"/>
            <a:ext cx="2688168" cy="4152874"/>
          </a:xfrm>
          <a:prstGeom prst="rect">
            <a:avLst/>
          </a:pr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2" r="-27494" b="-220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7649C9-C786-42A3-9C6D-03EF0DEFDC30}"/>
              </a:ext>
            </a:extLst>
          </p:cNvPr>
          <p:cNvGrpSpPr/>
          <p:nvPr userDrawn="1"/>
        </p:nvGrpSpPr>
        <p:grpSpPr>
          <a:xfrm>
            <a:off x="0" y="1"/>
            <a:ext cx="12192000" cy="742950"/>
            <a:chOff x="0" y="1"/>
            <a:chExt cx="12192000" cy="7429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E57B7B-F3FF-486F-AFA8-2350935DC8DB}"/>
                </a:ext>
              </a:extLst>
            </p:cNvPr>
            <p:cNvSpPr/>
            <p:nvPr userDrawn="1"/>
          </p:nvSpPr>
          <p:spPr>
            <a:xfrm>
              <a:off x="0" y="1"/>
              <a:ext cx="12192000" cy="7429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70022C-0A24-443D-B553-01923F7BFF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035" y="35306"/>
              <a:ext cx="894590" cy="63576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5FA1D5F-EEED-490B-BDDE-611203BDC2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27541" y="222429"/>
              <a:ext cx="1784312" cy="298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4806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F1062F5-BEB2-4500-90ED-ACB6781AD0C6}"/>
              </a:ext>
            </a:extLst>
          </p:cNvPr>
          <p:cNvSpPr/>
          <p:nvPr userDrawn="1"/>
        </p:nvSpPr>
        <p:spPr>
          <a:xfrm>
            <a:off x="9143999" y="742950"/>
            <a:ext cx="3047999" cy="6115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1EDFDF-E73F-4B69-9E09-CA2D711781FF}"/>
              </a:ext>
            </a:extLst>
          </p:cNvPr>
          <p:cNvSpPr/>
          <p:nvPr userDrawn="1"/>
        </p:nvSpPr>
        <p:spPr>
          <a:xfrm>
            <a:off x="7958346" y="2473048"/>
            <a:ext cx="4233652" cy="4384952"/>
          </a:xfrm>
          <a:prstGeom prst="rect">
            <a:avLst/>
          </a:prstGeom>
          <a:blipFill>
            <a:blip r:embed="rId2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F27B16-61AA-4CB9-B5C4-25A35D7F05CB}"/>
              </a:ext>
            </a:extLst>
          </p:cNvPr>
          <p:cNvSpPr/>
          <p:nvPr userDrawn="1"/>
        </p:nvSpPr>
        <p:spPr>
          <a:xfrm>
            <a:off x="0" y="0"/>
            <a:ext cx="12192000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9C2B2E-889B-461B-9744-7627982DF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35" y="35306"/>
            <a:ext cx="894590" cy="635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1230B3-8998-4B0E-B218-892EA1F710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541" y="222429"/>
            <a:ext cx="1784312" cy="29809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2B247D7-205A-47E7-86F3-35A8357B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11" y="1047750"/>
            <a:ext cx="7766918" cy="1657376"/>
          </a:xfrm>
        </p:spPr>
        <p:txBody>
          <a:bodyPr anchor="b">
            <a:normAutofit/>
          </a:bodyPr>
          <a:lstStyle>
            <a:lvl1pPr>
              <a:lnSpc>
                <a:spcPts val="62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BDF3762-63E6-4EEF-8176-560E286DB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312" y="2800375"/>
            <a:ext cx="7766917" cy="34956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793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7EAB5C-0D84-4B7C-89E8-1F2B5A2025E1}"/>
              </a:ext>
            </a:extLst>
          </p:cNvPr>
          <p:cNvSpPr/>
          <p:nvPr userDrawn="1"/>
        </p:nvSpPr>
        <p:spPr>
          <a:xfrm>
            <a:off x="9143999" y="724662"/>
            <a:ext cx="3047999" cy="6113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E38792-D484-457B-80B2-5F34F9E4DA97}"/>
              </a:ext>
            </a:extLst>
          </p:cNvPr>
          <p:cNvSpPr/>
          <p:nvPr userDrawn="1"/>
        </p:nvSpPr>
        <p:spPr>
          <a:xfrm>
            <a:off x="8953538" y="3429001"/>
            <a:ext cx="3238462" cy="3429000"/>
          </a:xfrm>
          <a:prstGeom prst="rect">
            <a:avLst/>
          </a:prstGeom>
          <a:blipFill>
            <a:blip r:embed="rId2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" t="-2" r="-36340" b="-258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3BBDF6-7DF6-40D4-92F1-A0E8DC76B3D7}"/>
              </a:ext>
            </a:extLst>
          </p:cNvPr>
          <p:cNvGrpSpPr/>
          <p:nvPr userDrawn="1"/>
        </p:nvGrpSpPr>
        <p:grpSpPr>
          <a:xfrm>
            <a:off x="-2" y="-18288"/>
            <a:ext cx="12192000" cy="742950"/>
            <a:chOff x="-2" y="-18288"/>
            <a:chExt cx="12192000" cy="7429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EFE99A-D29D-41BF-BE78-CAD5A5F07FC6}"/>
                </a:ext>
              </a:extLst>
            </p:cNvPr>
            <p:cNvSpPr/>
            <p:nvPr userDrawn="1"/>
          </p:nvSpPr>
          <p:spPr>
            <a:xfrm>
              <a:off x="-2" y="-18288"/>
              <a:ext cx="12192000" cy="7429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9F9983-CB99-4C7F-A25A-562502ED8F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035" y="35306"/>
              <a:ext cx="894590" cy="63576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E3CFEE8-1E5B-417E-93F5-AA1F85579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27541" y="222429"/>
              <a:ext cx="1784312" cy="298093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7799E268-FC5C-4B7F-AD17-33B0C5BF5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11" y="1047750"/>
            <a:ext cx="7766918" cy="1657376"/>
          </a:xfrm>
        </p:spPr>
        <p:txBody>
          <a:bodyPr anchor="b">
            <a:normAutofit/>
          </a:bodyPr>
          <a:lstStyle>
            <a:lvl1pPr>
              <a:lnSpc>
                <a:spcPts val="62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0EE6E14-2564-4B4A-8B2E-BCF5CD2E5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312" y="2800375"/>
            <a:ext cx="7766917" cy="34956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0622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7EAB5C-0D84-4B7C-89E8-1F2B5A2025E1}"/>
              </a:ext>
            </a:extLst>
          </p:cNvPr>
          <p:cNvSpPr/>
          <p:nvPr userDrawn="1"/>
        </p:nvSpPr>
        <p:spPr>
          <a:xfrm>
            <a:off x="9143999" y="724662"/>
            <a:ext cx="3047999" cy="6113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3BBDF6-7DF6-40D4-92F1-A0E8DC76B3D7}"/>
              </a:ext>
            </a:extLst>
          </p:cNvPr>
          <p:cNvGrpSpPr/>
          <p:nvPr userDrawn="1"/>
        </p:nvGrpSpPr>
        <p:grpSpPr>
          <a:xfrm>
            <a:off x="-2" y="-18288"/>
            <a:ext cx="12192000" cy="742950"/>
            <a:chOff x="-2" y="-18288"/>
            <a:chExt cx="12192000" cy="7429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EFE99A-D29D-41BF-BE78-CAD5A5F07FC6}"/>
                </a:ext>
              </a:extLst>
            </p:cNvPr>
            <p:cNvSpPr/>
            <p:nvPr userDrawn="1"/>
          </p:nvSpPr>
          <p:spPr>
            <a:xfrm>
              <a:off x="-2" y="-18288"/>
              <a:ext cx="12192000" cy="7429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9F9983-CB99-4C7F-A25A-562502ED8F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035" y="35306"/>
              <a:ext cx="894590" cy="63576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E3CFEE8-1E5B-417E-93F5-AA1F85579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27541" y="222429"/>
              <a:ext cx="1784312" cy="298093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7799E268-FC5C-4B7F-AD17-33B0C5BF5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11" y="1047750"/>
            <a:ext cx="7766918" cy="1657376"/>
          </a:xfrm>
        </p:spPr>
        <p:txBody>
          <a:bodyPr anchor="b">
            <a:normAutofit/>
          </a:bodyPr>
          <a:lstStyle>
            <a:lvl1pPr>
              <a:lnSpc>
                <a:spcPts val="62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0EE6E14-2564-4B4A-8B2E-BCF5CD2E5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312" y="2800375"/>
            <a:ext cx="7766917" cy="34956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0ABEF5-0CD7-4DC5-BE84-593EAE6C79C3}"/>
              </a:ext>
            </a:extLst>
          </p:cNvPr>
          <p:cNvSpPr/>
          <p:nvPr userDrawn="1"/>
        </p:nvSpPr>
        <p:spPr>
          <a:xfrm>
            <a:off x="8286378" y="2895415"/>
            <a:ext cx="3882326" cy="3937000"/>
          </a:xfrm>
          <a:prstGeom prst="rect">
            <a:avLst/>
          </a:prstGeom>
          <a:blipFill>
            <a:blip r:embed="rId4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" r="-56740" b="-419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5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BDF50-B39F-4A0C-8529-9D41B41D9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64" y="971825"/>
            <a:ext cx="11353761" cy="116177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E18AB-8BA7-482C-8A16-37B58580E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64" y="2219325"/>
            <a:ext cx="11353762" cy="42064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26AC9F-B487-4007-B74B-DCDD96400974}"/>
              </a:ext>
            </a:extLst>
          </p:cNvPr>
          <p:cNvSpPr/>
          <p:nvPr userDrawn="1"/>
        </p:nvSpPr>
        <p:spPr>
          <a:xfrm>
            <a:off x="0" y="1"/>
            <a:ext cx="12192000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73BB42-BC5D-4829-9F3D-10B7ADEB0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35" y="35306"/>
            <a:ext cx="894590" cy="635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413194-48F0-4024-936B-8B1790A48C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541" y="222429"/>
            <a:ext cx="1784312" cy="298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F70AAE-9508-4592-AC42-987A72A96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" b="58857"/>
          <a:stretch/>
        </p:blipFill>
        <p:spPr>
          <a:xfrm>
            <a:off x="8532992" y="6447"/>
            <a:ext cx="124013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5A-E757-4645-89A1-5C269AC156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29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C15C5EB-F480-4A78-AECF-B3EEEA4E0CE8}"/>
              </a:ext>
            </a:extLst>
          </p:cNvPr>
          <p:cNvGrpSpPr/>
          <p:nvPr userDrawn="1"/>
        </p:nvGrpSpPr>
        <p:grpSpPr>
          <a:xfrm>
            <a:off x="-2" y="-18288"/>
            <a:ext cx="12192000" cy="742950"/>
            <a:chOff x="-2" y="-18288"/>
            <a:chExt cx="12192000" cy="7429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62C7EBE-F9BD-4484-AF62-B21E438B6A62}"/>
                </a:ext>
              </a:extLst>
            </p:cNvPr>
            <p:cNvSpPr/>
            <p:nvPr userDrawn="1"/>
          </p:nvSpPr>
          <p:spPr>
            <a:xfrm>
              <a:off x="-2" y="-18288"/>
              <a:ext cx="12192000" cy="7429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43A63EC-A84A-407B-9797-BCDFB302D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035" y="35306"/>
              <a:ext cx="894590" cy="63576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D185134-43CD-432A-B174-8F10943EA9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27541" y="222429"/>
              <a:ext cx="1784312" cy="298093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ABBC6C8-FBB9-4D34-8B7B-BB19F16A6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4300" y="-72757"/>
            <a:ext cx="2066925" cy="79741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BE9684B-9F4F-4558-A8EC-D96946DC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64" y="971825"/>
            <a:ext cx="11334711" cy="116177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AA3A9E-3481-43B2-87B8-CC9034DD5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63" y="2219325"/>
            <a:ext cx="11334711" cy="42064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9261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5F7E7-514D-4C6B-AFDB-F9D05E56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0"/>
            <a:ext cx="10515600" cy="866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2BB18-0B17-4D61-BE44-DC0B6F99E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9301"/>
            <a:ext cx="5181600" cy="41576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E0753-33F7-47E5-BB9B-4603ED5FD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9301"/>
            <a:ext cx="5181600" cy="41576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7248AB-5B94-4474-9FC7-404A688CFC33}"/>
              </a:ext>
            </a:extLst>
          </p:cNvPr>
          <p:cNvSpPr/>
          <p:nvPr userDrawn="1"/>
        </p:nvSpPr>
        <p:spPr>
          <a:xfrm>
            <a:off x="0" y="10275"/>
            <a:ext cx="12192000" cy="670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88A52B-B565-4CCD-A259-9280F9242B90}"/>
              </a:ext>
            </a:extLst>
          </p:cNvPr>
          <p:cNvGrpSpPr/>
          <p:nvPr userDrawn="1"/>
        </p:nvGrpSpPr>
        <p:grpSpPr>
          <a:xfrm>
            <a:off x="-2" y="-18288"/>
            <a:ext cx="12192000" cy="742950"/>
            <a:chOff x="-2" y="-18288"/>
            <a:chExt cx="12192000" cy="7429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FB1C98-FE71-4FFB-9700-C86AA6C1F0E7}"/>
                </a:ext>
              </a:extLst>
            </p:cNvPr>
            <p:cNvSpPr/>
            <p:nvPr userDrawn="1"/>
          </p:nvSpPr>
          <p:spPr>
            <a:xfrm>
              <a:off x="-2" y="-18288"/>
              <a:ext cx="12192000" cy="7429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351FF31-3ADA-4E57-A548-3A6ED7746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035" y="35306"/>
              <a:ext cx="894590" cy="63576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8748875-3A5D-4147-A6B2-8AE4B687C1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27541" y="222429"/>
              <a:ext cx="1784312" cy="298093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CFC4742-C649-4B66-B48D-9011AF51A1AB}"/>
              </a:ext>
            </a:extLst>
          </p:cNvPr>
          <p:cNvSpPr/>
          <p:nvPr userDrawn="1"/>
        </p:nvSpPr>
        <p:spPr>
          <a:xfrm>
            <a:off x="8543924" y="53900"/>
            <a:ext cx="1028701" cy="670762"/>
          </a:xfrm>
          <a:prstGeom prst="rect">
            <a:avLst/>
          </a:prstGeom>
          <a:blipFill dpi="0" rotWithShape="1">
            <a:blip r:embed="rId4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1161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79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5F7E7-514D-4C6B-AFDB-F9D05E56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0"/>
            <a:ext cx="10515600" cy="866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2BB18-0B17-4D61-BE44-DC0B6F99E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9301"/>
            <a:ext cx="5181600" cy="41576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E0753-33F7-47E5-BB9B-4603ED5FD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9301"/>
            <a:ext cx="5181600" cy="41576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7248AB-5B94-4474-9FC7-404A688CFC33}"/>
              </a:ext>
            </a:extLst>
          </p:cNvPr>
          <p:cNvSpPr/>
          <p:nvPr userDrawn="1"/>
        </p:nvSpPr>
        <p:spPr>
          <a:xfrm>
            <a:off x="0" y="10275"/>
            <a:ext cx="12192000" cy="670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88A52B-B565-4CCD-A259-9280F9242B90}"/>
              </a:ext>
            </a:extLst>
          </p:cNvPr>
          <p:cNvGrpSpPr/>
          <p:nvPr userDrawn="1"/>
        </p:nvGrpSpPr>
        <p:grpSpPr>
          <a:xfrm>
            <a:off x="-2" y="-18288"/>
            <a:ext cx="12192000" cy="742950"/>
            <a:chOff x="-2" y="-18288"/>
            <a:chExt cx="12192000" cy="7429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FB1C98-FE71-4FFB-9700-C86AA6C1F0E7}"/>
                </a:ext>
              </a:extLst>
            </p:cNvPr>
            <p:cNvSpPr/>
            <p:nvPr userDrawn="1"/>
          </p:nvSpPr>
          <p:spPr>
            <a:xfrm>
              <a:off x="-2" y="-18288"/>
              <a:ext cx="12192000" cy="7429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351FF31-3ADA-4E57-A548-3A6ED7746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035" y="35306"/>
              <a:ext cx="894590" cy="63576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8748875-3A5D-4147-A6B2-8AE4B687C1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27541" y="222429"/>
              <a:ext cx="1784312" cy="298093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87108E5-3F78-4975-847C-AC4EF7E369C5}"/>
              </a:ext>
            </a:extLst>
          </p:cNvPr>
          <p:cNvSpPr/>
          <p:nvPr userDrawn="1"/>
        </p:nvSpPr>
        <p:spPr>
          <a:xfrm>
            <a:off x="7860379" y="-64280"/>
            <a:ext cx="2808450" cy="788942"/>
          </a:xfrm>
          <a:prstGeom prst="rect">
            <a:avLst/>
          </a:prstGeom>
          <a:blipFill dpi="0" rotWithShape="1">
            <a:blip r:embed="rId4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 b="-2741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66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D9888-E1A6-49A0-B198-77194E07FF9A}"/>
              </a:ext>
            </a:extLst>
          </p:cNvPr>
          <p:cNvGrpSpPr/>
          <p:nvPr userDrawn="1"/>
        </p:nvGrpSpPr>
        <p:grpSpPr>
          <a:xfrm>
            <a:off x="0" y="1"/>
            <a:ext cx="12192000" cy="742950"/>
            <a:chOff x="0" y="1"/>
            <a:chExt cx="12192000" cy="7429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7E0D17-B0CA-4268-8697-498AF9EE917F}"/>
                </a:ext>
              </a:extLst>
            </p:cNvPr>
            <p:cNvSpPr/>
            <p:nvPr userDrawn="1"/>
          </p:nvSpPr>
          <p:spPr>
            <a:xfrm>
              <a:off x="0" y="1"/>
              <a:ext cx="12192000" cy="7429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FE84F7D-D3DE-4304-AF76-9E193F6E4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035" y="35306"/>
              <a:ext cx="894590" cy="63576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6084E69-907F-4F99-96FE-6DF7BB5917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27541" y="222429"/>
              <a:ext cx="1784312" cy="298093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0BF04DD-25F1-46C7-9BEA-66AE7AA817A5}"/>
              </a:ext>
            </a:extLst>
          </p:cNvPr>
          <p:cNvSpPr/>
          <p:nvPr userDrawn="1"/>
        </p:nvSpPr>
        <p:spPr>
          <a:xfrm>
            <a:off x="-939" y="5774114"/>
            <a:ext cx="12192000" cy="1079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CE98CE-B1A7-4A15-AE95-1D06DA42ED04}"/>
              </a:ext>
            </a:extLst>
          </p:cNvPr>
          <p:cNvSpPr/>
          <p:nvPr userDrawn="1"/>
        </p:nvSpPr>
        <p:spPr>
          <a:xfrm rot="20212953">
            <a:off x="-1292982" y="4988609"/>
            <a:ext cx="3331030" cy="413209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152"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382FD10-6F21-45FD-BE9C-0448F8E7B0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562" y="5976393"/>
            <a:ext cx="5900463" cy="7103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A0C477F-867B-4367-B3D9-753D21214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7" y="1129603"/>
            <a:ext cx="10372725" cy="8149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458580E-1B6F-418D-A8BC-ED7D2C763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638" y="1978476"/>
            <a:ext cx="10372724" cy="282298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92419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DD7EAB0-BC12-489D-83C8-DC5FAF24CA79}"/>
              </a:ext>
            </a:extLst>
          </p:cNvPr>
          <p:cNvGrpSpPr/>
          <p:nvPr userDrawn="1"/>
        </p:nvGrpSpPr>
        <p:grpSpPr>
          <a:xfrm>
            <a:off x="0" y="5988149"/>
            <a:ext cx="12192000" cy="873025"/>
            <a:chOff x="0" y="5969099"/>
            <a:chExt cx="12192000" cy="8730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B5D76C-4154-4176-91A2-F42254DF5816}"/>
                </a:ext>
              </a:extLst>
            </p:cNvPr>
            <p:cNvSpPr/>
            <p:nvPr userDrawn="1"/>
          </p:nvSpPr>
          <p:spPr>
            <a:xfrm>
              <a:off x="0" y="5969099"/>
              <a:ext cx="12192000" cy="8730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563EC14-7DF5-4428-BB04-BCE5B0C9C05F}"/>
                </a:ext>
              </a:extLst>
            </p:cNvPr>
            <p:cNvGrpSpPr/>
            <p:nvPr userDrawn="1"/>
          </p:nvGrpSpPr>
          <p:grpSpPr>
            <a:xfrm>
              <a:off x="343660" y="6083681"/>
              <a:ext cx="11391932" cy="635762"/>
              <a:chOff x="296035" y="35306"/>
              <a:chExt cx="11391932" cy="63576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D7C2833-599D-46B0-BCFB-4FEFE981CC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6035" y="35306"/>
                <a:ext cx="894590" cy="635762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2067C7D-8FFA-4C46-92C0-0316A262A7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03655" y="204140"/>
                <a:ext cx="1784312" cy="298093"/>
              </a:xfrm>
              <a:prstGeom prst="rect">
                <a:avLst/>
              </a:prstGeom>
            </p:spPr>
          </p:pic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005927B-E25B-4ED1-8177-1630E137CB79}"/>
              </a:ext>
            </a:extLst>
          </p:cNvPr>
          <p:cNvSpPr/>
          <p:nvPr userDrawn="1"/>
        </p:nvSpPr>
        <p:spPr>
          <a:xfrm>
            <a:off x="0" y="1"/>
            <a:ext cx="12192000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32D365-A677-4D64-B85F-EA1ED13A29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81" y="2191513"/>
            <a:ext cx="4288749" cy="211497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2B6ED9A-2D95-41C7-B91A-C4AB45A6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357" y="826242"/>
            <a:ext cx="8196468" cy="912280"/>
          </a:xfrm>
        </p:spPr>
        <p:txBody>
          <a:bodyPr anchor="b">
            <a:noAutofit/>
          </a:bodyPr>
          <a:lstStyle>
            <a:lvl1pPr>
              <a:lnSpc>
                <a:spcPts val="62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16587EA-A57E-4D31-8FC0-961194C3C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7358" y="1799435"/>
            <a:ext cx="8196468" cy="415884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6759DF-6FBB-4E50-A577-B7D30643ED6D}"/>
              </a:ext>
            </a:extLst>
          </p:cNvPr>
          <p:cNvSpPr/>
          <p:nvPr userDrawn="1"/>
        </p:nvSpPr>
        <p:spPr>
          <a:xfrm>
            <a:off x="0" y="1447900"/>
            <a:ext cx="3357358" cy="4791616"/>
          </a:xfrm>
          <a:prstGeom prst="rect">
            <a:avLst/>
          </a:prstGeom>
          <a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510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87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DD7EAB0-BC12-489D-83C8-DC5FAF24CA79}"/>
              </a:ext>
            </a:extLst>
          </p:cNvPr>
          <p:cNvGrpSpPr/>
          <p:nvPr userDrawn="1"/>
        </p:nvGrpSpPr>
        <p:grpSpPr>
          <a:xfrm>
            <a:off x="0" y="5988149"/>
            <a:ext cx="12192000" cy="873025"/>
            <a:chOff x="0" y="5969099"/>
            <a:chExt cx="12192000" cy="8730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B5D76C-4154-4176-91A2-F42254DF5816}"/>
                </a:ext>
              </a:extLst>
            </p:cNvPr>
            <p:cNvSpPr/>
            <p:nvPr userDrawn="1"/>
          </p:nvSpPr>
          <p:spPr>
            <a:xfrm>
              <a:off x="0" y="5969099"/>
              <a:ext cx="12192000" cy="8730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563EC14-7DF5-4428-BB04-BCE5B0C9C05F}"/>
                </a:ext>
              </a:extLst>
            </p:cNvPr>
            <p:cNvGrpSpPr/>
            <p:nvPr userDrawn="1"/>
          </p:nvGrpSpPr>
          <p:grpSpPr>
            <a:xfrm>
              <a:off x="343660" y="6083681"/>
              <a:ext cx="11391932" cy="635762"/>
              <a:chOff x="296035" y="35306"/>
              <a:chExt cx="11391932" cy="63576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D7C2833-599D-46B0-BCFB-4FEFE981CC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6035" y="35306"/>
                <a:ext cx="894590" cy="635762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2067C7D-8FFA-4C46-92C0-0316A262A7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03655" y="204140"/>
                <a:ext cx="1784312" cy="298093"/>
              </a:xfrm>
              <a:prstGeom prst="rect">
                <a:avLst/>
              </a:prstGeom>
            </p:spPr>
          </p:pic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005927B-E25B-4ED1-8177-1630E137CB79}"/>
              </a:ext>
            </a:extLst>
          </p:cNvPr>
          <p:cNvSpPr/>
          <p:nvPr userDrawn="1"/>
        </p:nvSpPr>
        <p:spPr>
          <a:xfrm>
            <a:off x="0" y="1"/>
            <a:ext cx="12192000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32D365-A677-4D64-B85F-EA1ED13A29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81" y="2191513"/>
            <a:ext cx="4288749" cy="211497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2B6ED9A-2D95-41C7-B91A-C4AB45A6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281" y="899718"/>
            <a:ext cx="7726544" cy="838804"/>
          </a:xfrm>
        </p:spPr>
        <p:txBody>
          <a:bodyPr anchor="b">
            <a:noAutofit/>
          </a:bodyPr>
          <a:lstStyle>
            <a:lvl1pPr>
              <a:lnSpc>
                <a:spcPts val="62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16587EA-A57E-4D31-8FC0-961194C3C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7282" y="1799435"/>
            <a:ext cx="7726544" cy="415884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773D8A-D6C9-441A-9D44-F1AC569465B8}"/>
              </a:ext>
            </a:extLst>
          </p:cNvPr>
          <p:cNvSpPr/>
          <p:nvPr userDrawn="1"/>
        </p:nvSpPr>
        <p:spPr>
          <a:xfrm>
            <a:off x="0" y="1336252"/>
            <a:ext cx="3727678" cy="5894698"/>
          </a:xfrm>
          <a:prstGeom prst="rect">
            <a:avLst/>
          </a:prstGeom>
          <a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673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30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DD7EAB0-BC12-489D-83C8-DC5FAF24CA79}"/>
              </a:ext>
            </a:extLst>
          </p:cNvPr>
          <p:cNvGrpSpPr/>
          <p:nvPr userDrawn="1"/>
        </p:nvGrpSpPr>
        <p:grpSpPr>
          <a:xfrm>
            <a:off x="0" y="5988149"/>
            <a:ext cx="12192000" cy="873025"/>
            <a:chOff x="0" y="5969099"/>
            <a:chExt cx="12192000" cy="8730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B5D76C-4154-4176-91A2-F42254DF5816}"/>
                </a:ext>
              </a:extLst>
            </p:cNvPr>
            <p:cNvSpPr/>
            <p:nvPr userDrawn="1"/>
          </p:nvSpPr>
          <p:spPr>
            <a:xfrm>
              <a:off x="0" y="5969099"/>
              <a:ext cx="12192000" cy="8730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563EC14-7DF5-4428-BB04-BCE5B0C9C05F}"/>
                </a:ext>
              </a:extLst>
            </p:cNvPr>
            <p:cNvGrpSpPr/>
            <p:nvPr userDrawn="1"/>
          </p:nvGrpSpPr>
          <p:grpSpPr>
            <a:xfrm>
              <a:off x="343660" y="6083681"/>
              <a:ext cx="11391932" cy="635762"/>
              <a:chOff x="296035" y="35306"/>
              <a:chExt cx="11391932" cy="63576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D7C2833-599D-46B0-BCFB-4FEFE981CC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6035" y="35306"/>
                <a:ext cx="894590" cy="635762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2067C7D-8FFA-4C46-92C0-0316A262A7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03655" y="204140"/>
                <a:ext cx="1784312" cy="298093"/>
              </a:xfrm>
              <a:prstGeom prst="rect">
                <a:avLst/>
              </a:prstGeom>
            </p:spPr>
          </p:pic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290106D-FA9C-48F4-BEA4-16568D9D6FDC}"/>
              </a:ext>
            </a:extLst>
          </p:cNvPr>
          <p:cNvSpPr/>
          <p:nvPr userDrawn="1"/>
        </p:nvSpPr>
        <p:spPr>
          <a:xfrm>
            <a:off x="0" y="2795006"/>
            <a:ext cx="2892213" cy="3177169"/>
          </a:xfrm>
          <a:prstGeom prst="rect">
            <a:avLst/>
          </a:prstGeom>
          <a:blipFill>
            <a:blip r:embed="rId4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05927B-E25B-4ED1-8177-1630E137CB79}"/>
              </a:ext>
            </a:extLst>
          </p:cNvPr>
          <p:cNvSpPr/>
          <p:nvPr userDrawn="1"/>
        </p:nvSpPr>
        <p:spPr>
          <a:xfrm>
            <a:off x="0" y="1"/>
            <a:ext cx="12192000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32D365-A677-4D64-B85F-EA1ED13A29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81" y="2191513"/>
            <a:ext cx="4288749" cy="211497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2B6ED9A-2D95-41C7-B91A-C4AB45A6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475" y="899718"/>
            <a:ext cx="8896350" cy="838804"/>
          </a:xfrm>
        </p:spPr>
        <p:txBody>
          <a:bodyPr anchor="b">
            <a:noAutofit/>
          </a:bodyPr>
          <a:lstStyle>
            <a:lvl1pPr>
              <a:lnSpc>
                <a:spcPts val="6200"/>
              </a:lnSpc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16587EA-A57E-4D31-8FC0-961194C3C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7476" y="1799435"/>
            <a:ext cx="8896350" cy="415884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96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DD7EAB0-BC12-489D-83C8-DC5FAF24CA79}"/>
              </a:ext>
            </a:extLst>
          </p:cNvPr>
          <p:cNvGrpSpPr/>
          <p:nvPr userDrawn="1"/>
        </p:nvGrpSpPr>
        <p:grpSpPr>
          <a:xfrm>
            <a:off x="0" y="5988149"/>
            <a:ext cx="12192000" cy="873025"/>
            <a:chOff x="0" y="5969099"/>
            <a:chExt cx="12192000" cy="8730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B5D76C-4154-4176-91A2-F42254DF5816}"/>
                </a:ext>
              </a:extLst>
            </p:cNvPr>
            <p:cNvSpPr/>
            <p:nvPr userDrawn="1"/>
          </p:nvSpPr>
          <p:spPr>
            <a:xfrm>
              <a:off x="0" y="5969099"/>
              <a:ext cx="12192000" cy="8730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563EC14-7DF5-4428-BB04-BCE5B0C9C05F}"/>
                </a:ext>
              </a:extLst>
            </p:cNvPr>
            <p:cNvGrpSpPr/>
            <p:nvPr userDrawn="1"/>
          </p:nvGrpSpPr>
          <p:grpSpPr>
            <a:xfrm>
              <a:off x="343660" y="6083681"/>
              <a:ext cx="11391932" cy="635762"/>
              <a:chOff x="296035" y="35306"/>
              <a:chExt cx="11391932" cy="63576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D7C2833-599D-46B0-BCFB-4FEFE981CC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6035" y="35306"/>
                <a:ext cx="894590" cy="635762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2067C7D-8FFA-4C46-92C0-0316A262A7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03655" y="204140"/>
                <a:ext cx="1784312" cy="298093"/>
              </a:xfrm>
              <a:prstGeom prst="rect">
                <a:avLst/>
              </a:prstGeom>
            </p:spPr>
          </p:pic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005927B-E25B-4ED1-8177-1630E137CB79}"/>
              </a:ext>
            </a:extLst>
          </p:cNvPr>
          <p:cNvSpPr/>
          <p:nvPr userDrawn="1"/>
        </p:nvSpPr>
        <p:spPr>
          <a:xfrm>
            <a:off x="0" y="1"/>
            <a:ext cx="12192000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32D365-A677-4D64-B85F-EA1ED13A29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81" y="2191513"/>
            <a:ext cx="4288749" cy="211497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2B6ED9A-2D95-41C7-B91A-C4AB45A6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242" y="836268"/>
            <a:ext cx="8893410" cy="838804"/>
          </a:xfrm>
        </p:spPr>
        <p:txBody>
          <a:bodyPr anchor="b">
            <a:noAutofit/>
          </a:bodyPr>
          <a:lstStyle>
            <a:lvl1pPr>
              <a:lnSpc>
                <a:spcPts val="6200"/>
              </a:lnSpc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16587EA-A57E-4D31-8FC0-961194C3C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9242" y="1735985"/>
            <a:ext cx="8896350" cy="415884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1DA620-82BE-4A9A-A111-5166461BE0E7}"/>
              </a:ext>
            </a:extLst>
          </p:cNvPr>
          <p:cNvSpPr/>
          <p:nvPr userDrawn="1"/>
        </p:nvSpPr>
        <p:spPr>
          <a:xfrm>
            <a:off x="0" y="1943707"/>
            <a:ext cx="2752626" cy="4159024"/>
          </a:xfrm>
          <a:prstGeom prst="rect">
            <a:avLst/>
          </a:prstGeom>
          <a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8954" t="1171" r="1369" b="-11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11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D994F-09FB-4D8F-BAAC-C5698D8C5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906" y="2173123"/>
            <a:ext cx="4288749" cy="21149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1FBF49-F4FA-4322-A166-CAFB4A59AA98}"/>
              </a:ext>
            </a:extLst>
          </p:cNvPr>
          <p:cNvGrpSpPr/>
          <p:nvPr userDrawn="1"/>
        </p:nvGrpSpPr>
        <p:grpSpPr>
          <a:xfrm>
            <a:off x="-2620" y="6340334"/>
            <a:ext cx="12194620" cy="517665"/>
            <a:chOff x="-2620" y="6340334"/>
            <a:chExt cx="12194620" cy="5176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D138CC-F103-4B41-A45A-F08EE2391985}"/>
                </a:ext>
              </a:extLst>
            </p:cNvPr>
            <p:cNvSpPr/>
            <p:nvPr userDrawn="1"/>
          </p:nvSpPr>
          <p:spPr>
            <a:xfrm>
              <a:off x="-2620" y="6340334"/>
              <a:ext cx="12194620" cy="51766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0A8DEA4-5E1E-49EC-8333-B4AD62EB7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3656" y="6417448"/>
              <a:ext cx="1707320" cy="28523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F5E09E-9ECC-4A39-B055-1D16147170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399" y="6368435"/>
              <a:ext cx="590551" cy="419689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6DC020D-E7DB-4F53-8092-AB6BD817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10" y="820064"/>
            <a:ext cx="11017666" cy="938271"/>
          </a:xfrm>
        </p:spPr>
        <p:txBody>
          <a:bodyPr anchor="b">
            <a:normAutofit/>
          </a:bodyPr>
          <a:lstStyle>
            <a:lvl1pPr>
              <a:lnSpc>
                <a:spcPts val="62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25E45B-9D31-4232-BAE6-128BA73FC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311" y="1838324"/>
            <a:ext cx="11017665" cy="41147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C50E7D-2909-4959-926A-FA452AFA2013}"/>
              </a:ext>
            </a:extLst>
          </p:cNvPr>
          <p:cNvSpPr/>
          <p:nvPr userDrawn="1"/>
        </p:nvSpPr>
        <p:spPr>
          <a:xfrm>
            <a:off x="0" y="1"/>
            <a:ext cx="12192000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90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EA5AAB-099D-4502-B98D-36B036ABFC29}"/>
              </a:ext>
            </a:extLst>
          </p:cNvPr>
          <p:cNvSpPr/>
          <p:nvPr userDrawn="1"/>
        </p:nvSpPr>
        <p:spPr>
          <a:xfrm>
            <a:off x="2407920" y="5577840"/>
            <a:ext cx="7178040" cy="858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F7B05B-DB62-4616-868C-6C96A1CF0377}"/>
              </a:ext>
            </a:extLst>
          </p:cNvPr>
          <p:cNvSpPr/>
          <p:nvPr userDrawn="1"/>
        </p:nvSpPr>
        <p:spPr>
          <a:xfrm>
            <a:off x="0" y="6330827"/>
            <a:ext cx="12194620" cy="5176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AA3F237-654D-417B-8472-5ED94C5FC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36" y="6370292"/>
            <a:ext cx="590551" cy="41968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5766F56-E4F0-41A4-8ED5-FB5762FC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11" y="899717"/>
            <a:ext cx="7178040" cy="1447749"/>
          </a:xfrm>
        </p:spPr>
        <p:txBody>
          <a:bodyPr anchor="b">
            <a:noAutofit/>
          </a:bodyPr>
          <a:lstStyle>
            <a:lvl1pPr>
              <a:lnSpc>
                <a:spcPts val="62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2CFD71E-A180-43AF-B093-18986C7CD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312" y="2419350"/>
            <a:ext cx="7178040" cy="353893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6DAA51-82FE-466A-BE9D-9A36C50DC1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280" y="6433490"/>
            <a:ext cx="1784312" cy="2980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2EAAAF-1556-47BF-952F-F43A5482F7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905" y="2206388"/>
            <a:ext cx="4288749" cy="21149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65BF82A-3354-467E-BBDD-E22E19F2183E}"/>
              </a:ext>
            </a:extLst>
          </p:cNvPr>
          <p:cNvSpPr/>
          <p:nvPr userDrawn="1"/>
        </p:nvSpPr>
        <p:spPr>
          <a:xfrm>
            <a:off x="0" y="1"/>
            <a:ext cx="12192000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5A-E757-4645-89A1-5C269AC156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952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D994F-09FB-4D8F-BAAC-C5698D8C5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635" y="1758335"/>
            <a:ext cx="4267934" cy="21149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1FBF49-F4FA-4322-A166-CAFB4A59AA98}"/>
              </a:ext>
            </a:extLst>
          </p:cNvPr>
          <p:cNvGrpSpPr/>
          <p:nvPr userDrawn="1"/>
        </p:nvGrpSpPr>
        <p:grpSpPr>
          <a:xfrm>
            <a:off x="-2620" y="6340334"/>
            <a:ext cx="12194620" cy="517665"/>
            <a:chOff x="-2620" y="6340334"/>
            <a:chExt cx="12194620" cy="5176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D138CC-F103-4B41-A45A-F08EE2391985}"/>
                </a:ext>
              </a:extLst>
            </p:cNvPr>
            <p:cNvSpPr/>
            <p:nvPr userDrawn="1"/>
          </p:nvSpPr>
          <p:spPr>
            <a:xfrm>
              <a:off x="-2620" y="6340334"/>
              <a:ext cx="12194620" cy="51766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0A8DEA4-5E1E-49EC-8333-B4AD62EB7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3656" y="6417448"/>
              <a:ext cx="1707320" cy="28523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F5E09E-9ECC-4A39-B055-1D16147170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399" y="6368435"/>
              <a:ext cx="590551" cy="419689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1B218E7A-611A-4842-B911-1952CDFC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8" y="847725"/>
            <a:ext cx="11201402" cy="10731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AFDAE2-71DA-489E-B2F3-C38BB0E47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990725"/>
            <a:ext cx="11201401" cy="40195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125251-999C-4B4A-98AB-21E6725A7FD2}"/>
              </a:ext>
            </a:extLst>
          </p:cNvPr>
          <p:cNvSpPr/>
          <p:nvPr userDrawn="1"/>
        </p:nvSpPr>
        <p:spPr>
          <a:xfrm>
            <a:off x="0" y="1"/>
            <a:ext cx="12192000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63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F257D-D9A9-4CD5-BE89-81B5C6FB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4" y="1179952"/>
            <a:ext cx="10372725" cy="74860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AF099-D386-439E-BDC5-931D19479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1075" y="2028825"/>
            <a:ext cx="10372724" cy="25930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90106D-FA9C-48F4-BEA4-16568D9D6FDC}"/>
              </a:ext>
            </a:extLst>
          </p:cNvPr>
          <p:cNvSpPr/>
          <p:nvPr userDrawn="1"/>
        </p:nvSpPr>
        <p:spPr>
          <a:xfrm>
            <a:off x="0" y="5022336"/>
            <a:ext cx="5005492" cy="1835664"/>
          </a:xfrm>
          <a:prstGeom prst="rect">
            <a:avLst/>
          </a:pr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8998" b="-518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245E65-B696-4DD0-8DBD-EAE2B1D429F9}"/>
              </a:ext>
            </a:extLst>
          </p:cNvPr>
          <p:cNvGrpSpPr/>
          <p:nvPr userDrawn="1"/>
        </p:nvGrpSpPr>
        <p:grpSpPr>
          <a:xfrm>
            <a:off x="0" y="1"/>
            <a:ext cx="12192000" cy="742950"/>
            <a:chOff x="0" y="1"/>
            <a:chExt cx="12192000" cy="7429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0BBC51-3FF8-45CB-A3EB-E8FFD2B4127F}"/>
                </a:ext>
              </a:extLst>
            </p:cNvPr>
            <p:cNvSpPr/>
            <p:nvPr userDrawn="1"/>
          </p:nvSpPr>
          <p:spPr>
            <a:xfrm>
              <a:off x="0" y="1"/>
              <a:ext cx="12192000" cy="7429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BAB1CD5-BD9B-47AF-8A0E-91F9118F8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035" y="35306"/>
              <a:ext cx="894590" cy="63576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B7D7CF6-A13A-4246-8E1C-71BFE40DCA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27541" y="222429"/>
              <a:ext cx="1784312" cy="298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2849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F3603C-D4DF-4F17-8E1B-59193088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104146"/>
            <a:ext cx="10288695" cy="84934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7DF6ED4-78BD-498D-893C-3600ED1CB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0125" y="2052346"/>
            <a:ext cx="10298402" cy="23702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DEB369-79E7-4E82-B359-F684EAE6C30E}"/>
              </a:ext>
            </a:extLst>
          </p:cNvPr>
          <p:cNvSpPr/>
          <p:nvPr userDrawn="1"/>
        </p:nvSpPr>
        <p:spPr>
          <a:xfrm>
            <a:off x="0" y="4635502"/>
            <a:ext cx="12192000" cy="2222498"/>
          </a:xfrm>
          <a:prstGeom prst="rect">
            <a:avLst/>
          </a:pr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3A3CFA-7236-4CCA-8124-9D1D244C9755}"/>
              </a:ext>
            </a:extLst>
          </p:cNvPr>
          <p:cNvGrpSpPr/>
          <p:nvPr userDrawn="1"/>
        </p:nvGrpSpPr>
        <p:grpSpPr>
          <a:xfrm>
            <a:off x="0" y="1"/>
            <a:ext cx="12192000" cy="742950"/>
            <a:chOff x="0" y="1"/>
            <a:chExt cx="12192000" cy="7429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DAC985-C930-4612-88CE-C58BAE18802C}"/>
                </a:ext>
              </a:extLst>
            </p:cNvPr>
            <p:cNvSpPr/>
            <p:nvPr userDrawn="1"/>
          </p:nvSpPr>
          <p:spPr>
            <a:xfrm>
              <a:off x="0" y="1"/>
              <a:ext cx="12192000" cy="7429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88C0E5-90E5-4BA4-BA2C-9A584E5F2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035" y="35306"/>
              <a:ext cx="894590" cy="63576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0A3690-221B-4425-A5BB-4D7BF508B0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27541" y="222429"/>
              <a:ext cx="1784312" cy="298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5921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D7B172-82E0-48F8-94E2-5F5F01616E39}"/>
              </a:ext>
            </a:extLst>
          </p:cNvPr>
          <p:cNvSpPr/>
          <p:nvPr userDrawn="1"/>
        </p:nvSpPr>
        <p:spPr>
          <a:xfrm>
            <a:off x="-1" y="738716"/>
            <a:ext cx="12192000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113EC98-E77A-4A31-9A4F-2879445D384B}"/>
              </a:ext>
            </a:extLst>
          </p:cNvPr>
          <p:cNvGrpSpPr/>
          <p:nvPr userDrawn="1"/>
        </p:nvGrpSpPr>
        <p:grpSpPr>
          <a:xfrm>
            <a:off x="0" y="1"/>
            <a:ext cx="12192000" cy="742950"/>
            <a:chOff x="0" y="1"/>
            <a:chExt cx="12192000" cy="7429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D8A079-7915-49A2-84C5-F0CAC06B23BD}"/>
                </a:ext>
              </a:extLst>
            </p:cNvPr>
            <p:cNvSpPr/>
            <p:nvPr userDrawn="1"/>
          </p:nvSpPr>
          <p:spPr>
            <a:xfrm>
              <a:off x="0" y="1"/>
              <a:ext cx="12192000" cy="7429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4DF35E-97B6-4CFF-AC54-B5794802F7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035" y="35306"/>
              <a:ext cx="894590" cy="63576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928EB19-9AE0-4324-BA81-ADA08B7A64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27541" y="222429"/>
              <a:ext cx="1784312" cy="298093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D789A02-2552-49AE-AFD1-5054A499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262130"/>
            <a:ext cx="10288695" cy="8566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E5FB845-5141-45A0-8EF2-A3C25F854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0125" y="5210330"/>
            <a:ext cx="10298402" cy="142524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714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8A773B-A7CB-4874-A6ED-CE413333D1A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C390F2-393A-46A6-9765-9DE679A413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0"/>
            <a:ext cx="8229600" cy="2651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7BEBFB-7E14-4D93-AF81-FAFEC928C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69930"/>
            <a:ext cx="12247054" cy="9797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8E2405-FBC5-4C32-8242-54AE50A1CB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11" b="23755"/>
          <a:stretch/>
        </p:blipFill>
        <p:spPr>
          <a:xfrm>
            <a:off x="8375048" y="3840567"/>
            <a:ext cx="3816952" cy="30174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B3FAF4-3480-490D-9BBD-0DB5AE348377}"/>
              </a:ext>
            </a:extLst>
          </p:cNvPr>
          <p:cNvSpPr txBox="1"/>
          <p:nvPr userDrawn="1"/>
        </p:nvSpPr>
        <p:spPr>
          <a:xfrm>
            <a:off x="981075" y="3976777"/>
            <a:ext cx="82664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41464B"/>
                </a:solidFill>
                <a:latin typeface="Arial Black" panose="020B0A04020102020204" pitchFamily="34" charset="0"/>
              </a:rPr>
              <a:t>Headquarters:  </a:t>
            </a:r>
          </a:p>
          <a:p>
            <a:r>
              <a:rPr lang="en-US" sz="2200" dirty="0">
                <a:solidFill>
                  <a:srgbClr val="41464B"/>
                </a:solidFill>
                <a:latin typeface="Arial Black" panose="020B0A04020102020204" pitchFamily="34" charset="0"/>
              </a:rPr>
              <a:t>3275 Appling Road </a:t>
            </a:r>
          </a:p>
          <a:p>
            <a:r>
              <a:rPr lang="en-US" sz="2200" dirty="0">
                <a:solidFill>
                  <a:srgbClr val="41464B"/>
                </a:solidFill>
                <a:latin typeface="Arial Black" panose="020B0A04020102020204" pitchFamily="34" charset="0"/>
              </a:rPr>
              <a:t>Memphis, TN  38133, U.S.A.</a:t>
            </a:r>
          </a:p>
          <a:p>
            <a:r>
              <a:rPr lang="en-US" sz="2200" dirty="0">
                <a:solidFill>
                  <a:srgbClr val="41464B"/>
                </a:solidFill>
                <a:latin typeface="Arial Black" panose="020B0A04020102020204" pitchFamily="34" charset="0"/>
              </a:rPr>
              <a:t>Phone:  +1-901-384-3000</a:t>
            </a:r>
          </a:p>
          <a:p>
            <a:r>
              <a:rPr lang="en-US" sz="2200" dirty="0">
                <a:solidFill>
                  <a:srgbClr val="41464B"/>
                </a:solidFill>
                <a:latin typeface="Arial Black" panose="020B0A04020102020204" pitchFamily="34" charset="0"/>
              </a:rPr>
              <a:t>Web:  </a:t>
            </a:r>
            <a:r>
              <a:rPr lang="en-US" sz="2200" dirty="0">
                <a:solidFill>
                  <a:srgbClr val="41464B"/>
                </a:solidFill>
                <a:latin typeface="Arial Black" panose="020B0A04020102020204" pitchFamily="34" charset="0"/>
                <a:hlinkClick r:id="rId5"/>
              </a:rPr>
              <a:t>www.ams.usda.gov/cotton-tobacco</a:t>
            </a:r>
            <a:r>
              <a:rPr lang="en-US" sz="2200" dirty="0">
                <a:solidFill>
                  <a:srgbClr val="41464B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5633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03384-C11C-46DE-8AFE-5B6905300A8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9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E68FB-8300-4F64-89E6-B21696AD6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540B1-904B-468A-AAA1-6B0CBEFC4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0A990-BC66-4929-A57D-D21BB90E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1B41-CD7B-4920-AB9E-94CB3007C3E8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0AB6D-77D6-480C-AC51-09807B5D5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0A4F1-A75D-4740-9A64-A1641296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C3BD-75FE-43A5-993A-5A338CE52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90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7C989-D794-437C-B633-79742203C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C9A5B-26E1-4F77-B1C4-D3C9B1B5B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59DF0-2666-4690-AA7E-4F7FAC257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1B41-CD7B-4920-AB9E-94CB3007C3E8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98298-37FD-41A9-BF00-2D37E3A5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7EDF5-E82B-4638-A23F-390596A6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C3BD-75FE-43A5-993A-5A338CE52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149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FD7E1-B6D9-4617-A404-6B8CA786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4C579-6647-49A7-BE39-B0E0CC981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F42EF-00B5-47F5-848B-F2A07EEC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1B41-CD7B-4920-AB9E-94CB3007C3E8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FA51A-ED53-40E3-832D-84070490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51664-6FDF-4E55-8AFC-7138B177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C3BD-75FE-43A5-993A-5A338CE52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999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347B-BED3-4678-92AA-F7951B8E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8A0C8-615B-42A5-A502-C5BDE74AA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72ED7-A2B2-4F29-93CA-68519E5C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BC9B5-F09F-4C97-B3EF-445A0596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1B41-CD7B-4920-AB9E-94CB3007C3E8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BA268-C712-4249-970F-A2D48E01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E3A15-EB4D-4D73-9942-467D73FD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C3BD-75FE-43A5-993A-5A338CE52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5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5A-E757-4645-89A1-5C269AC156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85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7F5E-6B2B-4B9A-B6F4-368890FBB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766CC-BA9C-4CF5-972C-56A93529E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E83EC-41D5-4FAC-BC62-41E7AC7B5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584AB-EF07-4769-90EB-D8D61D61C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F695C-F8D0-460C-8DCB-7AD5F4A7F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0BAAFC-118C-4842-9DAD-33A99C06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1B41-CD7B-4920-AB9E-94CB3007C3E8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C1F221-86B2-496C-BC3B-59D9D3832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5932E7-0FDE-40C8-919F-863507B9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C3BD-75FE-43A5-993A-5A338CE52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658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36600-A04D-4853-BCF0-9353A4F8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FB5D5-CF1A-4E6B-B15F-B102D6227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1B41-CD7B-4920-AB9E-94CB3007C3E8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AA003-B857-46BF-A820-D0ABA93B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AA73C-3E9A-4AE8-9DFD-927D44198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C3BD-75FE-43A5-993A-5A338CE52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821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3414B-74FA-43F6-B2D2-0833F06B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1B41-CD7B-4920-AB9E-94CB3007C3E8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72E1E-B60B-485B-8335-7B2E0378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FC358-16EA-4963-8C5E-96DC21210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C3BD-75FE-43A5-993A-5A338CE52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27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0C62-F95C-4882-BB7E-1B914190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E7DAB-29C9-4C1B-BFC9-02967C606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A1AE0-4A9D-4B09-B953-73435FA29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8F060-218D-4FE7-936E-F5B28C84E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1B41-CD7B-4920-AB9E-94CB3007C3E8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E3010-0391-4089-9A22-9E750C71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DA987-0D11-46A7-B40B-9E92E896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C3BD-75FE-43A5-993A-5A338CE52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03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4C8C-75AB-4250-8721-AF654915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A55DC-7196-4837-81EF-B3BD1E11F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34947-F218-409C-893D-2D494FF0D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E32C1-55DF-4B59-B2E8-23B7C1A6F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1B41-CD7B-4920-AB9E-94CB3007C3E8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0544A-B62C-4FFE-996C-9CFDC4441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97B82-34E1-4943-8A9F-3605B757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C3BD-75FE-43A5-993A-5A338CE52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824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F278-EADE-4772-8F99-C6810CF91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884ED-57CB-4945-9F22-4D91F051D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0DE32-8379-4930-A01A-CA53C56E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1B41-CD7B-4920-AB9E-94CB3007C3E8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1523-A1FA-4BCF-AD97-CF60FFD2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A7717-302D-48D4-9351-E240C20A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C3BD-75FE-43A5-993A-5A338CE52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023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EC88FF-492D-4A84-BE4D-1BD7835EE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15683-7476-4CE5-83C4-1471989DC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5E0F3-87EB-47E8-8E42-679DB0BC0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1B41-CD7B-4920-AB9E-94CB3007C3E8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8B1EB-B6B8-4425-8370-DAB913C52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828C3-CFBB-40A5-A045-73072E54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C3BD-75FE-43A5-993A-5A338CE52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953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2E2FFE-3433-498E-A473-4F3EA4C4DA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6920" y="729902"/>
            <a:ext cx="11021400" cy="1365260"/>
          </a:xfrm>
          <a:prstGeom prst="rect">
            <a:avLst/>
          </a:prstGeom>
        </p:spPr>
        <p:txBody>
          <a:bodyPr vert="horz"/>
          <a:lstStyle>
            <a:lvl1pPr marL="195067" indent="0">
              <a:lnSpc>
                <a:spcPts val="4533"/>
              </a:lnSpc>
              <a:spcBef>
                <a:spcPts val="0"/>
              </a:spcBef>
              <a:buFontTx/>
              <a:buNone/>
              <a:defRPr sz="3333" b="0" i="0" cap="none" baseline="0">
                <a:solidFill>
                  <a:srgbClr val="63B1E5"/>
                </a:solidFill>
                <a:latin typeface="Gill Sans" charset="0"/>
                <a:cs typeface="Trebuchet MS"/>
              </a:defRPr>
            </a:lvl1pPr>
          </a:lstStyle>
          <a:p>
            <a:pPr lvl="0"/>
            <a:r>
              <a:rPr lang="en-US" dirty="0"/>
              <a:t>Chart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5161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81DE0C-104C-496D-9416-470057387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3791" y="729902"/>
            <a:ext cx="11021400" cy="1365260"/>
          </a:xfrm>
          <a:prstGeom prst="rect">
            <a:avLst/>
          </a:prstGeom>
        </p:spPr>
        <p:txBody>
          <a:bodyPr vert="horz"/>
          <a:lstStyle>
            <a:lvl1pPr marL="195067" indent="0">
              <a:lnSpc>
                <a:spcPts val="4533"/>
              </a:lnSpc>
              <a:spcBef>
                <a:spcPts val="0"/>
              </a:spcBef>
              <a:buFontTx/>
              <a:buNone/>
              <a:defRPr sz="3333" b="0" i="0" cap="none" baseline="0">
                <a:solidFill>
                  <a:srgbClr val="63B1E5"/>
                </a:solidFill>
                <a:latin typeface="Gill Sans" charset="0"/>
                <a:cs typeface="Trebuchet MS"/>
              </a:defRPr>
            </a:lvl1pPr>
          </a:lstStyle>
          <a:p>
            <a:pPr lvl="0"/>
            <a:r>
              <a:rPr lang="en-US" dirty="0"/>
              <a:t>Text slide title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791" y="2221312"/>
            <a:ext cx="11021400" cy="3126224"/>
          </a:xfrm>
          <a:prstGeom prst="rect">
            <a:avLst/>
          </a:prstGeom>
        </p:spPr>
        <p:txBody>
          <a:bodyPr vert="horz"/>
          <a:lstStyle>
            <a:lvl1pPr marL="190495" indent="0">
              <a:buFontTx/>
              <a:buNone/>
              <a:defRPr sz="2133" b="0" i="0" cap="none" baseline="0">
                <a:solidFill>
                  <a:schemeClr val="tx2"/>
                </a:solidFill>
                <a:latin typeface="Times New Roman" charset="0"/>
              </a:defRPr>
            </a:lvl1pPr>
          </a:lstStyle>
          <a:p>
            <a:pPr lvl="0"/>
            <a:r>
              <a:rPr lang="en-US" dirty="0"/>
              <a:t>Text – Slide description</a:t>
            </a:r>
          </a:p>
        </p:txBody>
      </p:sp>
    </p:spTree>
    <p:extLst>
      <p:ext uri="{BB962C8B-B14F-4D97-AF65-F5344CB8AC3E}">
        <p14:creationId xmlns:p14="http://schemas.microsoft.com/office/powerpoint/2010/main" val="256571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5A-E757-4645-89A1-5C269AC156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2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5A-E757-4645-89A1-5C269AC156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5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65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5A-E757-4645-89A1-5C269AC156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6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5A-E757-4645-89A1-5C269AC156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4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9C35A-E757-4645-89A1-5C269AC15664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7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354" rtl="0" eaLnBrk="1" latinLnBrk="0" hangingPunct="1">
        <a:spcBef>
          <a:spcPct val="0"/>
        </a:spcBef>
        <a:buNone/>
        <a:defRPr sz="4400" b="1" kern="1200">
          <a:solidFill>
            <a:srgbClr val="174983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6310D53-1AA6-4A6F-A08E-A0FA4DCA8DE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" y="0"/>
            <a:ext cx="1217814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1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5A1BFC-D338-4D4C-8D0E-282B5A24129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08597-A27A-42BE-A4D5-D5AFF22E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6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684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rgbClr val="004684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rgbClr val="004684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rgbClr val="004684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rgbClr val="004684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rgbClr val="004684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ED44C-8955-4D10-82C7-727DDED7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181CA-393D-4DC5-BED6-6F410CD48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B0B90-7FF6-4491-9F81-043072A48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C2755-86CE-40B5-9D0C-7F4502E9AE66}" type="datetimeFigureOut">
              <a:rPr lang="en-US" smtClean="0">
                <a:solidFill>
                  <a:srgbClr val="41464B">
                    <a:tint val="7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41464B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DD126-701B-4F93-9F2E-D4B30C4BC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1464B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C9152-D6DE-4C2F-AA26-91169CF19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B2920-0D99-440A-B7EB-305EB30F5511}" type="slidenum">
              <a:rPr lang="en-US" smtClean="0">
                <a:solidFill>
                  <a:srgbClr val="41464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146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5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</p:sldLayoutIdLst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Arial Black" panose="020B0A04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 Black" panose="020B0A04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2"/>
          </a:solidFill>
          <a:latin typeface="Georgia" panose="02040502050405020303" pitchFamily="18" charset="0"/>
          <a:ea typeface="+mn-ea"/>
          <a:cs typeface="Arial Bold" panose="020B07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2"/>
          </a:solidFill>
          <a:latin typeface="Arial Bold" panose="020B0704020202020204" pitchFamily="34" charset="0"/>
          <a:ea typeface="+mn-ea"/>
          <a:cs typeface="Arial Bold" panose="020B07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93C404-EB96-48D2-A44D-A5F5A83B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1DFEB-C7F2-4804-B370-C486DB724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3738D-3E00-4EBF-B493-FF10E5926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71B41-CD7B-4920-AB9E-94CB3007C3E8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86B2-B652-41E9-925B-B92646A5D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F718A-F127-417C-B150-DA46DCA32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4C3BD-75FE-43A5-993A-5A338CE52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3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B9C6-72F9-4EDA-9268-4F68DAC82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4600" y="811660"/>
            <a:ext cx="12341195" cy="3192694"/>
          </a:xfrm>
        </p:spPr>
        <p:txBody>
          <a:bodyPr>
            <a:no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Plastics in Cotton Seminar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Texas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Agrilife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Extension Webinar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May 6, 2020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6C5821F-0F73-47CD-9813-6F6743822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0126" y="4554583"/>
            <a:ext cx="4146146" cy="206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2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8146-88D9-4758-B2BC-44A0DCF5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274637"/>
            <a:ext cx="11146971" cy="1143000"/>
          </a:xfrm>
        </p:spPr>
        <p:txBody>
          <a:bodyPr>
            <a:normAutofit/>
          </a:bodyPr>
          <a:lstStyle/>
          <a:p>
            <a:pPr algn="l"/>
            <a:r>
              <a:rPr lang="en-US" sz="46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Merchant thoughts on 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C5379-4560-4990-AAB2-0C59703F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907177"/>
            <a:ext cx="11593285" cy="4234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 Change at ICA?</a:t>
            </a:r>
          </a:p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ICA rule change has been discussed, shifting more liability to shippers.</a:t>
            </a:r>
          </a:p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rule change for contamination inside a bale of cotton could start a wave of litigation.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4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8146-88D9-4758-B2BC-44A0DCF5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274637"/>
            <a:ext cx="11146971" cy="1143000"/>
          </a:xfrm>
        </p:spPr>
        <p:txBody>
          <a:bodyPr>
            <a:normAutofit/>
          </a:bodyPr>
          <a:lstStyle/>
          <a:p>
            <a:pPr algn="l"/>
            <a:r>
              <a:rPr lang="en-US" sz="46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Merchant thoughts on 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C5379-4560-4990-AAB2-0C59703F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600199"/>
            <a:ext cx="11593285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Consequences: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commercial decision, merchants routinely pay claims.</a:t>
            </a:r>
          </a:p>
          <a:p>
            <a:pPr>
              <a:spcBef>
                <a:spcPts val="0"/>
              </a:spcBef>
            </a:pP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Controlling fees are becoming more expensive.</a:t>
            </a:r>
          </a:p>
          <a:p>
            <a:pPr>
              <a:spcBef>
                <a:spcPts val="0"/>
              </a:spcBef>
            </a:pP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fees can be subjective.</a:t>
            </a:r>
          </a:p>
          <a:p>
            <a:pPr>
              <a:spcBef>
                <a:spcPts val="0"/>
              </a:spcBef>
            </a:pP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 costs are increasing in consumptive markets.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98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8146-88D9-4758-B2BC-44A0DCF5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274637"/>
            <a:ext cx="11146971" cy="1143000"/>
          </a:xfrm>
        </p:spPr>
        <p:txBody>
          <a:bodyPr>
            <a:normAutofit/>
          </a:bodyPr>
          <a:lstStyle/>
          <a:p>
            <a:pPr algn="l"/>
            <a:r>
              <a:rPr lang="en-US" sz="46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Merchant thoughts on 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C5379-4560-4990-AAB2-0C59703F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417637"/>
            <a:ext cx="11593285" cy="5165725"/>
          </a:xfrm>
        </p:spPr>
        <p:txBody>
          <a:bodyPr>
            <a:normAutofit/>
          </a:bodyPr>
          <a:lstStyle/>
          <a:p>
            <a:pPr lvl="0" defTabSz="914400">
              <a:spcBef>
                <a:spcPts val="1800"/>
              </a:spcBef>
            </a:pPr>
            <a:r>
              <a:rPr lang="en-US" sz="3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Plastic contamination in U.S. cotton is jeopardizing our “contamination free” reputation.</a:t>
            </a:r>
          </a:p>
          <a:p>
            <a:pPr lvl="0" defTabSz="914400">
              <a:spcBef>
                <a:spcPts val="1800"/>
              </a:spcBef>
            </a:pPr>
            <a:r>
              <a:rPr lang="en-US" sz="3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Instances of contamination at classing offices are growing at an alarming rate.</a:t>
            </a:r>
          </a:p>
          <a:p>
            <a:pPr lvl="0" defTabSz="914400">
              <a:spcBef>
                <a:spcPts val="1800"/>
              </a:spcBef>
            </a:pPr>
            <a:r>
              <a:rPr lang="en-US" sz="3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Our customers are vocal about issues caused by contamination.</a:t>
            </a:r>
          </a:p>
          <a:p>
            <a:pPr lvl="0" defTabSz="914400">
              <a:spcBef>
                <a:spcPts val="1800"/>
              </a:spcBef>
            </a:pPr>
            <a:r>
              <a:rPr lang="en-US" sz="3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Our industry must solve the problem together.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95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05C60-C260-4038-93B9-002F33669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6"/>
            <a:ext cx="10972800" cy="1325565"/>
          </a:xfrm>
        </p:spPr>
        <p:txBody>
          <a:bodyPr>
            <a:normAutofit/>
          </a:bodyPr>
          <a:lstStyle/>
          <a:p>
            <a:endParaRPr lang="en-US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3F576-B410-4D2A-9427-3B8894CB9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99458"/>
            <a:ext cx="10972800" cy="3916364"/>
          </a:xfrm>
        </p:spPr>
        <p:txBody>
          <a:bodyPr>
            <a:normAutofit/>
          </a:bodyPr>
          <a:lstStyle/>
          <a:p>
            <a:pPr marL="0" lvl="1" indent="0" defTabSz="685800">
              <a:spcBef>
                <a:spcPts val="450"/>
              </a:spcBef>
              <a:spcAft>
                <a:spcPts val="450"/>
              </a:spcAft>
              <a:buNone/>
              <a:tabLst>
                <a:tab pos="5745956" algn="l"/>
              </a:tabLst>
              <a:defRPr/>
            </a:pPr>
            <a:r>
              <a:rPr lang="en-US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USDA AMS 2018 ANNOUNCEMENT:</a:t>
            </a:r>
          </a:p>
          <a:p>
            <a:pPr marL="0" lvl="1" indent="0" algn="ctr" defTabSz="685800">
              <a:spcBef>
                <a:spcPts val="450"/>
              </a:spcBef>
              <a:spcAft>
                <a:spcPts val="450"/>
              </a:spcAft>
              <a:buNone/>
              <a:tabLst>
                <a:tab pos="5745956" algn="l"/>
              </a:tabLst>
              <a:defRPr/>
            </a:pPr>
            <a:endParaRPr lang="en-US" sz="4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defTabSz="685800">
              <a:spcBef>
                <a:spcPts val="450"/>
              </a:spcBef>
              <a:spcAft>
                <a:spcPts val="450"/>
              </a:spcAft>
              <a:buNone/>
              <a:tabLst>
                <a:tab pos="5745956" algn="l"/>
              </a:tabLst>
              <a:defRPr/>
            </a:pPr>
            <a:r>
              <a:rPr lang="en-US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plastic code (71 or 72) implemented July 1 beginning with the 2018 crop to distinguish Plastic from Other Extraneous Matter (61 or 62).</a:t>
            </a:r>
          </a:p>
        </p:txBody>
      </p:sp>
    </p:spTree>
    <p:extLst>
      <p:ext uri="{BB962C8B-B14F-4D97-AF65-F5344CB8AC3E}">
        <p14:creationId xmlns:p14="http://schemas.microsoft.com/office/powerpoint/2010/main" val="2086927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8D65073-062E-42B9-8B7B-8D3869BFAF7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676400" y="82062"/>
            <a:ext cx="8839200" cy="11430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3600" b="1" dirty="0">
                <a:latin typeface="Lucida Sans" panose="020B0602030504020204" pitchFamily="34" charset="0"/>
              </a:rPr>
              <a:t>Plastic Contamination</a:t>
            </a:r>
            <a:br>
              <a:rPr lang="en-US" sz="3600" b="1" dirty="0">
                <a:latin typeface="Lucida Sans" panose="020B0602030504020204" pitchFamily="34" charset="0"/>
              </a:rPr>
            </a:br>
            <a:r>
              <a:rPr lang="en-US" sz="2400" b="1" dirty="0">
                <a:latin typeface="Lucida Sans" panose="020B0602030504020204" pitchFamily="34" charset="0"/>
              </a:rPr>
              <a:t>2017/18  vs 2018/19 vs. 2019/20 Crops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D6D8D8-14A9-4C16-A867-B9A9AF688382}"/>
              </a:ext>
            </a:extLst>
          </p:cNvPr>
          <p:cNvGraphicFramePr/>
          <p:nvPr>
            <p:extLst/>
          </p:nvPr>
        </p:nvGraphicFramePr>
        <p:xfrm>
          <a:off x="715109" y="1234587"/>
          <a:ext cx="11301044" cy="5375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B06082A-E6B7-4079-BDAE-08C103A56D61}"/>
              </a:ext>
            </a:extLst>
          </p:cNvPr>
          <p:cNvSpPr txBox="1"/>
          <p:nvPr/>
        </p:nvSpPr>
        <p:spPr>
          <a:xfrm rot="16200000">
            <a:off x="-1210379" y="3374791"/>
            <a:ext cx="3141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1464B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Samples Called Plastic</a:t>
            </a:r>
          </a:p>
        </p:txBody>
      </p:sp>
    </p:spTree>
    <p:extLst>
      <p:ext uri="{BB962C8B-B14F-4D97-AF65-F5344CB8AC3E}">
        <p14:creationId xmlns:p14="http://schemas.microsoft.com/office/powerpoint/2010/main" val="67666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9" y="-43679"/>
            <a:ext cx="11334711" cy="76757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Lucida Sans" panose="020B0602030504020204" pitchFamily="34" charset="0"/>
              </a:rPr>
              <a:t>2019 Crop Plastic 71 &amp; 72 by Office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63047" y="911951"/>
          <a:ext cx="11747977" cy="576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5751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933F-BD5A-475D-B315-98E1FE6F7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" y="572401"/>
            <a:ext cx="11721737" cy="819332"/>
          </a:xfrm>
        </p:spPr>
        <p:txBody>
          <a:bodyPr/>
          <a:lstStyle/>
          <a:p>
            <a:r>
              <a:rPr lang="en-US" dirty="0"/>
              <a:t>Rate of Plastic Calls Per Classing Office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45F7FD-220E-46FF-9B72-11145C59F9C2}"/>
              </a:ext>
            </a:extLst>
          </p:cNvPr>
          <p:cNvSpPr txBox="1"/>
          <p:nvPr/>
        </p:nvSpPr>
        <p:spPr>
          <a:xfrm>
            <a:off x="2256678" y="1978003"/>
            <a:ext cx="2048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Florence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/ 17,000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6C185-FF1E-415D-BCD9-79735621CA70}"/>
              </a:ext>
            </a:extLst>
          </p:cNvPr>
          <p:cNvSpPr txBox="1"/>
          <p:nvPr/>
        </p:nvSpPr>
        <p:spPr>
          <a:xfrm>
            <a:off x="4885487" y="1970151"/>
            <a:ext cx="1784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Macon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/ 7,000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5BF8B-2AB4-4268-AD1C-CB56FE50CD35}"/>
              </a:ext>
            </a:extLst>
          </p:cNvPr>
          <p:cNvSpPr txBox="1"/>
          <p:nvPr/>
        </p:nvSpPr>
        <p:spPr>
          <a:xfrm>
            <a:off x="2334414" y="2971784"/>
            <a:ext cx="1735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Rayville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/ 7,200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236E25-5A6B-4205-8A05-C0A8455CA877}"/>
              </a:ext>
            </a:extLst>
          </p:cNvPr>
          <p:cNvSpPr txBox="1"/>
          <p:nvPr/>
        </p:nvSpPr>
        <p:spPr>
          <a:xfrm>
            <a:off x="4990436" y="3031657"/>
            <a:ext cx="1589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Dumas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/ 2,700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CACBD6-B3E5-4486-BB02-EE879F8D22D9}"/>
              </a:ext>
            </a:extLst>
          </p:cNvPr>
          <p:cNvSpPr txBox="1"/>
          <p:nvPr/>
        </p:nvSpPr>
        <p:spPr>
          <a:xfrm>
            <a:off x="7180170" y="3013499"/>
            <a:ext cx="1856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Memphis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/ 6,700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663D3-F20A-440E-A99E-3FDEC11841EB}"/>
              </a:ext>
            </a:extLst>
          </p:cNvPr>
          <p:cNvSpPr txBox="1"/>
          <p:nvPr/>
        </p:nvSpPr>
        <p:spPr>
          <a:xfrm>
            <a:off x="2243399" y="4130386"/>
            <a:ext cx="1917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Abilene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/ 5,200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9F7E9E-D61B-416E-BC66-ED9206AC6DF1}"/>
              </a:ext>
            </a:extLst>
          </p:cNvPr>
          <p:cNvSpPr txBox="1"/>
          <p:nvPr/>
        </p:nvSpPr>
        <p:spPr>
          <a:xfrm>
            <a:off x="4939312" y="4148316"/>
            <a:ext cx="1784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Corpus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/ 1,350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BF437E-623F-4741-A7D4-46F0DE20E511}"/>
              </a:ext>
            </a:extLst>
          </p:cNvPr>
          <p:cNvSpPr txBox="1"/>
          <p:nvPr/>
        </p:nvSpPr>
        <p:spPr>
          <a:xfrm>
            <a:off x="9636215" y="4144230"/>
            <a:ext cx="1856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Lubbock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/ 4,000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04111-FB50-4A23-97B6-D214DAA988DB}"/>
              </a:ext>
            </a:extLst>
          </p:cNvPr>
          <p:cNvSpPr txBox="1"/>
          <p:nvPr/>
        </p:nvSpPr>
        <p:spPr>
          <a:xfrm>
            <a:off x="7180170" y="4130386"/>
            <a:ext cx="1993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Lamesa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/ 11,000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6B9E42-E602-41B4-B581-E06AB53C90BC}"/>
              </a:ext>
            </a:extLst>
          </p:cNvPr>
          <p:cNvSpPr txBox="1"/>
          <p:nvPr/>
        </p:nvSpPr>
        <p:spPr>
          <a:xfrm>
            <a:off x="2256678" y="5125672"/>
            <a:ext cx="1917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Visalia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/ 2,500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6A50C3-6217-4C20-914D-1CEC584DBD61}"/>
              </a:ext>
            </a:extLst>
          </p:cNvPr>
          <p:cNvSpPr txBox="1"/>
          <p:nvPr/>
        </p:nvSpPr>
        <p:spPr>
          <a:xfrm>
            <a:off x="983582" y="2064965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421854-04A4-40CA-9B01-AC554A66A7C7}"/>
              </a:ext>
            </a:extLst>
          </p:cNvPr>
          <p:cNvSpPr txBox="1"/>
          <p:nvPr/>
        </p:nvSpPr>
        <p:spPr>
          <a:xfrm flipH="1">
            <a:off x="893949" y="3137516"/>
            <a:ext cx="893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F36515-BBBD-49DF-BD73-CFD40CB3B7C5}"/>
              </a:ext>
            </a:extLst>
          </p:cNvPr>
          <p:cNvSpPr txBox="1"/>
          <p:nvPr/>
        </p:nvSpPr>
        <p:spPr>
          <a:xfrm>
            <a:off x="884636" y="4172341"/>
            <a:ext cx="893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79097C-85B8-4699-953D-28A5C8DE0B53}"/>
              </a:ext>
            </a:extLst>
          </p:cNvPr>
          <p:cNvSpPr txBox="1"/>
          <p:nvPr/>
        </p:nvSpPr>
        <p:spPr>
          <a:xfrm>
            <a:off x="994778" y="5253922"/>
            <a:ext cx="69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W:</a:t>
            </a:r>
          </a:p>
        </p:txBody>
      </p:sp>
    </p:spTree>
    <p:extLst>
      <p:ext uri="{BB962C8B-B14F-4D97-AF65-F5344CB8AC3E}">
        <p14:creationId xmlns:p14="http://schemas.microsoft.com/office/powerpoint/2010/main" val="61996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551F02-01A7-467F-B627-B34928D5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53761" cy="704850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latin typeface="Lucida Sans" panose="020B0602030504020204" pitchFamily="34" charset="0"/>
              </a:rPr>
              <a:t>2019/20 Crop - Plastic Calls by Color </a:t>
            </a:r>
          </a:p>
        </p:txBody>
      </p:sp>
      <p:graphicFrame>
        <p:nvGraphicFramePr>
          <p:cNvPr id="6" name="Content Placeholder 11"/>
          <p:cNvGraphicFramePr>
            <a:graphicFrameLocks noGrp="1"/>
          </p:cNvGraphicFramePr>
          <p:nvPr>
            <p:ph idx="1"/>
            <p:extLst/>
          </p:nvPr>
        </p:nvGraphicFramePr>
        <p:xfrm>
          <a:off x="194311" y="885825"/>
          <a:ext cx="11820524" cy="5768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8065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8BB16-B125-4B0F-91B9-23C91687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0"/>
            <a:ext cx="10515600" cy="7467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Lucida Sans" panose="020B0602030504020204" pitchFamily="34" charset="0"/>
              </a:rPr>
              <a:t>All Extraneous Matter for 2019 Crop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714375" y="876300"/>
          <a:ext cx="11207115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3013BF4-D093-459E-B97B-9CABF2948427}"/>
              </a:ext>
            </a:extLst>
          </p:cNvPr>
          <p:cNvSpPr txBox="1"/>
          <p:nvPr/>
        </p:nvSpPr>
        <p:spPr>
          <a:xfrm rot="16200000">
            <a:off x="-1300382" y="3244333"/>
            <a:ext cx="3141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1464B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Bales</a:t>
            </a:r>
          </a:p>
        </p:txBody>
      </p:sp>
    </p:spTree>
    <p:extLst>
      <p:ext uri="{BB962C8B-B14F-4D97-AF65-F5344CB8AC3E}">
        <p14:creationId xmlns:p14="http://schemas.microsoft.com/office/powerpoint/2010/main" val="576959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62F2-4CFE-4F95-A70A-588E0C43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" y="365760"/>
            <a:ext cx="12129247" cy="88929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Prevention of Plastic Contamination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04382-56F7-4A47-8D98-07451950E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1246"/>
            <a:ext cx="10515600" cy="3607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Why?   Lost reputation/lost market potential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	…significant loan discounts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	2018/19 - 71:   -460    72:   -695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	2019/20 - 71:   -510    72:   -775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	2020/21 - 71: -1870    72: -2080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385E1-60A6-46C3-A706-0817BD683C52}"/>
              </a:ext>
            </a:extLst>
          </p:cNvPr>
          <p:cNvSpPr txBox="1"/>
          <p:nvPr/>
        </p:nvSpPr>
        <p:spPr>
          <a:xfrm>
            <a:off x="0" y="506832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 IS HOW MANY ARE 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CALLED </a:t>
            </a:r>
          </a:p>
        </p:txBody>
      </p:sp>
    </p:spTree>
    <p:extLst>
      <p:ext uri="{BB962C8B-B14F-4D97-AF65-F5344CB8AC3E}">
        <p14:creationId xmlns:p14="http://schemas.microsoft.com/office/powerpoint/2010/main" val="326457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86753" y="120568"/>
            <a:ext cx="9018494" cy="85725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CONTAMINATION FROM PLASTICS</a:t>
            </a:r>
          </a:p>
        </p:txBody>
      </p:sp>
      <p:sp>
        <p:nvSpPr>
          <p:cNvPr id="1262596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928976"/>
            <a:ext cx="10972800" cy="2318952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tabLst>
                <a:tab pos="5745956" algn="l"/>
              </a:tabLst>
            </a:pP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Plastics have been a concern for many years </a:t>
            </a:r>
          </a:p>
          <a:p>
            <a:pPr>
              <a:spcBef>
                <a:spcPts val="450"/>
              </a:spcBef>
              <a:spcAft>
                <a:spcPts val="450"/>
              </a:spcAft>
              <a:tabLst>
                <a:tab pos="5745956" algn="l"/>
              </a:tabLst>
            </a:pP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Plastics have become the most prevalent non-plant contaminant since the 2017-18 crop year </a:t>
            </a:r>
          </a:p>
          <a:p>
            <a:pPr>
              <a:spcBef>
                <a:spcPts val="450"/>
              </a:spcBef>
              <a:spcAft>
                <a:spcPts val="450"/>
              </a:spcAft>
              <a:tabLst>
                <a:tab pos="5745956" algn="l"/>
              </a:tabLst>
            </a:pP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many types and forms </a:t>
            </a:r>
          </a:p>
        </p:txBody>
      </p:sp>
      <p:sp>
        <p:nvSpPr>
          <p:cNvPr id="1262594" name="Rectangle 2"/>
          <p:cNvSpPr>
            <a:spLocks noChangeArrowheads="1"/>
          </p:cNvSpPr>
          <p:nvPr/>
        </p:nvSpPr>
        <p:spPr bwMode="auto">
          <a:xfrm>
            <a:off x="4972050" y="554355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F2E3BB-188B-475C-8338-4ED07E6F0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610072"/>
            <a:ext cx="2686992" cy="20172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00CFD4-0212-4813-87E1-3D0F21DBF3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22" y="3610072"/>
            <a:ext cx="2807981" cy="21049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4DF41F-EDCA-4B52-A472-0FF7B7D424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699" y="4329652"/>
            <a:ext cx="2647413" cy="19855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0D5349-6DDB-4D81-96FE-D2BC03E9AD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541609" y="3814048"/>
            <a:ext cx="1762064" cy="27932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66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2057400"/>
          </a:xfrm>
        </p:spPr>
        <p:txBody>
          <a:bodyPr/>
          <a:lstStyle/>
          <a:p>
            <a:pPr algn="ctr"/>
            <a:r>
              <a:rPr lang="en-US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 Prevention </a:t>
            </a:r>
            <a:br>
              <a:rPr lang="en-US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NCC and JCIBPC Policy 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11049000" cy="411480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is CRITICAL:</a:t>
            </a:r>
          </a:p>
          <a:p>
            <a:pPr marL="457200"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 and update educational material</a:t>
            </a:r>
          </a:p>
          <a:p>
            <a:pPr marL="457200"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 Awareness and Prevention efforts with growers, ginners &amp; warehouses </a:t>
            </a:r>
          </a:p>
          <a:p>
            <a:pPr marL="457200"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Closely monitor complaints from mills and shippers</a:t>
            </a:r>
          </a:p>
          <a:p>
            <a:pPr marL="457200"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form for reporting contamination incidents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159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730" y="2895600"/>
            <a:ext cx="4207955" cy="3715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Prevention Begins in the Field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4963" y="1474051"/>
            <a:ext cx="3897445" cy="3079502"/>
          </a:xfr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9592" y="1417637"/>
            <a:ext cx="3938133" cy="285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200" y="4549745"/>
            <a:ext cx="27432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4365650"/>
            <a:ext cx="3039666" cy="2114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1015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39A37-FE64-4B9B-A2AA-45E4C696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0559"/>
            <a:ext cx="10972800" cy="929642"/>
          </a:xfrm>
        </p:spPr>
        <p:txBody>
          <a:bodyPr>
            <a:norm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600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Education Video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5562F-AE9D-4E3F-97CE-0D572FE2F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316480"/>
            <a:ext cx="11538857" cy="3809684"/>
          </a:xfrm>
        </p:spPr>
        <p:txBody>
          <a:bodyPr>
            <a:normAutofit/>
          </a:bodyPr>
          <a:lstStyle/>
          <a:p>
            <a:pPr marL="1142971" lvl="2" indent="-228594" defTabSz="914377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pP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Cotton Council Website:</a:t>
            </a:r>
          </a:p>
          <a:p>
            <a:pPr marL="822960" lvl="2" indent="0" defTabSz="914377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http://www.cotton.org/tech/quality/contamfree.cfm</a:t>
            </a:r>
          </a:p>
          <a:p>
            <a:pPr marL="1142971" lvl="2" indent="-228594" defTabSz="914377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pPr>
            <a:endParaRPr lang="en-US" sz="4400" b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2971" lvl="2" indent="-228594" defTabSz="914377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pP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Cotton Council YouTube:</a:t>
            </a:r>
          </a:p>
          <a:p>
            <a:pPr marL="731520" lvl="2" indent="0" defTabSz="914377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https://www.youtube.com/watch?v=5Pja_HbMElA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5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56BCD1-B0D7-418A-9FF7-2FD52B6CFA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19" y="0"/>
            <a:ext cx="11809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9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39A37-FE64-4B9B-A2AA-45E4C696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0559"/>
            <a:ext cx="10972800" cy="929642"/>
          </a:xfrm>
        </p:spPr>
        <p:txBody>
          <a:bodyPr>
            <a:norm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600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Education Video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5562F-AE9D-4E3F-97CE-0D572FE2F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316480"/>
            <a:ext cx="11538857" cy="3809684"/>
          </a:xfrm>
        </p:spPr>
        <p:txBody>
          <a:bodyPr>
            <a:normAutofit/>
          </a:bodyPr>
          <a:lstStyle/>
          <a:p>
            <a:pPr marL="1142971" lvl="2" indent="-228594" defTabSz="914377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pP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Cotton Council Website:</a:t>
            </a:r>
          </a:p>
          <a:p>
            <a:pPr marL="822960" lvl="2" indent="0" defTabSz="914377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http://www.cotton.org/tech/quality/contamfree.cfm</a:t>
            </a:r>
          </a:p>
          <a:p>
            <a:pPr marL="1142971" lvl="2" indent="-228594" defTabSz="914377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pPr>
            <a:endParaRPr lang="en-US" sz="4400" b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2971" lvl="2" indent="-228594" defTabSz="914377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pP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Cotton Council YouTube:</a:t>
            </a:r>
          </a:p>
          <a:p>
            <a:pPr marL="731520" lvl="2" indent="0" defTabSz="914377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https://www.youtube.com/watch?v=5Pja_HbMElA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08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56BCD1-B0D7-418A-9FF7-2FD52B6CFA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19" y="0"/>
            <a:ext cx="11809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10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5387A4-01FF-47D3-8AF8-1E0108331E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1513" y="4198316"/>
            <a:ext cx="11021400" cy="1365260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rgbClr val="00B050"/>
                </a:solidFill>
              </a:rPr>
              <a:t>trustUScotton.org</a:t>
            </a:r>
          </a:p>
          <a:p>
            <a:pPr algn="ctr"/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F37D8-7909-4E0B-AEF2-11C6783682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070" y="367544"/>
            <a:ext cx="9387859" cy="293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85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4F51-B7AA-4E2A-9E1A-53B5B716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2425"/>
            <a:ext cx="10515600" cy="1338261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8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BF7341-E9E8-46FE-9A6C-8B3CF09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83291"/>
            <a:ext cx="10515600" cy="104570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72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E6568B-8867-4659-AB79-4B3549640F0A}"/>
              </a:ext>
            </a:extLst>
          </p:cNvPr>
          <p:cNvSpPr txBox="1"/>
          <p:nvPr/>
        </p:nvSpPr>
        <p:spPr>
          <a:xfrm>
            <a:off x="5976257" y="482237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498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A644922-89DD-41BA-BBE4-91FA2DAB7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6517" y="3982705"/>
            <a:ext cx="4849943" cy="241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44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Pakistan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Mill 7/1/18</a:t>
            </a:r>
          </a:p>
        </p:txBody>
      </p:sp>
      <p:pic>
        <p:nvPicPr>
          <p:cNvPr id="11" name="Picture 10" descr="A close up of food&#10;&#10;Description generated with high confidence">
            <a:extLst>
              <a:ext uri="{FF2B5EF4-FFF2-40B4-BE49-F238E27FC236}">
                <a16:creationId xmlns:a16="http://schemas.microsoft.com/office/drawing/2014/main" id="{6A1927DE-AC9F-48DB-8DBC-6C1B461484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673" y="1792707"/>
            <a:ext cx="5775157" cy="4331368"/>
          </a:xfrm>
          <a:prstGeom prst="rect">
            <a:avLst/>
          </a:prstGeom>
        </p:spPr>
      </p:pic>
      <p:pic>
        <p:nvPicPr>
          <p:cNvPr id="13" name="Picture 12" descr="A picture containing food, dog, hot, cheese&#10;&#10;Description generated with very high confidence">
            <a:extLst>
              <a:ext uri="{FF2B5EF4-FFF2-40B4-BE49-F238E27FC236}">
                <a16:creationId xmlns:a16="http://schemas.microsoft.com/office/drawing/2014/main" id="{23987E00-B621-4271-A0DF-3F48BCA51A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669" y="1600201"/>
            <a:ext cx="3663617" cy="488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7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Vietnamese Mill 7/24/18</a:t>
            </a:r>
          </a:p>
        </p:txBody>
      </p:sp>
      <p:pic>
        <p:nvPicPr>
          <p:cNvPr id="11" name="Picture 10" descr="A picture containing text, businesscard&#10;&#10;Description generated with high confidence">
            <a:extLst>
              <a:ext uri="{FF2B5EF4-FFF2-40B4-BE49-F238E27FC236}">
                <a16:creationId xmlns:a16="http://schemas.microsoft.com/office/drawing/2014/main" id="{59779C6B-971A-4EB6-A846-81D7FD62A3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33" y="1417637"/>
            <a:ext cx="6041204" cy="4275538"/>
          </a:xfrm>
          <a:prstGeom prst="rect">
            <a:avLst/>
          </a:prstGeom>
        </p:spPr>
      </p:pic>
      <p:pic>
        <p:nvPicPr>
          <p:cNvPr id="13" name="Picture 12" descr="A picture containing map, text&#10;&#10;Description generated with high confidence">
            <a:extLst>
              <a:ext uri="{FF2B5EF4-FFF2-40B4-BE49-F238E27FC236}">
                <a16:creationId xmlns:a16="http://schemas.microsoft.com/office/drawing/2014/main" id="{5F2EDF13-CC8F-4563-8C74-942299CB23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705" y="2674536"/>
            <a:ext cx="5478695" cy="365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2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 by Region for 2017 Crop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590549" y="1498437"/>
          <a:ext cx="2505075" cy="2187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1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Southeast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Florence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Macon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542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819525" y="1525161"/>
          <a:ext cx="3600450" cy="2330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Mid-South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514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Dumas 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Memphis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Rayville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050">
                <a:tc>
                  <a:txBody>
                    <a:bodyPr/>
                    <a:lstStyle/>
                    <a:p>
                      <a:pPr algn="ctr" fontAlgn="b"/>
                      <a:endParaRPr lang="en-US" sz="2000" b="1" u="none" strike="noStrike" kern="120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143876" y="1549625"/>
          <a:ext cx="3209924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4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Southwest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1,676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Abilene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Corpus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432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Lamesa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Lubbock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1,041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840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173320" y="3971388"/>
          <a:ext cx="2695573" cy="2716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4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Far West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Upland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Pima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227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52857" y="6214031"/>
            <a:ext cx="285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498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USDA/AMS thru 5/17/2018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739493" y="3971388"/>
          <a:ext cx="3600450" cy="2716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Total US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2,614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Upland</a:t>
                      </a:r>
                      <a:endParaRPr lang="en-US" sz="2400" b="1" i="0" u="none" strike="noStrike" dirty="0">
                        <a:solidFill>
                          <a:srgbClr val="33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2,585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98.9%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Pima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7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 vs Other for 2017 Crop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2629" y="1317897"/>
            <a:ext cx="240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(thru 5/17/2018)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75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37171" y="302895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91% of all 61 Calls were Plastic</a:t>
            </a:r>
          </a:p>
        </p:txBody>
      </p:sp>
    </p:spTree>
    <p:extLst>
      <p:ext uri="{BB962C8B-B14F-4D97-AF65-F5344CB8AC3E}">
        <p14:creationId xmlns:p14="http://schemas.microsoft.com/office/powerpoint/2010/main" val="250668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35642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 by Color for 2017 Crop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1117842"/>
            <a:ext cx="374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4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(thru 2/28/2018 per USDA/AMS)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523070"/>
              </p:ext>
            </p:extLst>
          </p:nvPr>
        </p:nvGraphicFramePr>
        <p:xfrm>
          <a:off x="609600" y="849086"/>
          <a:ext cx="10831286" cy="588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145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05C60-C260-4038-93B9-002F33669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6"/>
            <a:ext cx="10972800" cy="1325565"/>
          </a:xfrm>
        </p:spPr>
        <p:txBody>
          <a:bodyPr>
            <a:normAutofit/>
          </a:bodyPr>
          <a:lstStyle/>
          <a:p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 Summit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3F576-B410-4D2A-9427-3B8894CB9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174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Memphis May 22-24, 2018</a:t>
            </a:r>
          </a:p>
          <a:p>
            <a:r>
              <a:rPr lang="en-US" sz="4000" b="1" dirty="0">
                <a:solidFill>
                  <a:srgbClr val="174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Focused on Prevention Education and Research on Detection and Removal</a:t>
            </a:r>
          </a:p>
          <a:p>
            <a:r>
              <a:rPr lang="en-US" sz="4000" b="1" dirty="0">
                <a:solidFill>
                  <a:srgbClr val="174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Producer, Ginner and Merchant Leaders </a:t>
            </a:r>
          </a:p>
          <a:p>
            <a:r>
              <a:rPr lang="en-US" sz="4000" b="1" dirty="0">
                <a:solidFill>
                  <a:srgbClr val="174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USDA/AMS, Cotton Incorporated, Researchers </a:t>
            </a:r>
          </a:p>
          <a:p>
            <a:r>
              <a:rPr lang="en-US" sz="4000" b="1" dirty="0">
                <a:solidFill>
                  <a:srgbClr val="174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The Cotton Foundation: Deere, TAMA and Lummus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799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8146-88D9-4758-B2BC-44A0DCF5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274637"/>
            <a:ext cx="11146971" cy="1143000"/>
          </a:xfrm>
        </p:spPr>
        <p:txBody>
          <a:bodyPr>
            <a:normAutofit/>
          </a:bodyPr>
          <a:lstStyle/>
          <a:p>
            <a:pPr algn="l"/>
            <a:r>
              <a:rPr lang="en-US" sz="46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Merchant thoughts on 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C5379-4560-4990-AAB2-0C59703F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2149473"/>
            <a:ext cx="11593285" cy="470852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ICA Rule 230:</a:t>
            </a:r>
          </a:p>
          <a:p>
            <a:pPr marL="0" lvl="0" indent="0" defTabSz="914400">
              <a:buNone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 </a:t>
            </a:r>
            <a:r>
              <a:rPr lang="en-US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buyer will be able to claim reasonable expenses from the seller for removal of the foreign matter.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075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174983"/>
      </a:dk1>
      <a:lt1>
        <a:sysClr val="window" lastClr="FFFFFF"/>
      </a:lt1>
      <a:dk2>
        <a:srgbClr val="6C6C72"/>
      </a:dk2>
      <a:lt2>
        <a:srgbClr val="848688"/>
      </a:lt2>
      <a:accent1>
        <a:srgbClr val="A4091E"/>
      </a:accent1>
      <a:accent2>
        <a:srgbClr val="174983"/>
      </a:accent2>
      <a:accent3>
        <a:srgbClr val="949599"/>
      </a:accent3>
      <a:accent4>
        <a:srgbClr val="808DA9"/>
      </a:accent4>
      <a:accent5>
        <a:srgbClr val="424E6F"/>
      </a:accent5>
      <a:accent6>
        <a:srgbClr val="730E00"/>
      </a:accent6>
      <a:hlink>
        <a:srgbClr val="47484B"/>
      </a:hlink>
      <a:folHlink>
        <a:srgbClr val="BCBD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C Cott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C Cotton" id="{23C8F61E-8F05-44BE-8B38-0C8E541195BF}" vid="{0B3B38D1-A8D5-4F29-A8BA-7A31F29D31F2}"/>
    </a:ext>
  </a:extLst>
</a:theme>
</file>

<file path=ppt/theme/theme3.xml><?xml version="1.0" encoding="utf-8"?>
<a:theme xmlns:a="http://schemas.openxmlformats.org/drawingml/2006/main" name="4_Office Theme">
  <a:themeElements>
    <a:clrScheme name="Custom 4">
      <a:dk1>
        <a:srgbClr val="41464B"/>
      </a:dk1>
      <a:lt1>
        <a:srgbClr val="FFFFFF"/>
      </a:lt1>
      <a:dk2>
        <a:srgbClr val="5B676F"/>
      </a:dk2>
      <a:lt2>
        <a:srgbClr val="D6D5D5"/>
      </a:lt2>
      <a:accent1>
        <a:srgbClr val="608757"/>
      </a:accent1>
      <a:accent2>
        <a:srgbClr val="ECE456"/>
      </a:accent2>
      <a:accent3>
        <a:srgbClr val="66B5C7"/>
      </a:accent3>
      <a:accent4>
        <a:srgbClr val="B3E5E8"/>
      </a:accent4>
      <a:accent5>
        <a:srgbClr val="6D3B77"/>
      </a:accent5>
      <a:accent6>
        <a:srgbClr val="ECE456"/>
      </a:accent6>
      <a:hlink>
        <a:srgbClr val="66B5C7"/>
      </a:hlink>
      <a:folHlink>
        <a:srgbClr val="7200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8653</TotalTime>
  <Words>696</Words>
  <Application>Microsoft Office PowerPoint</Application>
  <PresentationFormat>Widescreen</PresentationFormat>
  <Paragraphs>182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Arial</vt:lpstr>
      <vt:lpstr>Arial Black</vt:lpstr>
      <vt:lpstr>Arial Bold</vt:lpstr>
      <vt:lpstr>Calibri</vt:lpstr>
      <vt:lpstr>Calibri Light</vt:lpstr>
      <vt:lpstr>Garamond</vt:lpstr>
      <vt:lpstr>Georgia</vt:lpstr>
      <vt:lpstr>Gill Sans</vt:lpstr>
      <vt:lpstr>Gotham Bold</vt:lpstr>
      <vt:lpstr>Lucida Sans</vt:lpstr>
      <vt:lpstr>Times New Roman</vt:lpstr>
      <vt:lpstr>Wingdings</vt:lpstr>
      <vt:lpstr>Wingdings 2</vt:lpstr>
      <vt:lpstr>1_Office Theme</vt:lpstr>
      <vt:lpstr>NCC Cotton</vt:lpstr>
      <vt:lpstr>4_Office Theme</vt:lpstr>
      <vt:lpstr>Office Theme</vt:lpstr>
      <vt:lpstr>Plastics in Cotton Seminar  Texas Agrilife Extension Webinar May 6, 2020</vt:lpstr>
      <vt:lpstr>CONTAMINATION FROM PLASTICS</vt:lpstr>
      <vt:lpstr>Pakistan Mill 7/1/18</vt:lpstr>
      <vt:lpstr>Vietnamese Mill 7/24/18</vt:lpstr>
      <vt:lpstr>Plastic by Region for 2017 Crop</vt:lpstr>
      <vt:lpstr>Plastic vs Other for 2017 Crop</vt:lpstr>
      <vt:lpstr>Plastic by Color for 2017 Crop</vt:lpstr>
      <vt:lpstr>Contamination Summit</vt:lpstr>
      <vt:lpstr>Merchant thoughts on Liability</vt:lpstr>
      <vt:lpstr>Merchant thoughts on Liability</vt:lpstr>
      <vt:lpstr>Merchant thoughts on Liability</vt:lpstr>
      <vt:lpstr>Merchant thoughts on Liability</vt:lpstr>
      <vt:lpstr>PowerPoint Presentation</vt:lpstr>
      <vt:lpstr>Plastic Contamination 2017/18  vs 2018/19 vs. 2019/20 Crops</vt:lpstr>
      <vt:lpstr>2019 Crop Plastic 71 &amp; 72 by Office</vt:lpstr>
      <vt:lpstr>Rate of Plastic Calls Per Classing Office</vt:lpstr>
      <vt:lpstr>2019/20 Crop - Plastic Calls by Color </vt:lpstr>
      <vt:lpstr>All Extraneous Matter for 2019 Crop</vt:lpstr>
      <vt:lpstr>Prevention of Plastic Contamination </vt:lpstr>
      <vt:lpstr>Contamination Prevention  NCC and JCIBPC Policy </vt:lpstr>
      <vt:lpstr>Prevention Begins in the Field</vt:lpstr>
      <vt:lpstr>Education Video</vt:lpstr>
      <vt:lpstr>PowerPoint Presentation</vt:lpstr>
      <vt:lpstr>Education Video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Norman</dc:creator>
  <cp:lastModifiedBy>Lauren Krogman</cp:lastModifiedBy>
  <cp:revision>26</cp:revision>
  <dcterms:created xsi:type="dcterms:W3CDTF">2018-08-07T20:19:05Z</dcterms:created>
  <dcterms:modified xsi:type="dcterms:W3CDTF">2020-05-15T15:49:36Z</dcterms:modified>
</cp:coreProperties>
</file>