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drawings/drawing1.xml" ContentType="application/vnd.openxmlformats-officedocument.drawingml.chartshape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4" r:id="rId3"/>
    <p:sldId id="276" r:id="rId4"/>
    <p:sldId id="279" r:id="rId5"/>
    <p:sldId id="282" r:id="rId6"/>
    <p:sldId id="284" r:id="rId7"/>
    <p:sldId id="285" r:id="rId8"/>
    <p:sldId id="291" r:id="rId9"/>
    <p:sldId id="286" r:id="rId10"/>
    <p:sldId id="287" r:id="rId11"/>
    <p:sldId id="288" r:id="rId12"/>
    <p:sldId id="345" r:id="rId13"/>
    <p:sldId id="335" r:id="rId14"/>
    <p:sldId id="314" r:id="rId15"/>
    <p:sldId id="302" r:id="rId16"/>
    <p:sldId id="301" r:id="rId17"/>
    <p:sldId id="298" r:id="rId18"/>
    <p:sldId id="315" r:id="rId19"/>
    <p:sldId id="306" r:id="rId20"/>
    <p:sldId id="307" r:id="rId21"/>
    <p:sldId id="313" r:id="rId22"/>
    <p:sldId id="318" r:id="rId23"/>
    <p:sldId id="317" r:id="rId24"/>
    <p:sldId id="310" r:id="rId25"/>
    <p:sldId id="319" r:id="rId26"/>
    <p:sldId id="342" r:id="rId27"/>
    <p:sldId id="322" r:id="rId28"/>
    <p:sldId id="324" r:id="rId29"/>
    <p:sldId id="325" r:id="rId30"/>
    <p:sldId id="344" r:id="rId31"/>
    <p:sldId id="338" r:id="rId32"/>
    <p:sldId id="329" r:id="rId33"/>
    <p:sldId id="330" r:id="rId34"/>
    <p:sldId id="334" r:id="rId35"/>
    <p:sldId id="336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100"/>
    <a:srgbClr val="154264"/>
    <a:srgbClr val="47484B"/>
    <a:srgbClr val="154290"/>
    <a:srgbClr val="94959A"/>
    <a:srgbClr val="BCBDC0"/>
    <a:srgbClr val="154269"/>
    <a:srgbClr val="435B45"/>
    <a:srgbClr val="DA974E"/>
    <a:srgbClr val="DEA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5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6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7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8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2007_Workbook19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Sheet1!$A$2:$A$16</c:f>
              <c:strCache>
                <c:ptCount val="10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0"/>
                <c:pt idx="0">
                  <c:v>4.5560000000000003E-2</c:v>
                </c:pt>
                <c:pt idx="1">
                  <c:v>5.2539999999999996E-2</c:v>
                </c:pt>
                <c:pt idx="2">
                  <c:v>5.4120000000000001E-2</c:v>
                </c:pt>
                <c:pt idx="3">
                  <c:v>2.801E-2</c:v>
                </c:pt>
                <c:pt idx="4">
                  <c:v>-5.7399999999999994E-3</c:v>
                </c:pt>
                <c:pt idx="5">
                  <c:v>5.1369999999999999E-2</c:v>
                </c:pt>
                <c:pt idx="6">
                  <c:v>3.9E-2</c:v>
                </c:pt>
                <c:pt idx="7">
                  <c:v>3.2000000000000001E-2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Estimate</c:v>
                </c:pt>
              </c:strCache>
            </c:strRef>
          </c:tx>
          <c:spPr>
            <a:pattFill prst="lgGrid">
              <a:fgClr>
                <a:srgbClr val="730E00">
                  <a:lumMod val="50000"/>
                </a:srgbClr>
              </a:fgClr>
              <a:bgClr>
                <a:srgbClr val="C00000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Sheet1!$A$2:$A$16</c:f>
              <c:strCache>
                <c:ptCount val="10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0"/>
                <c:pt idx="8">
                  <c:v>3.5000000000000003E-2</c:v>
                </c:pt>
                <c:pt idx="9">
                  <c:v>4.0999999999999995E-2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0724480"/>
        <c:axId val="30726016"/>
      </c:barChart>
      <c:catAx>
        <c:axId val="307244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3072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7260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072448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2234233051949587"/>
          <c:y val="8.5149734331988983E-2"/>
          <c:w val="0.66379929331619292"/>
          <c:h val="9.30306797774680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Million Bales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349103137618004E-2"/>
          <c:y val="9.748341712210655E-2"/>
          <c:w val="0.895767826547366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Sheet1!$A$15:$A$28</c:f>
              <c:strCache>
                <c:ptCount val="11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</c:strCache>
            </c:strRef>
          </c:cat>
          <c:val>
            <c:numRef>
              <c:f>Sheet1!$B$15:$B$28</c:f>
              <c:numCache>
                <c:formatCode>0.00</c:formatCode>
                <c:ptCount val="11"/>
                <c:pt idx="0">
                  <c:v>59.807000000000002</c:v>
                </c:pt>
                <c:pt idx="1">
                  <c:v>63.853000000000002</c:v>
                </c:pt>
                <c:pt idx="2">
                  <c:v>65.959999999999994</c:v>
                </c:pt>
                <c:pt idx="3">
                  <c:v>68.953999999999994</c:v>
                </c:pt>
                <c:pt idx="4">
                  <c:v>67.912000000000006</c:v>
                </c:pt>
                <c:pt idx="5">
                  <c:v>62.491</c:v>
                </c:pt>
                <c:pt idx="6">
                  <c:v>65.099999999999994</c:v>
                </c:pt>
                <c:pt idx="7">
                  <c:v>64.161000000000001</c:v>
                </c:pt>
                <c:pt idx="8">
                  <c:v>61.790999999999997</c:v>
                </c:pt>
                <c:pt idx="9">
                  <c:v>67.161000000000001</c:v>
                </c:pt>
                <c:pt idx="10">
                  <c:v>70.960967695163092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420224"/>
        <c:axId val="34421760"/>
      </c:barChart>
      <c:catAx>
        <c:axId val="344202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34421760"/>
        <c:crosses val="autoZero"/>
        <c:auto val="1"/>
        <c:lblAlgn val="ctr"/>
        <c:lblOffset val="100"/>
        <c:noMultiLvlLbl val="0"/>
      </c:catAx>
      <c:valAx>
        <c:axId val="34421760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4420224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txPr>
    <a:bodyPr/>
    <a:lstStyle/>
    <a:p>
      <a:pPr>
        <a:defRPr sz="20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20509604441042E-2"/>
          <c:y val="7.8671138329930973E-2"/>
          <c:w val="0.90131907184168358"/>
          <c:h val="0.77878414503742588"/>
        </c:manualLayout>
      </c:layout>
      <c:lineChart>
        <c:grouping val="standard"/>
        <c:varyColors val="0"/>
        <c:ser>
          <c:idx val="1"/>
          <c:order val="0"/>
          <c:tx>
            <c:strRef>
              <c:f>Sheet1!$D$2</c:f>
              <c:strCache>
                <c:ptCount val="1"/>
                <c:pt idx="0">
                  <c:v>Pakistan</c:v>
                </c:pt>
              </c:strCache>
            </c:strRef>
          </c:tx>
          <c:spPr>
            <a:ln w="4445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Sheet1!$A$15:$A$87</c:f>
              <c:numCache>
                <c:formatCode>[$-409]mmm\-yy;@</c:formatCode>
                <c:ptCount val="73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</c:numCache>
            </c:numRef>
          </c:cat>
          <c:val>
            <c:numRef>
              <c:f>Sheet1!$D$15:$D$87</c:f>
              <c:numCache>
                <c:formatCode>General</c:formatCode>
                <c:ptCount val="73"/>
                <c:pt idx="0">
                  <c:v>38.797722094762719</c:v>
                </c:pt>
                <c:pt idx="1">
                  <c:v>35.422574609162019</c:v>
                </c:pt>
                <c:pt idx="2">
                  <c:v>34.268982111219053</c:v>
                </c:pt>
                <c:pt idx="3">
                  <c:v>33.383352102990898</c:v>
                </c:pt>
                <c:pt idx="4">
                  <c:v>35.334129596819771</c:v>
                </c:pt>
                <c:pt idx="5">
                  <c:v>35.553352102990893</c:v>
                </c:pt>
                <c:pt idx="6">
                  <c:v>32.822092086534546</c:v>
                </c:pt>
                <c:pt idx="7">
                  <c:v>34.546462078306391</c:v>
                </c:pt>
                <c:pt idx="8">
                  <c:v>42.77034954745077</c:v>
                </c:pt>
                <c:pt idx="9">
                  <c:v>37.061609563907105</c:v>
                </c:pt>
                <c:pt idx="10">
                  <c:v>35.25160956390711</c:v>
                </c:pt>
                <c:pt idx="11">
                  <c:v>38.102387057735967</c:v>
                </c:pt>
                <c:pt idx="12">
                  <c:v>33.581609563907108</c:v>
                </c:pt>
                <c:pt idx="13">
                  <c:v>46.112682028937378</c:v>
                </c:pt>
                <c:pt idx="14">
                  <c:v>46.422977000138815</c:v>
                </c:pt>
                <c:pt idx="15">
                  <c:v>44.332199506309905</c:v>
                </c:pt>
                <c:pt idx="16">
                  <c:v>47.312199506309909</c:v>
                </c:pt>
                <c:pt idx="17">
                  <c:v>36.30627452688033</c:v>
                </c:pt>
                <c:pt idx="18">
                  <c:v>41.667052020709235</c:v>
                </c:pt>
                <c:pt idx="19">
                  <c:v>39.627829514538078</c:v>
                </c:pt>
                <c:pt idx="20">
                  <c:v>43.79782951453808</c:v>
                </c:pt>
                <c:pt idx="21">
                  <c:v>53.249867024823288</c:v>
                </c:pt>
                <c:pt idx="22">
                  <c:v>47.993647074192303</c:v>
                </c:pt>
                <c:pt idx="23">
                  <c:v>36.313057131789485</c:v>
                </c:pt>
                <c:pt idx="24">
                  <c:v>28.985094642074685</c:v>
                </c:pt>
                <c:pt idx="25">
                  <c:v>28.862279637960611</c:v>
                </c:pt>
                <c:pt idx="26">
                  <c:v>29.06431714824582</c:v>
                </c:pt>
                <c:pt idx="27">
                  <c:v>26.945094642074686</c:v>
                </c:pt>
                <c:pt idx="28">
                  <c:v>28.814612119447226</c:v>
                </c:pt>
                <c:pt idx="29">
                  <c:v>34.582574609162016</c:v>
                </c:pt>
                <c:pt idx="30">
                  <c:v>32.823834625618368</c:v>
                </c:pt>
                <c:pt idx="31">
                  <c:v>28.705094642074684</c:v>
                </c:pt>
                <c:pt idx="32">
                  <c:v>31.803834625618364</c:v>
                </c:pt>
                <c:pt idx="33">
                  <c:v>33.752574609162018</c:v>
                </c:pt>
                <c:pt idx="34">
                  <c:v>36.113647074192301</c:v>
                </c:pt>
                <c:pt idx="35">
                  <c:v>49.62093948985359</c:v>
                </c:pt>
                <c:pt idx="36">
                  <c:v>42.041422012481064</c:v>
                </c:pt>
                <c:pt idx="37">
                  <c:v>41.090161996024719</c:v>
                </c:pt>
                <c:pt idx="38">
                  <c:v>41.012011954883874</c:v>
                </c:pt>
                <c:pt idx="39">
                  <c:v>40.529196950769787</c:v>
                </c:pt>
                <c:pt idx="40">
                  <c:v>43.998526876716284</c:v>
                </c:pt>
                <c:pt idx="41">
                  <c:v>55.727561831461344</c:v>
                </c:pt>
                <c:pt idx="42">
                  <c:v>64.569599341746553</c:v>
                </c:pt>
                <c:pt idx="43">
                  <c:v>41.617166262515752</c:v>
                </c:pt>
                <c:pt idx="44">
                  <c:v>43.956294992973852</c:v>
                </c:pt>
                <c:pt idx="45">
                  <c:v>57.616503010493417</c:v>
                </c:pt>
                <c:pt idx="46">
                  <c:v>80.08701282124558</c:v>
                </c:pt>
                <c:pt idx="47">
                  <c:v>69.012736605186689</c:v>
                </c:pt>
                <c:pt idx="48">
                  <c:v>60.681865335644829</c:v>
                </c:pt>
                <c:pt idx="49">
                  <c:v>62.852656473536058</c:v>
                </c:pt>
                <c:pt idx="50">
                  <c:v>56.882757071280281</c:v>
                </c:pt>
                <c:pt idx="51">
                  <c:v>49.692455278047646</c:v>
                </c:pt>
                <c:pt idx="52">
                  <c:v>50.244954844866811</c:v>
                </c:pt>
                <c:pt idx="53">
                  <c:v>36.30960616377773</c:v>
                </c:pt>
                <c:pt idx="54">
                  <c:v>49.074635543009848</c:v>
                </c:pt>
                <c:pt idx="55">
                  <c:v>37.910474911776177</c:v>
                </c:pt>
                <c:pt idx="56">
                  <c:v>45.949819651459222</c:v>
                </c:pt>
                <c:pt idx="57">
                  <c:v>54.046032059946853</c:v>
                </c:pt>
                <c:pt idx="58">
                  <c:v>59.840687011820634</c:v>
                </c:pt>
                <c:pt idx="59">
                  <c:v>58.483589825003875</c:v>
                </c:pt>
                <c:pt idx="60">
                  <c:v>58.953111828795926</c:v>
                </c:pt>
                <c:pt idx="61">
                  <c:v>65.820209015612676</c:v>
                </c:pt>
                <c:pt idx="62">
                  <c:v>66.751855104281063</c:v>
                </c:pt>
                <c:pt idx="63">
                  <c:v>61.088846241075572</c:v>
                </c:pt>
                <c:pt idx="64">
                  <c:v>56.433890557102828</c:v>
                </c:pt>
                <c:pt idx="65">
                  <c:v>55.367377416516248</c:v>
                </c:pt>
                <c:pt idx="66">
                  <c:v>53.000386279721681</c:v>
                </c:pt>
                <c:pt idx="67">
                  <c:v>57.591554372182074</c:v>
                </c:pt>
                <c:pt idx="68">
                  <c:v>61.649129555206812</c:v>
                </c:pt>
                <c:pt idx="69">
                  <c:v>65.293890557102827</c:v>
                </c:pt>
                <c:pt idx="70">
                  <c:v>65.139235605229032</c:v>
                </c:pt>
                <c:pt idx="71">
                  <c:v>60.573501192949379</c:v>
                </c:pt>
                <c:pt idx="72">
                  <c:v>64.295837377870143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India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Sheet1!$A$15:$A$87</c:f>
              <c:numCache>
                <c:formatCode>[$-409]mmm\-yy;@</c:formatCode>
                <c:ptCount val="73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</c:numCache>
            </c:numRef>
          </c:cat>
          <c:val>
            <c:numRef>
              <c:f>Sheet1!$C$15:$C$87</c:f>
              <c:numCache>
                <c:formatCode>General</c:formatCode>
                <c:ptCount val="73"/>
                <c:pt idx="0">
                  <c:v>36.300537098876809</c:v>
                </c:pt>
                <c:pt idx="1">
                  <c:v>33.906944600933841</c:v>
                </c:pt>
                <c:pt idx="2">
                  <c:v>29.106944600933844</c:v>
                </c:pt>
                <c:pt idx="3">
                  <c:v>37.752387057735966</c:v>
                </c:pt>
                <c:pt idx="4">
                  <c:v>38.822387057735966</c:v>
                </c:pt>
                <c:pt idx="5">
                  <c:v>42.05238705773597</c:v>
                </c:pt>
                <c:pt idx="6">
                  <c:v>34.279572053621877</c:v>
                </c:pt>
                <c:pt idx="7">
                  <c:v>38.280349547450776</c:v>
                </c:pt>
                <c:pt idx="8">
                  <c:v>35.770349547450778</c:v>
                </c:pt>
                <c:pt idx="9">
                  <c:v>33.404424568021192</c:v>
                </c:pt>
                <c:pt idx="10">
                  <c:v>35.55238705773597</c:v>
                </c:pt>
                <c:pt idx="11">
                  <c:v>41.168312037165549</c:v>
                </c:pt>
                <c:pt idx="12">
                  <c:v>35.790349547450774</c:v>
                </c:pt>
                <c:pt idx="13">
                  <c:v>37.914237016595138</c:v>
                </c:pt>
                <c:pt idx="14">
                  <c:v>40.951422012481061</c:v>
                </c:pt>
                <c:pt idx="15">
                  <c:v>38.874237016595146</c:v>
                </c:pt>
                <c:pt idx="16">
                  <c:v>40.804237016595138</c:v>
                </c:pt>
                <c:pt idx="17">
                  <c:v>38.562977000138815</c:v>
                </c:pt>
                <c:pt idx="18">
                  <c:v>29.112199506309906</c:v>
                </c:pt>
                <c:pt idx="19">
                  <c:v>26.70219950630991</c:v>
                </c:pt>
                <c:pt idx="20">
                  <c:v>31.1821995063099</c:v>
                </c:pt>
                <c:pt idx="21">
                  <c:v>49.332199506309905</c:v>
                </c:pt>
                <c:pt idx="22">
                  <c:v>34.011314592705688</c:v>
                </c:pt>
                <c:pt idx="23">
                  <c:v>32.170537098876807</c:v>
                </c:pt>
                <c:pt idx="24">
                  <c:v>37.746462078306386</c:v>
                </c:pt>
                <c:pt idx="25">
                  <c:v>38.078499588591612</c:v>
                </c:pt>
                <c:pt idx="26">
                  <c:v>40.698499588591609</c:v>
                </c:pt>
                <c:pt idx="27">
                  <c:v>36.131314592705685</c:v>
                </c:pt>
                <c:pt idx="28">
                  <c:v>29.508499588591611</c:v>
                </c:pt>
                <c:pt idx="29">
                  <c:v>30.839277082420459</c:v>
                </c:pt>
                <c:pt idx="30">
                  <c:v>39.748312037165547</c:v>
                </c:pt>
                <c:pt idx="31">
                  <c:v>31.466462078306385</c:v>
                </c:pt>
                <c:pt idx="32">
                  <c:v>38.022387057735969</c:v>
                </c:pt>
                <c:pt idx="33">
                  <c:v>34.739572053621885</c:v>
                </c:pt>
                <c:pt idx="34">
                  <c:v>36.05627452688033</c:v>
                </c:pt>
                <c:pt idx="35">
                  <c:v>46.952011954883872</c:v>
                </c:pt>
                <c:pt idx="36">
                  <c:v>46.342011954883873</c:v>
                </c:pt>
                <c:pt idx="37">
                  <c:v>47.372011954883874</c:v>
                </c:pt>
                <c:pt idx="38">
                  <c:v>45.167159440484596</c:v>
                </c:pt>
                <c:pt idx="39">
                  <c:v>61.961636852031759</c:v>
                </c:pt>
                <c:pt idx="40">
                  <c:v>87.859224238894456</c:v>
                </c:pt>
                <c:pt idx="41">
                  <c:v>87.299224238894453</c:v>
                </c:pt>
                <c:pt idx="42">
                  <c:v>76.56941179032053</c:v>
                </c:pt>
                <c:pt idx="43">
                  <c:v>58.199599341746548</c:v>
                </c:pt>
                <c:pt idx="44">
                  <c:v>68.741167973466659</c:v>
                </c:pt>
                <c:pt idx="45">
                  <c:v>68.10195228932669</c:v>
                </c:pt>
                <c:pt idx="46">
                  <c:v>97.566342747192039</c:v>
                </c:pt>
                <c:pt idx="47">
                  <c:v>97.068474033190284</c:v>
                </c:pt>
                <c:pt idx="50">
                  <c:v>89.689761337771273</c:v>
                </c:pt>
                <c:pt idx="51">
                  <c:v>85.174902001340797</c:v>
                </c:pt>
                <c:pt idx="52">
                  <c:v>49.496027309897102</c:v>
                </c:pt>
                <c:pt idx="53">
                  <c:v>50.161261749179687</c:v>
                </c:pt>
                <c:pt idx="54">
                  <c:v>50.963677287384201</c:v>
                </c:pt>
                <c:pt idx="55">
                  <c:v>33.99389055710283</c:v>
                </c:pt>
                <c:pt idx="56">
                  <c:v>41.263713292993813</c:v>
                </c:pt>
                <c:pt idx="57">
                  <c:v>48.631677840172003</c:v>
                </c:pt>
                <c:pt idx="58">
                  <c:v>42.157872830691943</c:v>
                </c:pt>
                <c:pt idx="59">
                  <c:v>49.925926009924638</c:v>
                </c:pt>
                <c:pt idx="60">
                  <c:v>56.52672215619927</c:v>
                </c:pt>
                <c:pt idx="61">
                  <c:v>63.228385662835308</c:v>
                </c:pt>
                <c:pt idx="62">
                  <c:v>69.661589208117505</c:v>
                </c:pt>
                <c:pt idx="63">
                  <c:v>65.521677840172032</c:v>
                </c:pt>
                <c:pt idx="64">
                  <c:v>59.308846241075571</c:v>
                </c:pt>
                <c:pt idx="65">
                  <c:v>58.015926009924613</c:v>
                </c:pt>
                <c:pt idx="66">
                  <c:v>57.323801925048329</c:v>
                </c:pt>
                <c:pt idx="67">
                  <c:v>52.696810788253799</c:v>
                </c:pt>
                <c:pt idx="68">
                  <c:v>53.37486396748649</c:v>
                </c:pt>
                <c:pt idx="69">
                  <c:v>55.53787283069191</c:v>
                </c:pt>
                <c:pt idx="70">
                  <c:v>57.907872830691915</c:v>
                </c:pt>
                <c:pt idx="71">
                  <c:v>57.357872830691917</c:v>
                </c:pt>
                <c:pt idx="72">
                  <c:v>55.149908283513724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65280"/>
        <c:axId val="34466816"/>
      </c:lineChart>
      <c:dateAx>
        <c:axId val="3446528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34466816"/>
        <c:crosses val="autoZero"/>
        <c:auto val="1"/>
        <c:lblOffset val="100"/>
        <c:baseTimeUnit val="months"/>
        <c:majorUnit val="12"/>
        <c:majorTimeUnit val="months"/>
      </c:dateAx>
      <c:valAx>
        <c:axId val="344668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</a:rPr>
                  <a:t>Cents per </a:t>
                </a:r>
                <a:r>
                  <a:rPr lang="en-US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Lb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2547789933337976"/>
              <c:y val="7.295372800622144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3446528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938964764360207"/>
          <c:y val="9.6245747059395356E-2"/>
          <c:w val="0.66427740227161869"/>
          <c:h val="0.10884441528142318"/>
        </c:manualLayout>
      </c:layout>
      <c:overlay val="1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20509604441042E-2"/>
          <c:y val="7.8671138329930973E-2"/>
          <c:w val="0.90131907184168358"/>
          <c:h val="0.77878414503742588"/>
        </c:manualLayout>
      </c:layout>
      <c:lineChart>
        <c:grouping val="standard"/>
        <c:varyColors val="0"/>
        <c:ser>
          <c:idx val="1"/>
          <c:order val="0"/>
          <c:tx>
            <c:strRef>
              <c:f>Sheet1!$D$2</c:f>
              <c:strCache>
                <c:ptCount val="1"/>
                <c:pt idx="0">
                  <c:v>China Cotton Price</c:v>
                </c:pt>
              </c:strCache>
            </c:strRef>
          </c:tx>
          <c:spPr>
            <a:ln w="4445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Sheet1!$A$27:$A$87</c:f>
              <c:numCache>
                <c:formatCode>[$-409]mmm\-yy;@</c:formatCode>
                <c:ptCount val="6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</c:numCache>
            </c:numRef>
          </c:cat>
          <c:val>
            <c:numRef>
              <c:f>Sheet1!$D$27:$D$87</c:f>
              <c:numCache>
                <c:formatCode>General</c:formatCode>
                <c:ptCount val="61"/>
                <c:pt idx="0">
                  <c:v>85.1</c:v>
                </c:pt>
                <c:pt idx="1">
                  <c:v>86.4</c:v>
                </c:pt>
                <c:pt idx="2">
                  <c:v>88.31</c:v>
                </c:pt>
                <c:pt idx="3">
                  <c:v>89.02</c:v>
                </c:pt>
                <c:pt idx="4">
                  <c:v>89.27</c:v>
                </c:pt>
                <c:pt idx="5">
                  <c:v>90.98</c:v>
                </c:pt>
                <c:pt idx="6">
                  <c:v>91.13</c:v>
                </c:pt>
                <c:pt idx="7">
                  <c:v>89.87</c:v>
                </c:pt>
                <c:pt idx="8">
                  <c:v>87.04</c:v>
                </c:pt>
                <c:pt idx="9">
                  <c:v>81.81</c:v>
                </c:pt>
                <c:pt idx="10">
                  <c:v>72.14</c:v>
                </c:pt>
                <c:pt idx="11">
                  <c:v>71.7</c:v>
                </c:pt>
                <c:pt idx="12">
                  <c:v>73.260000000000005</c:v>
                </c:pt>
                <c:pt idx="13">
                  <c:v>74.39</c:v>
                </c:pt>
                <c:pt idx="14">
                  <c:v>76.400000000000006</c:v>
                </c:pt>
                <c:pt idx="15">
                  <c:v>81.69</c:v>
                </c:pt>
                <c:pt idx="16">
                  <c:v>82.02</c:v>
                </c:pt>
                <c:pt idx="17">
                  <c:v>82.32</c:v>
                </c:pt>
                <c:pt idx="18">
                  <c:v>82.62</c:v>
                </c:pt>
                <c:pt idx="19">
                  <c:v>82.9</c:v>
                </c:pt>
                <c:pt idx="20">
                  <c:v>86.46</c:v>
                </c:pt>
                <c:pt idx="21">
                  <c:v>90.78</c:v>
                </c:pt>
                <c:pt idx="22">
                  <c:v>93.71</c:v>
                </c:pt>
                <c:pt idx="23">
                  <c:v>98.25</c:v>
                </c:pt>
                <c:pt idx="24">
                  <c:v>99.01</c:v>
                </c:pt>
                <c:pt idx="25">
                  <c:v>98.87</c:v>
                </c:pt>
                <c:pt idx="26">
                  <c:v>103.24</c:v>
                </c:pt>
                <c:pt idx="27">
                  <c:v>108.09</c:v>
                </c:pt>
                <c:pt idx="28">
                  <c:v>112.29</c:v>
                </c:pt>
                <c:pt idx="29">
                  <c:v>118.82</c:v>
                </c:pt>
                <c:pt idx="30">
                  <c:v>122.54</c:v>
                </c:pt>
                <c:pt idx="31">
                  <c:v>120.97</c:v>
                </c:pt>
                <c:pt idx="32">
                  <c:v>126.76</c:v>
                </c:pt>
                <c:pt idx="33">
                  <c:v>167.42</c:v>
                </c:pt>
                <c:pt idx="34">
                  <c:v>194.3</c:v>
                </c:pt>
                <c:pt idx="35">
                  <c:v>184.15</c:v>
                </c:pt>
                <c:pt idx="36">
                  <c:v>192</c:v>
                </c:pt>
                <c:pt idx="37">
                  <c:v>205.08</c:v>
                </c:pt>
                <c:pt idx="38">
                  <c:v>212</c:v>
                </c:pt>
                <c:pt idx="39">
                  <c:v>201.79</c:v>
                </c:pt>
                <c:pt idx="40">
                  <c:v>174.67</c:v>
                </c:pt>
                <c:pt idx="41">
                  <c:v>171.8</c:v>
                </c:pt>
                <c:pt idx="42">
                  <c:v>154.93</c:v>
                </c:pt>
                <c:pt idx="43">
                  <c:v>137.21</c:v>
                </c:pt>
                <c:pt idx="44">
                  <c:v>139.88999999999999</c:v>
                </c:pt>
                <c:pt idx="45">
                  <c:v>140.07</c:v>
                </c:pt>
                <c:pt idx="46">
                  <c:v>136.83000000000001</c:v>
                </c:pt>
                <c:pt idx="47">
                  <c:v>135.79</c:v>
                </c:pt>
                <c:pt idx="48">
                  <c:v>138.08000000000001</c:v>
                </c:pt>
                <c:pt idx="49">
                  <c:v>140.34</c:v>
                </c:pt>
                <c:pt idx="50">
                  <c:v>140.21</c:v>
                </c:pt>
                <c:pt idx="51">
                  <c:v>139.02000000000001</c:v>
                </c:pt>
                <c:pt idx="52">
                  <c:v>136.76</c:v>
                </c:pt>
                <c:pt idx="53">
                  <c:v>131.72999999999999</c:v>
                </c:pt>
                <c:pt idx="54">
                  <c:v>130.80000000000001</c:v>
                </c:pt>
                <c:pt idx="55">
                  <c:v>131.91</c:v>
                </c:pt>
                <c:pt idx="56">
                  <c:v>133.6</c:v>
                </c:pt>
                <c:pt idx="57">
                  <c:v>134.66999999999999</c:v>
                </c:pt>
                <c:pt idx="58">
                  <c:v>135.84</c:v>
                </c:pt>
                <c:pt idx="59">
                  <c:v>137.55000000000001</c:v>
                </c:pt>
                <c:pt idx="60">
                  <c:v>139.25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China Polyester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Sheet1!$A$27:$A$87</c:f>
              <c:numCache>
                <c:formatCode>[$-409]mmm\-yy;@</c:formatCode>
                <c:ptCount val="6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</c:numCache>
            </c:numRef>
          </c:cat>
          <c:val>
            <c:numRef>
              <c:f>Sheet1!$C$27:$C$87</c:f>
              <c:numCache>
                <c:formatCode>General</c:formatCode>
                <c:ptCount val="61"/>
                <c:pt idx="0">
                  <c:v>71.67</c:v>
                </c:pt>
                <c:pt idx="1">
                  <c:v>73.48</c:v>
                </c:pt>
                <c:pt idx="2">
                  <c:v>73.94</c:v>
                </c:pt>
                <c:pt idx="3">
                  <c:v>70.31</c:v>
                </c:pt>
                <c:pt idx="4">
                  <c:v>76.66</c:v>
                </c:pt>
                <c:pt idx="5">
                  <c:v>78.47</c:v>
                </c:pt>
                <c:pt idx="6">
                  <c:v>75.3</c:v>
                </c:pt>
                <c:pt idx="7">
                  <c:v>72.12</c:v>
                </c:pt>
                <c:pt idx="8">
                  <c:v>60.33</c:v>
                </c:pt>
                <c:pt idx="9">
                  <c:v>46.72</c:v>
                </c:pt>
                <c:pt idx="10">
                  <c:v>46.72</c:v>
                </c:pt>
                <c:pt idx="11">
                  <c:v>48.08</c:v>
                </c:pt>
                <c:pt idx="12">
                  <c:v>53.07</c:v>
                </c:pt>
                <c:pt idx="13">
                  <c:v>49.9</c:v>
                </c:pt>
                <c:pt idx="14">
                  <c:v>57.61</c:v>
                </c:pt>
                <c:pt idx="15">
                  <c:v>59.87</c:v>
                </c:pt>
                <c:pt idx="16">
                  <c:v>56.25</c:v>
                </c:pt>
                <c:pt idx="17">
                  <c:v>59.42</c:v>
                </c:pt>
                <c:pt idx="18">
                  <c:v>63.96</c:v>
                </c:pt>
                <c:pt idx="19">
                  <c:v>58.06</c:v>
                </c:pt>
                <c:pt idx="20">
                  <c:v>58.51</c:v>
                </c:pt>
                <c:pt idx="21">
                  <c:v>63.96</c:v>
                </c:pt>
                <c:pt idx="22">
                  <c:v>63.96</c:v>
                </c:pt>
                <c:pt idx="23">
                  <c:v>67.13</c:v>
                </c:pt>
                <c:pt idx="24">
                  <c:v>69.400000000000006</c:v>
                </c:pt>
                <c:pt idx="25">
                  <c:v>68.489999999999995</c:v>
                </c:pt>
                <c:pt idx="26">
                  <c:v>68.489999999999995</c:v>
                </c:pt>
                <c:pt idx="27">
                  <c:v>70.31</c:v>
                </c:pt>
                <c:pt idx="28">
                  <c:v>67.13</c:v>
                </c:pt>
                <c:pt idx="29">
                  <c:v>63.5</c:v>
                </c:pt>
                <c:pt idx="30">
                  <c:v>63.2</c:v>
                </c:pt>
                <c:pt idx="31">
                  <c:v>64.38</c:v>
                </c:pt>
                <c:pt idx="32">
                  <c:v>70.33</c:v>
                </c:pt>
                <c:pt idx="33">
                  <c:v>87.6</c:v>
                </c:pt>
                <c:pt idx="34">
                  <c:v>114.62</c:v>
                </c:pt>
                <c:pt idx="35">
                  <c:v>86.07</c:v>
                </c:pt>
                <c:pt idx="36">
                  <c:v>93.64</c:v>
                </c:pt>
                <c:pt idx="37">
                  <c:v>103.51</c:v>
                </c:pt>
                <c:pt idx="38">
                  <c:v>101.73</c:v>
                </c:pt>
                <c:pt idx="39">
                  <c:v>96.22</c:v>
                </c:pt>
                <c:pt idx="40">
                  <c:v>89.6</c:v>
                </c:pt>
                <c:pt idx="41">
                  <c:v>90.26</c:v>
                </c:pt>
                <c:pt idx="42">
                  <c:v>88.9</c:v>
                </c:pt>
                <c:pt idx="43">
                  <c:v>92.99</c:v>
                </c:pt>
                <c:pt idx="44">
                  <c:v>97.07</c:v>
                </c:pt>
                <c:pt idx="45">
                  <c:v>90.26</c:v>
                </c:pt>
                <c:pt idx="46">
                  <c:v>78.47</c:v>
                </c:pt>
                <c:pt idx="47">
                  <c:v>79.38</c:v>
                </c:pt>
                <c:pt idx="48">
                  <c:v>86.18</c:v>
                </c:pt>
                <c:pt idx="49">
                  <c:v>87.54</c:v>
                </c:pt>
                <c:pt idx="50">
                  <c:v>81.650000000000006</c:v>
                </c:pt>
                <c:pt idx="51">
                  <c:v>79.83</c:v>
                </c:pt>
                <c:pt idx="52">
                  <c:v>78.930000000000007</c:v>
                </c:pt>
                <c:pt idx="53">
                  <c:v>71.209999999999994</c:v>
                </c:pt>
                <c:pt idx="54">
                  <c:v>71.67</c:v>
                </c:pt>
                <c:pt idx="55">
                  <c:v>76.94</c:v>
                </c:pt>
                <c:pt idx="56">
                  <c:v>78.474999999999994</c:v>
                </c:pt>
                <c:pt idx="57">
                  <c:v>78.724999999999994</c:v>
                </c:pt>
                <c:pt idx="58">
                  <c:v>76.06</c:v>
                </c:pt>
                <c:pt idx="59">
                  <c:v>77.7</c:v>
                </c:pt>
                <c:pt idx="60">
                  <c:v>83.5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Sheet1!$B$2</c:f>
              <c:strCache>
                <c:ptCount val="1"/>
                <c:pt idx="0">
                  <c:v>A Index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Sheet1!$A$27:$A$87</c:f>
              <c:numCache>
                <c:formatCode>[$-409]mmm\-yy;@</c:formatCode>
                <c:ptCount val="6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</c:numCache>
            </c:numRef>
          </c:cat>
          <c:val>
            <c:numRef>
              <c:f>Sheet1!$B$27:$B$87</c:f>
              <c:numCache>
                <c:formatCode>General</c:formatCode>
                <c:ptCount val="61"/>
                <c:pt idx="0">
                  <c:v>73.25</c:v>
                </c:pt>
                <c:pt idx="1">
                  <c:v>75.05</c:v>
                </c:pt>
                <c:pt idx="2">
                  <c:v>80.180000000000007</c:v>
                </c:pt>
                <c:pt idx="3">
                  <c:v>75.41</c:v>
                </c:pt>
                <c:pt idx="4">
                  <c:v>74.12</c:v>
                </c:pt>
                <c:pt idx="5">
                  <c:v>77.040000000000006</c:v>
                </c:pt>
                <c:pt idx="6">
                  <c:v>77.290000000000006</c:v>
                </c:pt>
                <c:pt idx="7">
                  <c:v>78.05</c:v>
                </c:pt>
                <c:pt idx="8">
                  <c:v>73.540000000000006</c:v>
                </c:pt>
                <c:pt idx="9">
                  <c:v>62.3</c:v>
                </c:pt>
                <c:pt idx="10">
                  <c:v>54.96</c:v>
                </c:pt>
                <c:pt idx="11">
                  <c:v>55.49</c:v>
                </c:pt>
                <c:pt idx="12">
                  <c:v>57.7</c:v>
                </c:pt>
                <c:pt idx="13">
                  <c:v>55.23</c:v>
                </c:pt>
                <c:pt idx="14">
                  <c:v>51.5</c:v>
                </c:pt>
                <c:pt idx="15">
                  <c:v>56.67</c:v>
                </c:pt>
                <c:pt idx="16">
                  <c:v>61.95</c:v>
                </c:pt>
                <c:pt idx="17">
                  <c:v>61.4</c:v>
                </c:pt>
                <c:pt idx="18">
                  <c:v>64.790000000000006</c:v>
                </c:pt>
                <c:pt idx="19">
                  <c:v>64.260000000000005</c:v>
                </c:pt>
                <c:pt idx="20">
                  <c:v>64.069999999999993</c:v>
                </c:pt>
                <c:pt idx="21">
                  <c:v>66.819999999999993</c:v>
                </c:pt>
                <c:pt idx="22">
                  <c:v>71.819999999999993</c:v>
                </c:pt>
                <c:pt idx="23">
                  <c:v>76.8</c:v>
                </c:pt>
                <c:pt idx="24">
                  <c:v>77.39</c:v>
                </c:pt>
                <c:pt idx="25">
                  <c:v>80.05</c:v>
                </c:pt>
                <c:pt idx="26">
                  <c:v>85.8</c:v>
                </c:pt>
                <c:pt idx="27">
                  <c:v>88.09</c:v>
                </c:pt>
                <c:pt idx="28">
                  <c:v>90.07</c:v>
                </c:pt>
                <c:pt idx="29">
                  <c:v>93.04</c:v>
                </c:pt>
                <c:pt idx="30">
                  <c:v>93.04</c:v>
                </c:pt>
                <c:pt idx="31">
                  <c:v>90.35</c:v>
                </c:pt>
                <c:pt idx="32">
                  <c:v>104.73</c:v>
                </c:pt>
                <c:pt idx="33">
                  <c:v>126.55</c:v>
                </c:pt>
                <c:pt idx="34">
                  <c:v>155.47</c:v>
                </c:pt>
                <c:pt idx="35">
                  <c:v>168.04</c:v>
                </c:pt>
                <c:pt idx="36">
                  <c:v>178.93</c:v>
                </c:pt>
                <c:pt idx="37">
                  <c:v>213.16</c:v>
                </c:pt>
                <c:pt idx="38">
                  <c:v>229.67</c:v>
                </c:pt>
                <c:pt idx="39">
                  <c:v>216.62</c:v>
                </c:pt>
                <c:pt idx="40">
                  <c:v>165.52</c:v>
                </c:pt>
                <c:pt idx="41">
                  <c:v>167.16</c:v>
                </c:pt>
                <c:pt idx="42">
                  <c:v>121.73095240000001</c:v>
                </c:pt>
                <c:pt idx="43">
                  <c:v>114.1</c:v>
                </c:pt>
                <c:pt idx="44">
                  <c:v>116.88</c:v>
                </c:pt>
                <c:pt idx="45">
                  <c:v>110.61</c:v>
                </c:pt>
                <c:pt idx="46">
                  <c:v>104.68</c:v>
                </c:pt>
                <c:pt idx="47">
                  <c:v>95.45</c:v>
                </c:pt>
                <c:pt idx="48">
                  <c:v>101.11</c:v>
                </c:pt>
                <c:pt idx="49">
                  <c:v>100.75</c:v>
                </c:pt>
                <c:pt idx="50">
                  <c:v>99.5</c:v>
                </c:pt>
                <c:pt idx="51">
                  <c:v>100.1</c:v>
                </c:pt>
                <c:pt idx="52">
                  <c:v>88.53</c:v>
                </c:pt>
                <c:pt idx="53">
                  <c:v>82.18</c:v>
                </c:pt>
                <c:pt idx="54">
                  <c:v>83.97</c:v>
                </c:pt>
                <c:pt idx="55">
                  <c:v>84.4</c:v>
                </c:pt>
                <c:pt idx="56">
                  <c:v>84.15</c:v>
                </c:pt>
                <c:pt idx="57">
                  <c:v>81.95</c:v>
                </c:pt>
                <c:pt idx="58">
                  <c:v>80.87</c:v>
                </c:pt>
                <c:pt idx="59">
                  <c:v>83.37</c:v>
                </c:pt>
                <c:pt idx="60">
                  <c:v>84.918421050000006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56064"/>
        <c:axId val="90866048"/>
      </c:lineChart>
      <c:dateAx>
        <c:axId val="9085606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90866048"/>
        <c:crosses val="autoZero"/>
        <c:auto val="1"/>
        <c:lblOffset val="100"/>
        <c:baseTimeUnit val="months"/>
        <c:majorUnit val="12"/>
        <c:majorTimeUnit val="months"/>
      </c:dateAx>
      <c:valAx>
        <c:axId val="908660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</a:rPr>
                  <a:t>Cents per </a:t>
                </a:r>
                <a:r>
                  <a:rPr lang="en-US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Lb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2547789933337976"/>
              <c:y val="7.295372800622144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9085606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4964868882540125"/>
          <c:y val="8.0813648293963258E-2"/>
          <c:w val="0.36248554107727682"/>
          <c:h val="0.26625182268883058"/>
        </c:manualLayout>
      </c:layout>
      <c:overlay val="1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20509604441042E-2"/>
          <c:y val="7.8671138329930973E-2"/>
          <c:w val="0.90131907184168358"/>
          <c:h val="0.77878414503742588"/>
        </c:manualLayout>
      </c:layout>
      <c:lineChart>
        <c:grouping val="standard"/>
        <c:varyColors val="0"/>
        <c:ser>
          <c:idx val="1"/>
          <c:order val="0"/>
          <c:tx>
            <c:strRef>
              <c:f>Sheet1!$D$2</c:f>
              <c:strCache>
                <c:ptCount val="1"/>
                <c:pt idx="0">
                  <c:v>Pakistan</c:v>
                </c:pt>
              </c:strCache>
            </c:strRef>
          </c:tx>
          <c:spPr>
            <a:ln w="4445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Sheet1!$A$15:$A$87</c:f>
              <c:numCache>
                <c:formatCode>[$-409]mmm\-yy;@</c:formatCode>
                <c:ptCount val="73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</c:numCache>
            </c:numRef>
          </c:cat>
          <c:val>
            <c:numRef>
              <c:f>Sheet1!$D$15:$D$87</c:f>
              <c:numCache>
                <c:formatCode>General</c:formatCode>
                <c:ptCount val="73"/>
                <c:pt idx="0">
                  <c:v>38.797722094762719</c:v>
                </c:pt>
                <c:pt idx="1">
                  <c:v>35.422574609162019</c:v>
                </c:pt>
                <c:pt idx="2">
                  <c:v>34.268982111219053</c:v>
                </c:pt>
                <c:pt idx="3">
                  <c:v>33.383352102990898</c:v>
                </c:pt>
                <c:pt idx="4">
                  <c:v>35.334129596819771</c:v>
                </c:pt>
                <c:pt idx="5">
                  <c:v>35.553352102990893</c:v>
                </c:pt>
                <c:pt idx="6">
                  <c:v>32.822092086534546</c:v>
                </c:pt>
                <c:pt idx="7">
                  <c:v>34.546462078306391</c:v>
                </c:pt>
                <c:pt idx="8">
                  <c:v>42.77034954745077</c:v>
                </c:pt>
                <c:pt idx="9">
                  <c:v>37.061609563907105</c:v>
                </c:pt>
                <c:pt idx="10">
                  <c:v>35.25160956390711</c:v>
                </c:pt>
                <c:pt idx="11">
                  <c:v>38.102387057735967</c:v>
                </c:pt>
                <c:pt idx="12">
                  <c:v>33.581609563907108</c:v>
                </c:pt>
                <c:pt idx="13">
                  <c:v>46.112682028937378</c:v>
                </c:pt>
                <c:pt idx="14">
                  <c:v>46.422977000138815</c:v>
                </c:pt>
                <c:pt idx="15">
                  <c:v>44.332199506309905</c:v>
                </c:pt>
                <c:pt idx="16">
                  <c:v>47.312199506309909</c:v>
                </c:pt>
                <c:pt idx="17">
                  <c:v>36.30627452688033</c:v>
                </c:pt>
                <c:pt idx="18">
                  <c:v>41.667052020709235</c:v>
                </c:pt>
                <c:pt idx="19">
                  <c:v>39.627829514538078</c:v>
                </c:pt>
                <c:pt idx="20">
                  <c:v>43.79782951453808</c:v>
                </c:pt>
                <c:pt idx="21">
                  <c:v>53.249867024823288</c:v>
                </c:pt>
                <c:pt idx="22">
                  <c:v>47.993647074192303</c:v>
                </c:pt>
                <c:pt idx="23">
                  <c:v>36.313057131789485</c:v>
                </c:pt>
                <c:pt idx="24">
                  <c:v>28.985094642074685</c:v>
                </c:pt>
                <c:pt idx="25">
                  <c:v>28.862279637960611</c:v>
                </c:pt>
                <c:pt idx="26">
                  <c:v>29.06431714824582</c:v>
                </c:pt>
                <c:pt idx="27">
                  <c:v>26.945094642074686</c:v>
                </c:pt>
                <c:pt idx="28">
                  <c:v>28.814612119447226</c:v>
                </c:pt>
                <c:pt idx="29">
                  <c:v>34.582574609162016</c:v>
                </c:pt>
                <c:pt idx="30">
                  <c:v>32.823834625618368</c:v>
                </c:pt>
                <c:pt idx="31">
                  <c:v>28.705094642074684</c:v>
                </c:pt>
                <c:pt idx="32">
                  <c:v>31.803834625618364</c:v>
                </c:pt>
                <c:pt idx="33">
                  <c:v>33.752574609162018</c:v>
                </c:pt>
                <c:pt idx="34">
                  <c:v>36.113647074192301</c:v>
                </c:pt>
                <c:pt idx="35">
                  <c:v>49.62093948985359</c:v>
                </c:pt>
                <c:pt idx="36">
                  <c:v>42.041422012481064</c:v>
                </c:pt>
                <c:pt idx="37">
                  <c:v>41.090161996024719</c:v>
                </c:pt>
                <c:pt idx="38">
                  <c:v>41.012011954883874</c:v>
                </c:pt>
                <c:pt idx="39">
                  <c:v>40.529196950769787</c:v>
                </c:pt>
                <c:pt idx="40">
                  <c:v>43.998526876716284</c:v>
                </c:pt>
                <c:pt idx="41">
                  <c:v>55.727561831461344</c:v>
                </c:pt>
                <c:pt idx="42">
                  <c:v>64.569599341746553</c:v>
                </c:pt>
                <c:pt idx="43">
                  <c:v>41.617166262515752</c:v>
                </c:pt>
                <c:pt idx="44">
                  <c:v>43.956294992973852</c:v>
                </c:pt>
                <c:pt idx="45">
                  <c:v>57.616503010493417</c:v>
                </c:pt>
                <c:pt idx="46">
                  <c:v>80.08701282124558</c:v>
                </c:pt>
                <c:pt idx="47">
                  <c:v>69.012736605186689</c:v>
                </c:pt>
                <c:pt idx="48">
                  <c:v>60.681865335644829</c:v>
                </c:pt>
                <c:pt idx="49">
                  <c:v>62.852656473536058</c:v>
                </c:pt>
                <c:pt idx="50">
                  <c:v>56.882757071280281</c:v>
                </c:pt>
                <c:pt idx="51">
                  <c:v>49.692455278047646</c:v>
                </c:pt>
                <c:pt idx="52">
                  <c:v>50.244954844866811</c:v>
                </c:pt>
                <c:pt idx="53">
                  <c:v>36.30960616377773</c:v>
                </c:pt>
                <c:pt idx="54">
                  <c:v>49.074635543009848</c:v>
                </c:pt>
                <c:pt idx="55">
                  <c:v>37.910474911776177</c:v>
                </c:pt>
                <c:pt idx="56">
                  <c:v>45.949819651459222</c:v>
                </c:pt>
                <c:pt idx="57">
                  <c:v>54.046032059946853</c:v>
                </c:pt>
                <c:pt idx="58">
                  <c:v>59.840687011820634</c:v>
                </c:pt>
                <c:pt idx="59">
                  <c:v>58.483589825003875</c:v>
                </c:pt>
                <c:pt idx="60">
                  <c:v>58.953111828795926</c:v>
                </c:pt>
                <c:pt idx="61">
                  <c:v>65.820209015612676</c:v>
                </c:pt>
                <c:pt idx="62">
                  <c:v>66.751855104281063</c:v>
                </c:pt>
                <c:pt idx="63">
                  <c:v>61.088846241075572</c:v>
                </c:pt>
                <c:pt idx="64">
                  <c:v>56.433890557102828</c:v>
                </c:pt>
                <c:pt idx="65">
                  <c:v>55.367377416516248</c:v>
                </c:pt>
                <c:pt idx="66">
                  <c:v>53.000386279721681</c:v>
                </c:pt>
                <c:pt idx="67">
                  <c:v>57.591554372182074</c:v>
                </c:pt>
                <c:pt idx="68">
                  <c:v>61.649129555206812</c:v>
                </c:pt>
                <c:pt idx="69">
                  <c:v>65.293890557102827</c:v>
                </c:pt>
                <c:pt idx="70">
                  <c:v>65.139235605229032</c:v>
                </c:pt>
                <c:pt idx="71">
                  <c:v>60.573501192949379</c:v>
                </c:pt>
                <c:pt idx="72">
                  <c:v>64.295837377870143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India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Sheet1!$A$15:$A$87</c:f>
              <c:numCache>
                <c:formatCode>[$-409]mmm\-yy;@</c:formatCode>
                <c:ptCount val="73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</c:numCache>
            </c:numRef>
          </c:cat>
          <c:val>
            <c:numRef>
              <c:f>Sheet1!$C$15:$C$87</c:f>
              <c:numCache>
                <c:formatCode>General</c:formatCode>
                <c:ptCount val="73"/>
                <c:pt idx="0">
                  <c:v>36.300537098876809</c:v>
                </c:pt>
                <c:pt idx="1">
                  <c:v>33.906944600933841</c:v>
                </c:pt>
                <c:pt idx="2">
                  <c:v>29.106944600933844</c:v>
                </c:pt>
                <c:pt idx="3">
                  <c:v>37.752387057735966</c:v>
                </c:pt>
                <c:pt idx="4">
                  <c:v>38.822387057735966</c:v>
                </c:pt>
                <c:pt idx="5">
                  <c:v>42.05238705773597</c:v>
                </c:pt>
                <c:pt idx="6">
                  <c:v>34.279572053621877</c:v>
                </c:pt>
                <c:pt idx="7">
                  <c:v>38.280349547450776</c:v>
                </c:pt>
                <c:pt idx="8">
                  <c:v>35.770349547450778</c:v>
                </c:pt>
                <c:pt idx="9">
                  <c:v>33.404424568021192</c:v>
                </c:pt>
                <c:pt idx="10">
                  <c:v>35.55238705773597</c:v>
                </c:pt>
                <c:pt idx="11">
                  <c:v>41.168312037165549</c:v>
                </c:pt>
                <c:pt idx="12">
                  <c:v>35.790349547450774</c:v>
                </c:pt>
                <c:pt idx="13">
                  <c:v>37.914237016595138</c:v>
                </c:pt>
                <c:pt idx="14">
                  <c:v>40.951422012481061</c:v>
                </c:pt>
                <c:pt idx="15">
                  <c:v>38.874237016595146</c:v>
                </c:pt>
                <c:pt idx="16">
                  <c:v>40.804237016595138</c:v>
                </c:pt>
                <c:pt idx="17">
                  <c:v>38.562977000138815</c:v>
                </c:pt>
                <c:pt idx="18">
                  <c:v>29.112199506309906</c:v>
                </c:pt>
                <c:pt idx="19">
                  <c:v>26.70219950630991</c:v>
                </c:pt>
                <c:pt idx="20">
                  <c:v>31.1821995063099</c:v>
                </c:pt>
                <c:pt idx="21">
                  <c:v>49.332199506309905</c:v>
                </c:pt>
                <c:pt idx="22">
                  <c:v>34.011314592705688</c:v>
                </c:pt>
                <c:pt idx="23">
                  <c:v>32.170537098876807</c:v>
                </c:pt>
                <c:pt idx="24">
                  <c:v>37.746462078306386</c:v>
                </c:pt>
                <c:pt idx="25">
                  <c:v>38.078499588591612</c:v>
                </c:pt>
                <c:pt idx="26">
                  <c:v>40.698499588591609</c:v>
                </c:pt>
                <c:pt idx="27">
                  <c:v>36.131314592705685</c:v>
                </c:pt>
                <c:pt idx="28">
                  <c:v>29.508499588591611</c:v>
                </c:pt>
                <c:pt idx="29">
                  <c:v>30.839277082420459</c:v>
                </c:pt>
                <c:pt idx="30">
                  <c:v>39.748312037165547</c:v>
                </c:pt>
                <c:pt idx="31">
                  <c:v>31.466462078306385</c:v>
                </c:pt>
                <c:pt idx="32">
                  <c:v>38.022387057735969</c:v>
                </c:pt>
                <c:pt idx="33">
                  <c:v>34.739572053621885</c:v>
                </c:pt>
                <c:pt idx="34">
                  <c:v>36.05627452688033</c:v>
                </c:pt>
                <c:pt idx="35">
                  <c:v>46.952011954883872</c:v>
                </c:pt>
                <c:pt idx="36">
                  <c:v>46.342011954883873</c:v>
                </c:pt>
                <c:pt idx="37">
                  <c:v>47.372011954883874</c:v>
                </c:pt>
                <c:pt idx="38">
                  <c:v>45.167159440484596</c:v>
                </c:pt>
                <c:pt idx="39">
                  <c:v>61.961636852031759</c:v>
                </c:pt>
                <c:pt idx="40">
                  <c:v>87.859224238894456</c:v>
                </c:pt>
                <c:pt idx="41">
                  <c:v>87.299224238894453</c:v>
                </c:pt>
                <c:pt idx="42">
                  <c:v>76.56941179032053</c:v>
                </c:pt>
                <c:pt idx="43">
                  <c:v>58.199599341746548</c:v>
                </c:pt>
                <c:pt idx="44">
                  <c:v>68.741167973466659</c:v>
                </c:pt>
                <c:pt idx="45">
                  <c:v>68.10195228932669</c:v>
                </c:pt>
                <c:pt idx="46">
                  <c:v>97.566342747192039</c:v>
                </c:pt>
                <c:pt idx="47">
                  <c:v>97.068474033190284</c:v>
                </c:pt>
                <c:pt idx="50">
                  <c:v>89.689761337771273</c:v>
                </c:pt>
                <c:pt idx="51">
                  <c:v>85.174902001340797</c:v>
                </c:pt>
                <c:pt idx="52">
                  <c:v>49.496027309897102</c:v>
                </c:pt>
                <c:pt idx="53">
                  <c:v>50.161261749179687</c:v>
                </c:pt>
                <c:pt idx="54">
                  <c:v>50.963677287384201</c:v>
                </c:pt>
                <c:pt idx="55">
                  <c:v>33.99389055710283</c:v>
                </c:pt>
                <c:pt idx="56">
                  <c:v>41.263713292993813</c:v>
                </c:pt>
                <c:pt idx="57">
                  <c:v>48.631677840172003</c:v>
                </c:pt>
                <c:pt idx="58">
                  <c:v>42.157872830691943</c:v>
                </c:pt>
                <c:pt idx="59">
                  <c:v>49.925926009924638</c:v>
                </c:pt>
                <c:pt idx="60">
                  <c:v>56.52672215619927</c:v>
                </c:pt>
                <c:pt idx="61">
                  <c:v>63.228385662835308</c:v>
                </c:pt>
                <c:pt idx="62">
                  <c:v>69.661589208117505</c:v>
                </c:pt>
                <c:pt idx="63">
                  <c:v>65.521677840172032</c:v>
                </c:pt>
                <c:pt idx="64">
                  <c:v>59.308846241075571</c:v>
                </c:pt>
                <c:pt idx="65">
                  <c:v>58.015926009924613</c:v>
                </c:pt>
                <c:pt idx="66">
                  <c:v>57.323801925048329</c:v>
                </c:pt>
                <c:pt idx="67">
                  <c:v>52.696810788253799</c:v>
                </c:pt>
                <c:pt idx="68">
                  <c:v>53.37486396748649</c:v>
                </c:pt>
                <c:pt idx="69">
                  <c:v>55.53787283069191</c:v>
                </c:pt>
                <c:pt idx="70">
                  <c:v>57.907872830691915</c:v>
                </c:pt>
                <c:pt idx="71">
                  <c:v>57.357872830691917</c:v>
                </c:pt>
                <c:pt idx="72">
                  <c:v>55.149908283513724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Sheet1!$B$2</c:f>
              <c:strCache>
                <c:ptCount val="1"/>
                <c:pt idx="0">
                  <c:v>China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Sheet1!$A$15:$A$87</c:f>
              <c:numCache>
                <c:formatCode>[$-409]mmm\-yy;@</c:formatCode>
                <c:ptCount val="73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</c:numCache>
            </c:numRef>
          </c:cat>
          <c:val>
            <c:numRef>
              <c:f>Sheet1!$B$15:$B$87</c:f>
              <c:numCache>
                <c:formatCode>General</c:formatCode>
                <c:ptCount val="73"/>
                <c:pt idx="0">
                  <c:v>43.501234461055006</c:v>
                </c:pt>
                <c:pt idx="1">
                  <c:v>42.107641963112044</c:v>
                </c:pt>
                <c:pt idx="2">
                  <c:v>42.251234461055006</c:v>
                </c:pt>
                <c:pt idx="3">
                  <c:v>43.712011954883877</c:v>
                </c:pt>
                <c:pt idx="4">
                  <c:v>43.492011954883878</c:v>
                </c:pt>
                <c:pt idx="5">
                  <c:v>38.304049465169086</c:v>
                </c:pt>
                <c:pt idx="6">
                  <c:v>36.582789448712745</c:v>
                </c:pt>
                <c:pt idx="7">
                  <c:v>36.747159440484594</c:v>
                </c:pt>
                <c:pt idx="8">
                  <c:v>39.506381946655694</c:v>
                </c:pt>
                <c:pt idx="9">
                  <c:v>38.234826958997957</c:v>
                </c:pt>
                <c:pt idx="10">
                  <c:v>37.805604452826842</c:v>
                </c:pt>
                <c:pt idx="11">
                  <c:v>38.182789448712754</c:v>
                </c:pt>
                <c:pt idx="12">
                  <c:v>34.862011954883869</c:v>
                </c:pt>
                <c:pt idx="13">
                  <c:v>33.322011954883877</c:v>
                </c:pt>
                <c:pt idx="14">
                  <c:v>30.544826958997959</c:v>
                </c:pt>
                <c:pt idx="15">
                  <c:v>32.889974444598664</c:v>
                </c:pt>
                <c:pt idx="16">
                  <c:v>32.499974444598664</c:v>
                </c:pt>
                <c:pt idx="17">
                  <c:v>33.961529432256398</c:v>
                </c:pt>
                <c:pt idx="18">
                  <c:v>33.751529432256405</c:v>
                </c:pt>
                <c:pt idx="19">
                  <c:v>37.833084419914158</c:v>
                </c:pt>
                <c:pt idx="20">
                  <c:v>40.796676917857127</c:v>
                </c:pt>
                <c:pt idx="21">
                  <c:v>45.055899424028226</c:v>
                </c:pt>
                <c:pt idx="22">
                  <c:v>49.532789448712748</c:v>
                </c:pt>
                <c:pt idx="23">
                  <c:v>45.570456967226107</c:v>
                </c:pt>
                <c:pt idx="24">
                  <c:v>42.066086975454297</c:v>
                </c:pt>
                <c:pt idx="25">
                  <c:v>40.742494477511343</c:v>
                </c:pt>
                <c:pt idx="26">
                  <c:v>40.690456967226098</c:v>
                </c:pt>
                <c:pt idx="27">
                  <c:v>36.327641963112043</c:v>
                </c:pt>
                <c:pt idx="28">
                  <c:v>33.327641963112043</c:v>
                </c:pt>
                <c:pt idx="29">
                  <c:v>31.623271971340202</c:v>
                </c:pt>
                <c:pt idx="30">
                  <c:v>25.23375449396768</c:v>
                </c:pt>
                <c:pt idx="31">
                  <c:v>26.935309481625424</c:v>
                </c:pt>
                <c:pt idx="32">
                  <c:v>27.575309481625425</c:v>
                </c:pt>
                <c:pt idx="33">
                  <c:v>23.938901979568385</c:v>
                </c:pt>
                <c:pt idx="34">
                  <c:v>28.207159440484588</c:v>
                </c:pt>
                <c:pt idx="35">
                  <c:v>27.628714428142317</c:v>
                </c:pt>
                <c:pt idx="36">
                  <c:v>33.602601897286704</c:v>
                </c:pt>
                <c:pt idx="37">
                  <c:v>31.958231905514879</c:v>
                </c:pt>
                <c:pt idx="38">
                  <c:v>30.763379391115564</c:v>
                </c:pt>
                <c:pt idx="39">
                  <c:v>44.107079308833889</c:v>
                </c:pt>
                <c:pt idx="40">
                  <c:v>40.744264304719792</c:v>
                </c:pt>
                <c:pt idx="41">
                  <c:v>44.103299259464904</c:v>
                </c:pt>
                <c:pt idx="42">
                  <c:v>46.360001732723347</c:v>
                </c:pt>
                <c:pt idx="43">
                  <c:v>47.03281673683739</c:v>
                </c:pt>
                <c:pt idx="44">
                  <c:v>40.510779226552216</c:v>
                </c:pt>
                <c:pt idx="45">
                  <c:v>32.304291592844493</c:v>
                </c:pt>
                <c:pt idx="46">
                  <c:v>52.918300125826562</c:v>
                </c:pt>
                <c:pt idx="47">
                  <c:v>49.600525187537812</c:v>
                </c:pt>
                <c:pt idx="48">
                  <c:v>37.00440583465101</c:v>
                </c:pt>
                <c:pt idx="49">
                  <c:v>39.239948889197279</c:v>
                </c:pt>
                <c:pt idx="50">
                  <c:v>44.913742582628629</c:v>
                </c:pt>
                <c:pt idx="51">
                  <c:v>42.469560142282887</c:v>
                </c:pt>
                <c:pt idx="52">
                  <c:v>48.644305236906831</c:v>
                </c:pt>
                <c:pt idx="53">
                  <c:v>37.98653029861805</c:v>
                </c:pt>
                <c:pt idx="54">
                  <c:v>46.125010917293793</c:v>
                </c:pt>
                <c:pt idx="55">
                  <c:v>40.721818726129698</c:v>
                </c:pt>
                <c:pt idx="56">
                  <c:v>35.133464814798003</c:v>
                </c:pt>
                <c:pt idx="57">
                  <c:v>36.751429361976221</c:v>
                </c:pt>
                <c:pt idx="58">
                  <c:v>29.628597762879792</c:v>
                </c:pt>
                <c:pt idx="59">
                  <c:v>20.472757300577882</c:v>
                </c:pt>
                <c:pt idx="60">
                  <c:v>18.306155527936795</c:v>
                </c:pt>
                <c:pt idx="61">
                  <c:v>18.87111121190955</c:v>
                </c:pt>
                <c:pt idx="62">
                  <c:v>17.186739574166978</c:v>
                </c:pt>
                <c:pt idx="63">
                  <c:v>13.954208707169471</c:v>
                </c:pt>
                <c:pt idx="64">
                  <c:v>17.915182117553172</c:v>
                </c:pt>
                <c:pt idx="65">
                  <c:v>18.069058341120041</c:v>
                </c:pt>
                <c:pt idx="66">
                  <c:v>14.899925701481465</c:v>
                </c:pt>
                <c:pt idx="67">
                  <c:v>13.439731019404718</c:v>
                </c:pt>
                <c:pt idx="68">
                  <c:v>15.265076067530913</c:v>
                </c:pt>
                <c:pt idx="69">
                  <c:v>16.58643884206802</c:v>
                </c:pt>
                <c:pt idx="70">
                  <c:v>15.37643884206804</c:v>
                </c:pt>
                <c:pt idx="71">
                  <c:v>14.120031751503632</c:v>
                </c:pt>
                <c:pt idx="72">
                  <c:v>15.927577390510237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51680"/>
        <c:axId val="90953216"/>
      </c:lineChart>
      <c:dateAx>
        <c:axId val="9095168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90953216"/>
        <c:crosses val="autoZero"/>
        <c:auto val="1"/>
        <c:lblOffset val="100"/>
        <c:baseTimeUnit val="months"/>
        <c:majorUnit val="12"/>
        <c:majorTimeUnit val="months"/>
      </c:dateAx>
      <c:valAx>
        <c:axId val="909532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</a:rPr>
                  <a:t>Cents per </a:t>
                </a:r>
                <a:r>
                  <a:rPr lang="en-US" dirty="0" err="1" smtClean="0">
                    <a:solidFill>
                      <a:schemeClr val="tx2">
                        <a:lumMod val="50000"/>
                      </a:schemeClr>
                    </a:solidFill>
                  </a:rPr>
                  <a:t>Lb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2547789933337976"/>
              <c:y val="7.295372800622144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9095168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938964764360207"/>
          <c:y val="9.6245747059395356E-2"/>
          <c:w val="0.66427740227161869"/>
          <c:h val="0.10884441528142318"/>
        </c:manualLayout>
      </c:layout>
      <c:overlay val="1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93633428564795E-2"/>
          <c:y val="9.718965684844949E-2"/>
          <c:w val="0.89541936682693435"/>
          <c:h val="0.77878414503742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Thou Bales</c:v>
                </c:pt>
              </c:strCache>
            </c:strRef>
          </c:tx>
          <c:spPr>
            <a:ln w="44450"/>
          </c:spPr>
          <c:invertIfNegative val="0"/>
          <c:cat>
            <c:numRef>
              <c:f>Sheet1!$A$3:$A$99</c:f>
              <c:numCache>
                <c:formatCode>[$-409]mmm\-yy;@</c:formatCode>
                <c:ptCount val="85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</c:numCache>
            </c:numRef>
          </c:cat>
          <c:val>
            <c:numRef>
              <c:f>Sheet1!$D$3:$D$99</c:f>
              <c:numCache>
                <c:formatCode>_(* #,##0.000_);_(* \(#,##0.000\);_(* "-"??_);_(@_)</c:formatCode>
                <c:ptCount val="85"/>
                <c:pt idx="0">
                  <c:v>217.69974916251525</c:v>
                </c:pt>
                <c:pt idx="1">
                  <c:v>209.43576397374045</c:v>
                </c:pt>
                <c:pt idx="2">
                  <c:v>263.57006904709658</c:v>
                </c:pt>
                <c:pt idx="3">
                  <c:v>237.29260537761647</c:v>
                </c:pt>
                <c:pt idx="4">
                  <c:v>232.5985292386668</c:v>
                </c:pt>
                <c:pt idx="5">
                  <c:v>213.38702166273632</c:v>
                </c:pt>
                <c:pt idx="6">
                  <c:v>209.97994205220519</c:v>
                </c:pt>
                <c:pt idx="7">
                  <c:v>245.37205632017591</c:v>
                </c:pt>
                <c:pt idx="8">
                  <c:v>224.73909233523841</c:v>
                </c:pt>
                <c:pt idx="9">
                  <c:v>207.38861570190269</c:v>
                </c:pt>
                <c:pt idx="10">
                  <c:v>206.97266451423263</c:v>
                </c:pt>
                <c:pt idx="11">
                  <c:v>226.10629927854919</c:v>
                </c:pt>
                <c:pt idx="12">
                  <c:v>246.05093982053472</c:v>
                </c:pt>
                <c:pt idx="13">
                  <c:v>161.23882113506252</c:v>
                </c:pt>
                <c:pt idx="14">
                  <c:v>305.14355928642243</c:v>
                </c:pt>
                <c:pt idx="15">
                  <c:v>283.77169296612874</c:v>
                </c:pt>
                <c:pt idx="16">
                  <c:v>262.75841952208731</c:v>
                </c:pt>
                <c:pt idx="17">
                  <c:v>240.32757107479128</c:v>
                </c:pt>
                <c:pt idx="18">
                  <c:v>234.15154812597839</c:v>
                </c:pt>
                <c:pt idx="19">
                  <c:v>249.21400053561214</c:v>
                </c:pt>
                <c:pt idx="20">
                  <c:v>188.16199518651086</c:v>
                </c:pt>
                <c:pt idx="21">
                  <c:v>160.16668234210854</c:v>
                </c:pt>
                <c:pt idx="22">
                  <c:v>175.67815749471708</c:v>
                </c:pt>
                <c:pt idx="23">
                  <c:v>188.34306013142194</c:v>
                </c:pt>
                <c:pt idx="24">
                  <c:v>189.40320057913954</c:v>
                </c:pt>
                <c:pt idx="25">
                  <c:v>144.73210945243662</c:v>
                </c:pt>
                <c:pt idx="26">
                  <c:v>215.30099598137485</c:v>
                </c:pt>
                <c:pt idx="27">
                  <c:v>201.73186936547981</c:v>
                </c:pt>
                <c:pt idx="28">
                  <c:v>199.93347065648661</c:v>
                </c:pt>
                <c:pt idx="29">
                  <c:v>192.84429776953971</c:v>
                </c:pt>
                <c:pt idx="30">
                  <c:v>220.095478878081</c:v>
                </c:pt>
                <c:pt idx="31">
                  <c:v>172.34091676693217</c:v>
                </c:pt>
                <c:pt idx="32">
                  <c:v>173.89139606439977</c:v>
                </c:pt>
                <c:pt idx="33">
                  <c:v>190.91436022176541</c:v>
                </c:pt>
                <c:pt idx="34">
                  <c:v>158.08984047245028</c:v>
                </c:pt>
                <c:pt idx="35">
                  <c:v>189.69891212618782</c:v>
                </c:pt>
                <c:pt idx="36">
                  <c:v>147.71977557632871</c:v>
                </c:pt>
                <c:pt idx="37">
                  <c:v>233.19911033571924</c:v>
                </c:pt>
                <c:pt idx="38">
                  <c:v>280.53773435802816</c:v>
                </c:pt>
                <c:pt idx="39">
                  <c:v>291.07478805950961</c:v>
                </c:pt>
                <c:pt idx="40">
                  <c:v>263.19159682445445</c:v>
                </c:pt>
                <c:pt idx="41">
                  <c:v>290.27227484774806</c:v>
                </c:pt>
                <c:pt idx="42">
                  <c:v>310.18518860162578</c:v>
                </c:pt>
                <c:pt idx="43">
                  <c:v>292.90175983059368</c:v>
                </c:pt>
                <c:pt idx="44">
                  <c:v>317.20063867647025</c:v>
                </c:pt>
                <c:pt idx="45">
                  <c:v>276.07952459755188</c:v>
                </c:pt>
                <c:pt idx="46">
                  <c:v>321.1508561201735</c:v>
                </c:pt>
                <c:pt idx="47">
                  <c:v>381.03943858044562</c:v>
                </c:pt>
                <c:pt idx="48">
                  <c:v>385.56931283030247</c:v>
                </c:pt>
                <c:pt idx="49">
                  <c:v>229.23968133553845</c:v>
                </c:pt>
                <c:pt idx="50">
                  <c:v>387.32948680428024</c:v>
                </c:pt>
                <c:pt idx="51">
                  <c:v>333.16650188852924</c:v>
                </c:pt>
                <c:pt idx="52">
                  <c:v>297.21820047287054</c:v>
                </c:pt>
                <c:pt idx="53">
                  <c:v>243.7757008467938</c:v>
                </c:pt>
                <c:pt idx="54">
                  <c:v>260.7720034946683</c:v>
                </c:pt>
                <c:pt idx="55">
                  <c:v>308.00817617818433</c:v>
                </c:pt>
                <c:pt idx="56">
                  <c:v>336.38089416738973</c:v>
                </c:pt>
                <c:pt idx="57">
                  <c:v>299.20823632790064</c:v>
                </c:pt>
                <c:pt idx="58">
                  <c:v>365.02742082838262</c:v>
                </c:pt>
                <c:pt idx="59">
                  <c:v>423.68033340166414</c:v>
                </c:pt>
                <c:pt idx="60">
                  <c:v>382.6095240854014</c:v>
                </c:pt>
                <c:pt idx="61">
                  <c:v>205.65534330117373</c:v>
                </c:pt>
                <c:pt idx="62">
                  <c:v>288.99423329705706</c:v>
                </c:pt>
                <c:pt idx="63">
                  <c:v>201.29385341205744</c:v>
                </c:pt>
                <c:pt idx="64">
                  <c:v>173.30374498448603</c:v>
                </c:pt>
                <c:pt idx="65">
                  <c:v>176.36565263256529</c:v>
                </c:pt>
                <c:pt idx="66">
                  <c:v>239.93010839594092</c:v>
                </c:pt>
                <c:pt idx="67">
                  <c:v>278.99387078005759</c:v>
                </c:pt>
                <c:pt idx="68">
                  <c:v>340.27185773343871</c:v>
                </c:pt>
                <c:pt idx="69">
                  <c:v>366.60543241933243</c:v>
                </c:pt>
                <c:pt idx="70">
                  <c:v>358.51092835733959</c:v>
                </c:pt>
                <c:pt idx="71">
                  <c:v>423.66201037216553</c:v>
                </c:pt>
                <c:pt idx="72">
                  <c:v>301.4737066796186</c:v>
                </c:pt>
                <c:pt idx="73">
                  <c:v>511.27497593455882</c:v>
                </c:pt>
                <c:pt idx="74">
                  <c:v>492.99444813444825</c:v>
                </c:pt>
                <c:pt idx="75">
                  <c:v>432.41342237681982</c:v>
                </c:pt>
                <c:pt idx="76">
                  <c:v>509.67718161669904</c:v>
                </c:pt>
                <c:pt idx="77">
                  <c:v>436.47557430600023</c:v>
                </c:pt>
                <c:pt idx="78">
                  <c:v>572.06172041282014</c:v>
                </c:pt>
                <c:pt idx="79">
                  <c:v>633.05106264472613</c:v>
                </c:pt>
                <c:pt idx="80">
                  <c:v>562.93629603041506</c:v>
                </c:pt>
                <c:pt idx="81">
                  <c:v>512.30685886625201</c:v>
                </c:pt>
                <c:pt idx="82">
                  <c:v>578.86203483438999</c:v>
                </c:pt>
                <c:pt idx="83">
                  <c:v>683.01064116085274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255168"/>
        <c:axId val="91256704"/>
      </c:barChart>
      <c:dateAx>
        <c:axId val="91255168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91256704"/>
        <c:crosses val="autoZero"/>
        <c:auto val="1"/>
        <c:lblOffset val="100"/>
        <c:baseTimeUnit val="months"/>
        <c:majorUnit val="12"/>
        <c:majorTimeUnit val="months"/>
      </c:dateAx>
      <c:valAx>
        <c:axId val="912567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>
                    <a:solidFill>
                      <a:schemeClr val="tx2">
                        <a:lumMod val="50000"/>
                      </a:schemeClr>
                    </a:solidFill>
                  </a:defRPr>
                </a:pPr>
                <a:r>
                  <a:rPr lang="en-US" sz="1800" dirty="0" smtClean="0">
                    <a:solidFill>
                      <a:schemeClr val="tx2">
                        <a:lumMod val="50000"/>
                      </a:schemeClr>
                    </a:solidFill>
                  </a:rPr>
                  <a:t>Thousand Bales </a:t>
                </a:r>
                <a:endParaRPr lang="en-US" sz="1800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07778784289132"/>
              <c:y val="7.1913580246913585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9125516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Million Bales</a:t>
            </a:r>
            <a:endParaRPr lang="en-US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349103137618004E-2"/>
          <c:y val="9.748341712210655E-2"/>
          <c:w val="0.895767826547366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5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Sheet1!$A$15:$A$28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strCache>
            </c:strRef>
          </c:cat>
          <c:val>
            <c:numRef>
              <c:f>Sheet1!$B$15:$B$28</c:f>
              <c:numCache>
                <c:formatCode>0.00</c:formatCode>
                <c:ptCount val="10"/>
                <c:pt idx="0">
                  <c:v>38.5</c:v>
                </c:pt>
                <c:pt idx="1">
                  <c:v>45</c:v>
                </c:pt>
                <c:pt idx="2">
                  <c:v>50</c:v>
                </c:pt>
                <c:pt idx="3">
                  <c:v>51</c:v>
                </c:pt>
                <c:pt idx="4">
                  <c:v>44</c:v>
                </c:pt>
                <c:pt idx="5">
                  <c:v>50</c:v>
                </c:pt>
                <c:pt idx="6">
                  <c:v>46</c:v>
                </c:pt>
                <c:pt idx="7">
                  <c:v>38</c:v>
                </c:pt>
                <c:pt idx="8">
                  <c:v>35.5</c:v>
                </c:pt>
                <c:pt idx="9">
                  <c:v>34.286273510291224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Yarn Imports</c:v>
                </c:pt>
              </c:strCache>
            </c:strRef>
          </c:tx>
          <c:spPr>
            <a:pattFill prst="lgGrid">
              <a:fgClr>
                <a:srgbClr val="730E00">
                  <a:lumMod val="50000"/>
                </a:srgbClr>
              </a:fgClr>
              <a:bgClr>
                <a:srgbClr val="C00000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Sheet1!$A$15:$A$28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strCache>
            </c:strRef>
          </c:cat>
          <c:val>
            <c:numRef>
              <c:f>Sheet1!$C$15:$C$28</c:f>
              <c:numCache>
                <c:formatCode>0.00</c:formatCode>
                <c:ptCount val="10"/>
                <c:pt idx="0">
                  <c:v>2.0212826792787362</c:v>
                </c:pt>
                <c:pt idx="1">
                  <c:v>2.6170362684462889</c:v>
                </c:pt>
                <c:pt idx="2">
                  <c:v>2.8440212800811047</c:v>
                </c:pt>
                <c:pt idx="3">
                  <c:v>2.3256053183729088</c:v>
                </c:pt>
                <c:pt idx="4">
                  <c:v>2.7011158942551496</c:v>
                </c:pt>
                <c:pt idx="5">
                  <c:v>3.7254431054782184</c:v>
                </c:pt>
                <c:pt idx="6">
                  <c:v>3.4004575210122034</c:v>
                </c:pt>
                <c:pt idx="7">
                  <c:v>5.0244151291232981</c:v>
                </c:pt>
                <c:pt idx="8">
                  <c:v>7.5201668935366373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1341568"/>
        <c:axId val="91343104"/>
      </c:barChart>
      <c:catAx>
        <c:axId val="9134156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91343104"/>
        <c:crosses val="autoZero"/>
        <c:auto val="1"/>
        <c:lblAlgn val="ctr"/>
        <c:lblOffset val="100"/>
        <c:noMultiLvlLbl val="0"/>
      </c:catAx>
      <c:valAx>
        <c:axId val="913431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91341568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2892698991377019"/>
          <c:y val="9.8930472175683029E-2"/>
          <c:w val="0.4655828758375129"/>
          <c:h val="8.57634406299893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Million Bales</a:t>
            </a:r>
            <a:endParaRPr lang="en-US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349103137618004E-2"/>
          <c:y val="9.748341712210655E-2"/>
          <c:w val="0.8957678265473662"/>
          <c:h val="0.8041154733989653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US Exports</c:v>
                </c:pt>
              </c:strCache>
            </c:strRef>
          </c:tx>
          <c:spPr>
            <a:pattFill prst="lgGrid">
              <a:fgClr>
                <a:srgbClr val="730E00">
                  <a:lumMod val="50000"/>
                </a:srgbClr>
              </a:fgClr>
              <a:bgClr>
                <a:srgbClr val="C00000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Sheet1!$A$15:$A$28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strCache>
            </c:strRef>
          </c:cat>
          <c:val>
            <c:numRef>
              <c:f>Sheet1!$C$15:$C$28</c:f>
              <c:numCache>
                <c:formatCode>0.00</c:formatCode>
                <c:ptCount val="10"/>
                <c:pt idx="0">
                  <c:v>14.436</c:v>
                </c:pt>
                <c:pt idx="1">
                  <c:v>17.672999999999998</c:v>
                </c:pt>
                <c:pt idx="2">
                  <c:v>12.959</c:v>
                </c:pt>
                <c:pt idx="3">
                  <c:v>13.634</c:v>
                </c:pt>
                <c:pt idx="4">
                  <c:v>13.260999999999999</c:v>
                </c:pt>
                <c:pt idx="5">
                  <c:v>12.037000000000001</c:v>
                </c:pt>
                <c:pt idx="6">
                  <c:v>14.375999999999999</c:v>
                </c:pt>
                <c:pt idx="7">
                  <c:v>11.714</c:v>
                </c:pt>
                <c:pt idx="8">
                  <c:v>12.2</c:v>
                </c:pt>
                <c:pt idx="9">
                  <c:v>10.612776512889383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5459968"/>
        <c:axId val="13546150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ln w="44450">
              <a:solidFill>
                <a:srgbClr val="154290"/>
              </a:solidFill>
            </a:ln>
          </c:spPr>
          <c:dLbls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Sheet1!$A$15:$A$28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strCache>
            </c:strRef>
          </c:cat>
          <c:val>
            <c:numRef>
              <c:f>Sheet1!$B$15:$B$28</c:f>
              <c:numCache>
                <c:formatCode>0.00</c:formatCode>
                <c:ptCount val="10"/>
                <c:pt idx="0">
                  <c:v>33.840000000000003</c:v>
                </c:pt>
                <c:pt idx="1">
                  <c:v>44.671000000000006</c:v>
                </c:pt>
                <c:pt idx="2">
                  <c:v>38.144999999999996</c:v>
                </c:pt>
                <c:pt idx="3">
                  <c:v>39.321000000000005</c:v>
                </c:pt>
                <c:pt idx="4">
                  <c:v>30.477000000000004</c:v>
                </c:pt>
                <c:pt idx="5">
                  <c:v>36.350000000000009</c:v>
                </c:pt>
                <c:pt idx="6">
                  <c:v>35.666000000000004</c:v>
                </c:pt>
                <c:pt idx="7">
                  <c:v>44.699999999999989</c:v>
                </c:pt>
                <c:pt idx="8">
                  <c:v>38.874000000000002</c:v>
                </c:pt>
                <c:pt idx="9">
                  <c:v>35.949872221076852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459968"/>
        <c:axId val="135461504"/>
      </c:lineChart>
      <c:catAx>
        <c:axId val="13545996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5461504"/>
        <c:crosses val="autoZero"/>
        <c:auto val="1"/>
        <c:lblAlgn val="ctr"/>
        <c:lblOffset val="100"/>
        <c:noMultiLvlLbl val="0"/>
      </c:catAx>
      <c:valAx>
        <c:axId val="1354615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5459968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2892698991377019"/>
          <c:y val="9.8930472175683029E-2"/>
          <c:w val="0.4655828758375129"/>
          <c:h val="8.57634406299893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Million Bales</a:t>
            </a:r>
            <a:endParaRPr lang="en-US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349103137618004E-2"/>
          <c:y val="9.748341712210655E-2"/>
          <c:w val="0.8957678265473662"/>
          <c:h val="0.804115473398965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54269">
                  <a:lumMod val="60000"/>
                  <a:lumOff val="40000"/>
                </a:srgbClr>
              </a:solidFill>
            </a:ln>
          </c:spPr>
          <c:marker>
            <c:spPr>
              <a:solidFill>
                <a:srgbClr val="154269">
                  <a:lumMod val="60000"/>
                  <a:lumOff val="40000"/>
                </a:srgbClr>
              </a:solidFill>
            </c:spPr>
          </c:marker>
          <c:cat>
            <c:strRef>
              <c:f>Sheet1!$A$6:$A$33</c:f>
              <c:strCache>
                <c:ptCount val="28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</c:strCache>
            </c:strRef>
          </c:cat>
          <c:val>
            <c:numRef>
              <c:f>Sheet1!$B$6:$B$33</c:f>
              <c:numCache>
                <c:formatCode>General</c:formatCode>
                <c:ptCount val="28"/>
                <c:pt idx="0">
                  <c:v>20</c:v>
                </c:pt>
                <c:pt idx="1">
                  <c:v>20.85</c:v>
                </c:pt>
                <c:pt idx="2">
                  <c:v>21.9</c:v>
                </c:pt>
                <c:pt idx="3">
                  <c:v>21.3</c:v>
                </c:pt>
                <c:pt idx="4">
                  <c:v>20</c:v>
                </c:pt>
                <c:pt idx="5">
                  <c:v>19.399999999999999</c:v>
                </c:pt>
                <c:pt idx="6">
                  <c:v>19.95</c:v>
                </c:pt>
                <c:pt idx="7">
                  <c:v>19.149999999999999</c:v>
                </c:pt>
                <c:pt idx="8">
                  <c:v>18.7</c:v>
                </c:pt>
                <c:pt idx="9">
                  <c:v>21.3</c:v>
                </c:pt>
                <c:pt idx="10" formatCode="0.00">
                  <c:v>23.5</c:v>
                </c:pt>
                <c:pt idx="11" formatCode="0.00">
                  <c:v>26.25</c:v>
                </c:pt>
                <c:pt idx="12" formatCode="0.00">
                  <c:v>29.9</c:v>
                </c:pt>
                <c:pt idx="13" formatCode="0.00">
                  <c:v>32</c:v>
                </c:pt>
                <c:pt idx="14" formatCode="0.00">
                  <c:v>38.5</c:v>
                </c:pt>
                <c:pt idx="15" formatCode="0.00">
                  <c:v>45</c:v>
                </c:pt>
                <c:pt idx="16" formatCode="0.00">
                  <c:v>50</c:v>
                </c:pt>
                <c:pt idx="17" formatCode="0.00">
                  <c:v>51</c:v>
                </c:pt>
                <c:pt idx="18" formatCode="0.00">
                  <c:v>44</c:v>
                </c:pt>
                <c:pt idx="19" formatCode="0.00">
                  <c:v>50</c:v>
                </c:pt>
                <c:pt idx="20" formatCode="0.00">
                  <c:v>46</c:v>
                </c:pt>
                <c:pt idx="21" formatCode="0.00">
                  <c:v>38</c:v>
                </c:pt>
                <c:pt idx="22" formatCode="0.00">
                  <c:v>35.5</c:v>
                </c:pt>
                <c:pt idx="23" formatCode="0.00">
                  <c:v>34.286273510291224</c:v>
                </c:pt>
                <c:pt idx="24" formatCode="0.00">
                  <c:v>34.286273510291224</c:v>
                </c:pt>
                <c:pt idx="25" formatCode="0.00">
                  <c:v>34.286273510291224</c:v>
                </c:pt>
                <c:pt idx="26" formatCode="0.00">
                  <c:v>34.286273510291224</c:v>
                </c:pt>
                <c:pt idx="27" formatCode="0.00">
                  <c:v>34.286273510291224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Manmade Fiber</c:v>
                </c:pt>
              </c:strCache>
            </c:strRef>
          </c:tx>
          <c:spPr>
            <a:ln w="41275">
              <a:solidFill>
                <a:srgbClr val="730E00"/>
              </a:solidFill>
            </a:ln>
          </c:spPr>
          <c:marker>
            <c:spPr>
              <a:solidFill>
                <a:srgbClr val="730E00"/>
              </a:solidFill>
              <a:ln>
                <a:noFill/>
              </a:ln>
            </c:spPr>
          </c:marker>
          <c:cat>
            <c:strRef>
              <c:f>Sheet1!$A$6:$A$33</c:f>
              <c:strCache>
                <c:ptCount val="28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</c:strCache>
            </c:strRef>
          </c:cat>
          <c:val>
            <c:numRef>
              <c:f>Sheet1!$C$6:$C$33</c:f>
              <c:numCache>
                <c:formatCode>General</c:formatCode>
                <c:ptCount val="28"/>
                <c:pt idx="0">
                  <c:v>11.722859999999999</c:v>
                </c:pt>
                <c:pt idx="1">
                  <c:v>13.531319999999999</c:v>
                </c:pt>
                <c:pt idx="2">
                  <c:v>15.211259999999999</c:v>
                </c:pt>
                <c:pt idx="3">
                  <c:v>16.519410000000001</c:v>
                </c:pt>
                <c:pt idx="4">
                  <c:v>19.048500000000001</c:v>
                </c:pt>
                <c:pt idx="5">
                  <c:v>21.582180000000001</c:v>
                </c:pt>
                <c:pt idx="6">
                  <c:v>25.217459999999999</c:v>
                </c:pt>
                <c:pt idx="7">
                  <c:v>29.481570000000001</c:v>
                </c:pt>
                <c:pt idx="8">
                  <c:v>30.64743</c:v>
                </c:pt>
                <c:pt idx="9">
                  <c:v>34.36074</c:v>
                </c:pt>
                <c:pt idx="10">
                  <c:v>41.648075063819995</c:v>
                </c:pt>
                <c:pt idx="11">
                  <c:v>45.820093346370001</c:v>
                </c:pt>
                <c:pt idx="12">
                  <c:v>53.425176677370004</c:v>
                </c:pt>
                <c:pt idx="13">
                  <c:v>62.723916920429993</c:v>
                </c:pt>
                <c:pt idx="14">
                  <c:v>71.807605046820001</c:v>
                </c:pt>
                <c:pt idx="15">
                  <c:v>85.692246080220002</c:v>
                </c:pt>
                <c:pt idx="16">
                  <c:v>94.473811336769984</c:v>
                </c:pt>
                <c:pt idx="17">
                  <c:v>106.84991025449999</c:v>
                </c:pt>
                <c:pt idx="18">
                  <c:v>102.95192240315998</c:v>
                </c:pt>
                <c:pt idx="19">
                  <c:v>118.33479</c:v>
                </c:pt>
                <c:pt idx="20">
                  <c:v>130.71861000000001</c:v>
                </c:pt>
                <c:pt idx="21">
                  <c:v>141.57763199999999</c:v>
                </c:pt>
                <c:pt idx="22">
                  <c:v>150.72641999999999</c:v>
                </c:pt>
                <c:pt idx="23">
                  <c:v>158.26274100000001</c:v>
                </c:pt>
                <c:pt idx="24">
                  <c:v>166.17587805000002</c:v>
                </c:pt>
                <c:pt idx="25">
                  <c:v>174.48467195250004</c:v>
                </c:pt>
                <c:pt idx="26">
                  <c:v>183.20890555012505</c:v>
                </c:pt>
                <c:pt idx="27">
                  <c:v>192.36935082763131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159616"/>
        <c:axId val="136161536"/>
      </c:lineChart>
      <c:catAx>
        <c:axId val="1361596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6161536"/>
        <c:crosses val="autoZero"/>
        <c:auto val="1"/>
        <c:lblAlgn val="ctr"/>
        <c:lblOffset val="100"/>
        <c:tickLblSkip val="3"/>
        <c:noMultiLvlLbl val="0"/>
      </c:catAx>
      <c:valAx>
        <c:axId val="13616153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6159616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2892698991377019"/>
          <c:y val="0.15146040012282125"/>
          <c:w val="0.38187064906434348"/>
          <c:h val="8.85333232867422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Million Bales</a:t>
            </a:r>
            <a:endParaRPr lang="en-US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349103137618004E-2"/>
          <c:y val="9.748341712210655E-2"/>
          <c:w val="0.8957678265473662"/>
          <c:h val="0.804115473398965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41275">
              <a:solidFill>
                <a:srgbClr val="154269">
                  <a:lumMod val="60000"/>
                  <a:lumOff val="40000"/>
                </a:srgbClr>
              </a:solidFill>
            </a:ln>
          </c:spPr>
          <c:marker>
            <c:spPr>
              <a:solidFill>
                <a:srgbClr val="154269">
                  <a:lumMod val="60000"/>
                  <a:lumOff val="40000"/>
                </a:srgbClr>
              </a:solidFill>
            </c:spPr>
          </c:marker>
          <c:cat>
            <c:strRef>
              <c:f>Sheet1!$A$6:$A$33</c:f>
              <c:strCache>
                <c:ptCount val="28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</c:strCache>
            </c:strRef>
          </c:cat>
          <c:val>
            <c:numRef>
              <c:f>Sheet1!$B$6:$B$33</c:f>
              <c:numCache>
                <c:formatCode>General</c:formatCode>
                <c:ptCount val="28"/>
                <c:pt idx="0">
                  <c:v>20</c:v>
                </c:pt>
                <c:pt idx="1">
                  <c:v>20.85</c:v>
                </c:pt>
                <c:pt idx="2">
                  <c:v>21.9</c:v>
                </c:pt>
                <c:pt idx="3">
                  <c:v>21.3</c:v>
                </c:pt>
                <c:pt idx="4">
                  <c:v>20</c:v>
                </c:pt>
                <c:pt idx="5">
                  <c:v>19.399999999999999</c:v>
                </c:pt>
                <c:pt idx="6">
                  <c:v>19.95</c:v>
                </c:pt>
                <c:pt idx="7">
                  <c:v>19.149999999999999</c:v>
                </c:pt>
                <c:pt idx="8">
                  <c:v>18.7</c:v>
                </c:pt>
                <c:pt idx="9">
                  <c:v>21.3</c:v>
                </c:pt>
                <c:pt idx="10" formatCode="0.00">
                  <c:v>23.5</c:v>
                </c:pt>
                <c:pt idx="11" formatCode="0.00">
                  <c:v>26.25</c:v>
                </c:pt>
                <c:pt idx="12" formatCode="0.00">
                  <c:v>29.9</c:v>
                </c:pt>
                <c:pt idx="13" formatCode="0.00">
                  <c:v>32</c:v>
                </c:pt>
                <c:pt idx="14" formatCode="0.00">
                  <c:v>38.5</c:v>
                </c:pt>
                <c:pt idx="15" formatCode="0.00">
                  <c:v>45</c:v>
                </c:pt>
                <c:pt idx="16" formatCode="0.00">
                  <c:v>50</c:v>
                </c:pt>
                <c:pt idx="17" formatCode="0.00">
                  <c:v>51</c:v>
                </c:pt>
                <c:pt idx="18" formatCode="0.00">
                  <c:v>44</c:v>
                </c:pt>
                <c:pt idx="19" formatCode="0.00">
                  <c:v>50</c:v>
                </c:pt>
                <c:pt idx="20" formatCode="0.00">
                  <c:v>46</c:v>
                </c:pt>
                <c:pt idx="21" formatCode="0.00">
                  <c:v>38</c:v>
                </c:pt>
                <c:pt idx="22" formatCode="0.00">
                  <c:v>35.5</c:v>
                </c:pt>
                <c:pt idx="23" formatCode="0.00">
                  <c:v>34.286273510291224</c:v>
                </c:pt>
                <c:pt idx="24" formatCode="0.00">
                  <c:v>34.286273510291224</c:v>
                </c:pt>
                <c:pt idx="25" formatCode="0.00">
                  <c:v>34.286273510291224</c:v>
                </c:pt>
                <c:pt idx="26" formatCode="0.00">
                  <c:v>34.286273510291224</c:v>
                </c:pt>
                <c:pt idx="27" formatCode="0.00">
                  <c:v>34.286273510291224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Rest of World</c:v>
                </c:pt>
              </c:strCache>
            </c:strRef>
          </c:tx>
          <c:spPr>
            <a:ln w="41275">
              <a:solidFill>
                <a:srgbClr val="730E00"/>
              </a:solidFill>
            </a:ln>
          </c:spPr>
          <c:marker>
            <c:spPr>
              <a:solidFill>
                <a:srgbClr val="730E00"/>
              </a:solidFill>
              <a:ln>
                <a:noFill/>
              </a:ln>
            </c:spPr>
          </c:marker>
          <c:cat>
            <c:strRef>
              <c:f>Sheet1!$A$6:$A$33</c:f>
              <c:strCache>
                <c:ptCount val="28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</c:strCache>
            </c:strRef>
          </c:cat>
          <c:val>
            <c:numRef>
              <c:f>Sheet1!$C$6:$C$33</c:f>
              <c:numCache>
                <c:formatCode>General</c:formatCode>
                <c:ptCount val="28"/>
                <c:pt idx="0">
                  <c:v>65.524000000000001</c:v>
                </c:pt>
                <c:pt idx="1">
                  <c:v>65.337999999999965</c:v>
                </c:pt>
                <c:pt idx="2">
                  <c:v>64.436999999999983</c:v>
                </c:pt>
                <c:pt idx="3">
                  <c:v>64.259999999999991</c:v>
                </c:pt>
                <c:pt idx="4">
                  <c:v>64.622000000000014</c:v>
                </c:pt>
                <c:pt idx="5">
                  <c:v>66.540000000000049</c:v>
                </c:pt>
                <c:pt idx="6">
                  <c:v>67.986000000000004</c:v>
                </c:pt>
                <c:pt idx="7">
                  <c:v>68.11699999999999</c:v>
                </c:pt>
                <c:pt idx="8">
                  <c:v>66.064999999999998</c:v>
                </c:pt>
                <c:pt idx="9">
                  <c:v>69.786999999999978</c:v>
                </c:pt>
                <c:pt idx="10">
                  <c:v>68.668000000000021</c:v>
                </c:pt>
                <c:pt idx="11">
                  <c:v>68.207000000000008</c:v>
                </c:pt>
                <c:pt idx="12">
                  <c:v>68.512</c:v>
                </c:pt>
                <c:pt idx="13">
                  <c:v>66.072999999999979</c:v>
                </c:pt>
                <c:pt idx="14">
                  <c:v>70.543999999999969</c:v>
                </c:pt>
                <c:pt idx="15">
                  <c:v>71.830999999999975</c:v>
                </c:pt>
                <c:pt idx="16">
                  <c:v>73.88900000000001</c:v>
                </c:pt>
                <c:pt idx="17">
                  <c:v>72.495999999999981</c:v>
                </c:pt>
                <c:pt idx="18">
                  <c:v>66.031999999999982</c:v>
                </c:pt>
                <c:pt idx="19">
                  <c:v>68.65000000000002</c:v>
                </c:pt>
                <c:pt idx="20">
                  <c:v>68.060999999999993</c:v>
                </c:pt>
                <c:pt idx="21">
                  <c:v>65.09099999999998</c:v>
                </c:pt>
                <c:pt idx="22">
                  <c:v>70.587000000000018</c:v>
                </c:pt>
              </c:numCache>
            </c:numRef>
          </c:val>
          <c:smooth val="0"/>
        </c:ser>
        <c:ser>
          <c:idx val="2"/>
          <c:order val="2"/>
          <c:spPr>
            <a:ln w="38100">
              <a:solidFill>
                <a:srgbClr val="730E00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Sheet1!$A$6:$A$33</c:f>
              <c:strCache>
                <c:ptCount val="28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</c:strCache>
            </c:strRef>
          </c:cat>
          <c:val>
            <c:numRef>
              <c:f>Sheet1!$D$6:$D$33</c:f>
              <c:numCache>
                <c:formatCode>General</c:formatCode>
                <c:ptCount val="28"/>
                <c:pt idx="22">
                  <c:v>70.587000000000018</c:v>
                </c:pt>
                <c:pt idx="23">
                  <c:v>71.292870000000022</c:v>
                </c:pt>
                <c:pt idx="24">
                  <c:v>72.71872740000002</c:v>
                </c:pt>
                <c:pt idx="25">
                  <c:v>74.173101948000024</c:v>
                </c:pt>
                <c:pt idx="26">
                  <c:v>75.656563986960023</c:v>
                </c:pt>
                <c:pt idx="27">
                  <c:v>77.169695266699222</c:v>
                </c:pt>
              </c:numCache>
            </c:numRef>
          </c:val>
          <c:smooth val="0"/>
        </c:ser>
        <c:ser>
          <c:idx val="3"/>
          <c:order val="3"/>
          <c:spPr>
            <a:ln w="41275">
              <a:solidFill>
                <a:srgbClr val="730E00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Sheet1!$A$6:$A$33</c:f>
              <c:strCache>
                <c:ptCount val="28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</c:strCache>
            </c:strRef>
          </c:cat>
          <c:val>
            <c:numRef>
              <c:f>Sheet1!$E$6:$E$33</c:f>
              <c:numCache>
                <c:formatCode>General</c:formatCode>
                <c:ptCount val="28"/>
                <c:pt idx="22">
                  <c:v>70.587000000000018</c:v>
                </c:pt>
                <c:pt idx="23">
                  <c:v>74.44151056725768</c:v>
                </c:pt>
                <c:pt idx="24">
                  <c:v>78.231814547870457</c:v>
                </c:pt>
                <c:pt idx="25">
                  <c:v>82.022118528483233</c:v>
                </c:pt>
                <c:pt idx="26">
                  <c:v>85.81242250909601</c:v>
                </c:pt>
                <c:pt idx="27">
                  <c:v>89.602726489708786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28864"/>
        <c:axId val="136230400"/>
      </c:lineChart>
      <c:catAx>
        <c:axId val="1362288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6230400"/>
        <c:crosses val="autoZero"/>
        <c:auto val="1"/>
        <c:lblAlgn val="ctr"/>
        <c:lblOffset val="100"/>
        <c:tickLblSkip val="3"/>
        <c:noMultiLvlLbl val="0"/>
      </c:catAx>
      <c:valAx>
        <c:axId val="1362304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6228864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510051769233553"/>
          <c:y val="0.11557529292092077"/>
          <c:w val="0.62002802486048081"/>
          <c:h val="8.85333232867422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49103137618004E-2"/>
          <c:y val="7.894355234671796E-2"/>
          <c:w val="0.8957678265473662"/>
          <c:h val="0.813210486131758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Mills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1998-02</c:v>
                </c:pt>
                <c:pt idx="1">
                  <c:v>2003-07</c:v>
                </c:pt>
                <c:pt idx="2">
                  <c:v>2008-12</c:v>
                </c:pt>
                <c:pt idx="3">
                  <c:v>2013-17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8.8894000000000002</c:v>
                </c:pt>
                <c:pt idx="1">
                  <c:v>5.6603999999999992</c:v>
                </c:pt>
                <c:pt idx="2">
                  <c:v>3.5434000000000001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1998-02</c:v>
                </c:pt>
                <c:pt idx="1">
                  <c:v>2003-07</c:v>
                </c:pt>
                <c:pt idx="2">
                  <c:v>2008-12</c:v>
                </c:pt>
                <c:pt idx="3">
                  <c:v>2013-17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0.49742619794174997</c:v>
                </c:pt>
                <c:pt idx="1">
                  <c:v>5.2464026318602484</c:v>
                </c:pt>
                <c:pt idx="2">
                  <c:v>4.5908037251055518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rgbClr val="154269">
                <a:lumMod val="60000"/>
                <a:lumOff val="40000"/>
              </a:srgbClr>
            </a:solidFill>
            <a:ln>
              <a:solidFill>
                <a:srgbClr val="15429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1998-02</c:v>
                </c:pt>
                <c:pt idx="1">
                  <c:v>2003-07</c:v>
                </c:pt>
                <c:pt idx="2">
                  <c:v>2008-12</c:v>
                </c:pt>
                <c:pt idx="3">
                  <c:v>2013-17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1.5823374025252499</c:v>
                </c:pt>
                <c:pt idx="1">
                  <c:v>1.470456785973</c:v>
                </c:pt>
                <c:pt idx="2">
                  <c:v>1.2519761141898202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Turkey</c:v>
                </c:pt>
              </c:strCache>
            </c:strRef>
          </c:tx>
          <c:spPr>
            <a:ln>
              <a:solidFill>
                <a:srgbClr val="15429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1998-02</c:v>
                </c:pt>
                <c:pt idx="1">
                  <c:v>2003-07</c:v>
                </c:pt>
                <c:pt idx="2">
                  <c:v>2008-12</c:v>
                </c:pt>
                <c:pt idx="3">
                  <c:v>2013-17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0.95528705530125013</c:v>
                </c:pt>
                <c:pt idx="1">
                  <c:v>1.9078153936064999</c:v>
                </c:pt>
                <c:pt idx="2">
                  <c:v>1.8321329718886996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ln>
              <a:solidFill>
                <a:srgbClr val="15429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1998-02</c:v>
                </c:pt>
                <c:pt idx="1">
                  <c:v>2003-07</c:v>
                </c:pt>
                <c:pt idx="2">
                  <c:v>2008-12</c:v>
                </c:pt>
                <c:pt idx="3">
                  <c:v>2013-17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5.0931493442317501</c:v>
                </c:pt>
                <c:pt idx="1">
                  <c:v>5.8425251885602512</c:v>
                </c:pt>
                <c:pt idx="2">
                  <c:v>5.0426871888159273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5927680"/>
        <c:axId val="135929216"/>
      </c:barChart>
      <c:catAx>
        <c:axId val="1359276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35929216"/>
        <c:crosses val="autoZero"/>
        <c:auto val="1"/>
        <c:lblAlgn val="ctr"/>
        <c:lblOffset val="100"/>
        <c:noMultiLvlLbl val="0"/>
      </c:catAx>
      <c:valAx>
        <c:axId val="1359292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5927680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Million Acres</a:t>
            </a:r>
            <a:endParaRPr lang="en-US" sz="1800" dirty="0"/>
          </a:p>
        </c:rich>
      </c:tx>
      <c:layout>
        <c:manualLayout>
          <c:xMode val="edge"/>
          <c:yMode val="edge"/>
          <c:x val="1.4310934881961584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349103137618004E-2"/>
          <c:y val="9.748341712210655E-2"/>
          <c:w val="0.8771921938846426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Acres</c:v>
                </c:pt>
              </c:strCache>
            </c:strRef>
          </c:tx>
          <c:spPr>
            <a:solidFill>
              <a:srgbClr val="15429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6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Sheet1!$A$2:$A$12</c:f>
              <c:strCache>
                <c:ptCount val="8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</c:strCache>
            </c:strRef>
          </c:cat>
          <c:val>
            <c:numRef>
              <c:f>Sheet1!$B$2:$B$12</c:f>
              <c:numCache>
                <c:formatCode>0.0000</c:formatCode>
                <c:ptCount val="8"/>
                <c:pt idx="0">
                  <c:v>15.274000000000001</c:v>
                </c:pt>
                <c:pt idx="1">
                  <c:v>10.827199999999999</c:v>
                </c:pt>
                <c:pt idx="2">
                  <c:v>9.4710000000000001</c:v>
                </c:pt>
                <c:pt idx="3">
                  <c:v>9.1494999999999997</c:v>
                </c:pt>
                <c:pt idx="4">
                  <c:v>10.9742</c:v>
                </c:pt>
                <c:pt idx="5">
                  <c:v>14.7354</c:v>
                </c:pt>
                <c:pt idx="6">
                  <c:v>12.3154</c:v>
                </c:pt>
                <c:pt idx="7">
                  <c:v>9.0148431825001794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2515584"/>
        <c:axId val="325175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Cotton/Corn</c:v>
                </c:pt>
              </c:strCache>
            </c:strRef>
          </c:tx>
          <c:spPr>
            <a:ln w="38100">
              <a:solidFill>
                <a:srgbClr val="730E00"/>
              </a:solidFill>
            </a:ln>
          </c:spPr>
          <c:marker>
            <c:symbol val="square"/>
            <c:size val="9"/>
            <c:spPr>
              <a:solidFill>
                <a:srgbClr val="730E00"/>
              </a:solidFill>
              <a:ln>
                <a:noFill/>
              </a:ln>
            </c:spPr>
          </c:marker>
          <c:cat>
            <c:strRef>
              <c:f>Sheet1!$A$2:$A$12</c:f>
              <c:strCache>
                <c:ptCount val="8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</c:strCache>
            </c:strRef>
          </c:cat>
          <c:val>
            <c:numRef>
              <c:f>Sheet1!$C$2:$C$13</c:f>
              <c:numCache>
                <c:formatCode>0.0000</c:formatCode>
                <c:ptCount val="9"/>
                <c:pt idx="0">
                  <c:v>23.21481692008906</c:v>
                </c:pt>
                <c:pt idx="1">
                  <c:v>14.755877258868281</c:v>
                </c:pt>
                <c:pt idx="2">
                  <c:v>15.04562990351487</c:v>
                </c:pt>
                <c:pt idx="3">
                  <c:v>12.385776624601952</c:v>
                </c:pt>
                <c:pt idx="4">
                  <c:v>18.261549554673145</c:v>
                </c:pt>
                <c:pt idx="5">
                  <c:v>20.081632653061227</c:v>
                </c:pt>
                <c:pt idx="6">
                  <c:v>16.299109978659466</c:v>
                </c:pt>
                <c:pt idx="7">
                  <c:v>13.328597552398371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Cotton/Soy</c:v>
                </c:pt>
              </c:strCache>
            </c:strRef>
          </c:tx>
          <c:spPr>
            <a:ln w="38100">
              <a:solidFill>
                <a:srgbClr val="94959A"/>
              </a:solidFill>
            </a:ln>
          </c:spPr>
          <c:marker>
            <c:symbol val="triangle"/>
            <c:size val="9"/>
            <c:spPr>
              <a:solidFill>
                <a:srgbClr val="949599"/>
              </a:solidFill>
              <a:ln>
                <a:noFill/>
              </a:ln>
            </c:spPr>
          </c:marker>
          <c:cat>
            <c:strRef>
              <c:f>Sheet1!$A$2:$A$12</c:f>
              <c:strCache>
                <c:ptCount val="8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</c:strCache>
            </c:strRef>
          </c:cat>
          <c:val>
            <c:numRef>
              <c:f>Sheet1!$D$2:$D$12</c:f>
              <c:numCache>
                <c:formatCode>0.0000</c:formatCode>
                <c:ptCount val="8"/>
                <c:pt idx="0">
                  <c:v>9.6470850693874848</c:v>
                </c:pt>
                <c:pt idx="1">
                  <c:v>7.4672543394235404</c:v>
                </c:pt>
                <c:pt idx="2">
                  <c:v>6.3411185163720649</c:v>
                </c:pt>
                <c:pt idx="3">
                  <c:v>5.7518130907663583</c:v>
                </c:pt>
                <c:pt idx="4">
                  <c:v>7.8669303326741691</c:v>
                </c:pt>
                <c:pt idx="5">
                  <c:v>8.8715251690458317</c:v>
                </c:pt>
                <c:pt idx="6">
                  <c:v>7.3160442489499991</c:v>
                </c:pt>
                <c:pt idx="7">
                  <c:v>6.1020245522237877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33504"/>
        <c:axId val="32531584"/>
      </c:lineChart>
      <c:catAx>
        <c:axId val="3251558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32517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17504"/>
        <c:scaling>
          <c:orientation val="minMax"/>
          <c:max val="18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2515584"/>
        <c:crosses val="autoZero"/>
        <c:crossBetween val="between"/>
        <c:majorUnit val="3"/>
        <c:minorUnit val="0.60000000000000009"/>
      </c:valAx>
      <c:valAx>
        <c:axId val="32531584"/>
        <c:scaling>
          <c:orientation val="minMax"/>
          <c:max val="24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Price</a:t>
                </a:r>
                <a:r>
                  <a:rPr lang="en-US" baseline="0" dirty="0" smtClean="0"/>
                  <a:t> Ratio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7866570038754888"/>
              <c:y val="2.0029011897213607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32533504"/>
        <c:crosses val="max"/>
        <c:crossBetween val="between"/>
        <c:majorUnit val="6"/>
        <c:minorUnit val="0.8"/>
      </c:valAx>
      <c:catAx>
        <c:axId val="32533504"/>
        <c:scaling>
          <c:orientation val="minMax"/>
        </c:scaling>
        <c:delete val="1"/>
        <c:axPos val="b"/>
        <c:majorTickMark val="out"/>
        <c:minorTickMark val="none"/>
        <c:tickLblPos val="nextTo"/>
        <c:crossAx val="32531584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23657633847060974"/>
          <c:y val="0.11206284614191477"/>
          <c:w val="0.61777068435473781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9.9004425917348565E-2"/>
          <c:w val="0.897637187712647"/>
          <c:h val="0.783481550100355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Difference Between Corn and Cotton Returns</c:v>
                </c:pt>
              </c:strCache>
            </c:strRef>
          </c:tx>
          <c:spPr>
            <a:solidFill>
              <a:srgbClr val="730E00"/>
            </a:solidFill>
            <a:ln w="12700" cmpd="sng">
              <a:solidFill>
                <a:srgbClr val="002060"/>
              </a:solidFill>
              <a:prstDash val="solid"/>
            </a:ln>
          </c:spPr>
          <c:invertIfNegative val="0"/>
          <c:cat>
            <c:strRef>
              <c:f>Sheet1!$A$2:$A$9</c:f>
              <c:strCache>
                <c:ptCount val="8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-10.262042802272646</c:v>
                </c:pt>
                <c:pt idx="1">
                  <c:v>192.02307275073684</c:v>
                </c:pt>
                <c:pt idx="2">
                  <c:v>189.56497017442155</c:v>
                </c:pt>
                <c:pt idx="3">
                  <c:v>226.23739805092322</c:v>
                </c:pt>
                <c:pt idx="4">
                  <c:v>75.554570745210782</c:v>
                </c:pt>
                <c:pt idx="5">
                  <c:v>47.04290154865572</c:v>
                </c:pt>
                <c:pt idx="6">
                  <c:v>143.32362694915872</c:v>
                </c:pt>
                <c:pt idx="7">
                  <c:v>374.03495635213187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82976"/>
        <c:axId val="30784512"/>
      </c:barChart>
      <c:catAx>
        <c:axId val="3078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30784512"/>
        <c:crosses val="autoZero"/>
        <c:auto val="1"/>
        <c:lblAlgn val="ctr"/>
        <c:lblOffset val="100"/>
        <c:tickMarkSkip val="6"/>
        <c:noMultiLvlLbl val="0"/>
      </c:catAx>
      <c:valAx>
        <c:axId val="3078451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</a:t>
                </a:r>
                <a:r>
                  <a:rPr lang="en-US" baseline="0" dirty="0" smtClean="0"/>
                  <a:t> per Acre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19022959967841"/>
              <c:y val="2.2236523319200483E-3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0782976"/>
        <c:crosses val="autoZero"/>
        <c:crossBetween val="between"/>
        <c:majorUnit val="100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19638705634768627"/>
          <c:y val="0.13207121946295175"/>
          <c:w val="0.6671607368523379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92748472812582E-2"/>
          <c:y val="4.1634101292893945E-2"/>
          <c:w val="0.87772025178268653"/>
          <c:h val="0.81582118207446308"/>
        </c:manualLayout>
      </c:layout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Cotton</c:v>
                </c:pt>
              </c:strCache>
            </c:strRef>
          </c:tx>
          <c:spPr>
            <a:ln w="4445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Sheet1!$A$3:$A$38</c:f>
              <c:numCache>
                <c:formatCode>m/d/yyyy</c:formatCode>
                <c:ptCount val="36"/>
                <c:pt idx="0">
                  <c:v>41261</c:v>
                </c:pt>
                <c:pt idx="1">
                  <c:v>41262</c:v>
                </c:pt>
                <c:pt idx="2">
                  <c:v>41263</c:v>
                </c:pt>
                <c:pt idx="3">
                  <c:v>41264</c:v>
                </c:pt>
                <c:pt idx="4">
                  <c:v>41267</c:v>
                </c:pt>
                <c:pt idx="5">
                  <c:v>41269</c:v>
                </c:pt>
                <c:pt idx="6">
                  <c:v>41270</c:v>
                </c:pt>
                <c:pt idx="7">
                  <c:v>41271</c:v>
                </c:pt>
                <c:pt idx="8">
                  <c:v>41274</c:v>
                </c:pt>
                <c:pt idx="9">
                  <c:v>41276</c:v>
                </c:pt>
                <c:pt idx="10">
                  <c:v>41277</c:v>
                </c:pt>
                <c:pt idx="11">
                  <c:v>41278</c:v>
                </c:pt>
                <c:pt idx="12">
                  <c:v>41281</c:v>
                </c:pt>
                <c:pt idx="13">
                  <c:v>41282</c:v>
                </c:pt>
                <c:pt idx="14">
                  <c:v>41283</c:v>
                </c:pt>
                <c:pt idx="15">
                  <c:v>41284</c:v>
                </c:pt>
                <c:pt idx="16">
                  <c:v>41285</c:v>
                </c:pt>
                <c:pt idx="17">
                  <c:v>41288</c:v>
                </c:pt>
                <c:pt idx="18">
                  <c:v>41289</c:v>
                </c:pt>
                <c:pt idx="19">
                  <c:v>41290</c:v>
                </c:pt>
                <c:pt idx="20">
                  <c:v>41291</c:v>
                </c:pt>
                <c:pt idx="21">
                  <c:v>41292</c:v>
                </c:pt>
                <c:pt idx="22">
                  <c:v>41296</c:v>
                </c:pt>
                <c:pt idx="23">
                  <c:v>41297</c:v>
                </c:pt>
                <c:pt idx="24">
                  <c:v>41298</c:v>
                </c:pt>
                <c:pt idx="25">
                  <c:v>41299</c:v>
                </c:pt>
                <c:pt idx="26">
                  <c:v>41302</c:v>
                </c:pt>
                <c:pt idx="27">
                  <c:v>41303</c:v>
                </c:pt>
                <c:pt idx="28">
                  <c:v>41304</c:v>
                </c:pt>
                <c:pt idx="29">
                  <c:v>41305</c:v>
                </c:pt>
                <c:pt idx="30">
                  <c:v>41306</c:v>
                </c:pt>
                <c:pt idx="31">
                  <c:v>41309</c:v>
                </c:pt>
                <c:pt idx="32">
                  <c:v>41310</c:v>
                </c:pt>
                <c:pt idx="33">
                  <c:v>41311</c:v>
                </c:pt>
                <c:pt idx="34">
                  <c:v>41312</c:v>
                </c:pt>
                <c:pt idx="35">
                  <c:v>41313</c:v>
                </c:pt>
              </c:numCache>
            </c:numRef>
          </c:cat>
          <c:val>
            <c:numRef>
              <c:f>Sheet1!$B$3:$B$38</c:f>
              <c:numCache>
                <c:formatCode>0.0000</c:formatCode>
                <c:ptCount val="36"/>
                <c:pt idx="0">
                  <c:v>0</c:v>
                </c:pt>
                <c:pt idx="1">
                  <c:v>-3.1847133757961776E-3</c:v>
                </c:pt>
                <c:pt idx="2">
                  <c:v>-3.439490445859783E-3</c:v>
                </c:pt>
                <c:pt idx="3">
                  <c:v>2.5477707006360539E-4</c:v>
                </c:pt>
                <c:pt idx="4">
                  <c:v>3.5668789808918078E-3</c:v>
                </c:pt>
                <c:pt idx="5">
                  <c:v>6.496815286624269E-3</c:v>
                </c:pt>
                <c:pt idx="6">
                  <c:v>-1.2738853503191372E-4</c:v>
                </c:pt>
                <c:pt idx="7">
                  <c:v>-4.9681528662420815E-3</c:v>
                </c:pt>
                <c:pt idx="8">
                  <c:v>3.0573248407643749E-3</c:v>
                </c:pt>
                <c:pt idx="9">
                  <c:v>1.477707006369422E-2</c:v>
                </c:pt>
                <c:pt idx="10">
                  <c:v>1.2356687898089191E-2</c:v>
                </c:pt>
                <c:pt idx="11">
                  <c:v>7.6433121019108263E-3</c:v>
                </c:pt>
                <c:pt idx="12">
                  <c:v>1.1592356687898153E-2</c:v>
                </c:pt>
                <c:pt idx="13">
                  <c:v>1.6560509554139902E-3</c:v>
                </c:pt>
                <c:pt idx="14">
                  <c:v>-1.0191082802547546E-3</c:v>
                </c:pt>
                <c:pt idx="15">
                  <c:v>7.5159235668791347E-3</c:v>
                </c:pt>
                <c:pt idx="16">
                  <c:v>6.8789808917197881E-3</c:v>
                </c:pt>
                <c:pt idx="17">
                  <c:v>8.1528662420382592E-3</c:v>
                </c:pt>
                <c:pt idx="18">
                  <c:v>7.2611464968153072E-3</c:v>
                </c:pt>
                <c:pt idx="19">
                  <c:v>9.4267515923567302E-3</c:v>
                </c:pt>
                <c:pt idx="20">
                  <c:v>1.0063694267516077E-2</c:v>
                </c:pt>
                <c:pt idx="21">
                  <c:v>8.662420382165692E-3</c:v>
                </c:pt>
                <c:pt idx="22">
                  <c:v>1.8089171974522422E-2</c:v>
                </c:pt>
                <c:pt idx="23">
                  <c:v>1.6178343949044605E-2</c:v>
                </c:pt>
                <c:pt idx="24">
                  <c:v>1.5668789808917172E-2</c:v>
                </c:pt>
                <c:pt idx="25">
                  <c:v>1.5286624203821653E-2</c:v>
                </c:pt>
                <c:pt idx="26">
                  <c:v>1.8980891719745152E-2</c:v>
                </c:pt>
                <c:pt idx="27">
                  <c:v>3.4140127388535113E-2</c:v>
                </c:pt>
                <c:pt idx="28">
                  <c:v>3.3248407643312161E-2</c:v>
                </c:pt>
                <c:pt idx="29">
                  <c:v>3.3757961783439594E-2</c:v>
                </c:pt>
                <c:pt idx="30">
                  <c:v>3.7707006369426699E-2</c:v>
                </c:pt>
                <c:pt idx="31">
                  <c:v>3.8089171974522218E-2</c:v>
                </c:pt>
                <c:pt idx="32">
                  <c:v>4.343949044585993E-2</c:v>
                </c:pt>
                <c:pt idx="33">
                  <c:v>4.4585987261146487E-2</c:v>
                </c:pt>
                <c:pt idx="34">
                  <c:v>4.9426751592356544E-2</c:v>
                </c:pt>
                <c:pt idx="35">
                  <c:v>5.6305732484076554E-2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Sheet1!$C$2</c:f>
              <c:strCache>
                <c:ptCount val="1"/>
                <c:pt idx="0">
                  <c:v>Corn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Sheet1!$A$3:$A$38</c:f>
              <c:numCache>
                <c:formatCode>m/d/yyyy</c:formatCode>
                <c:ptCount val="36"/>
                <c:pt idx="0">
                  <c:v>41261</c:v>
                </c:pt>
                <c:pt idx="1">
                  <c:v>41262</c:v>
                </c:pt>
                <c:pt idx="2">
                  <c:v>41263</c:v>
                </c:pt>
                <c:pt idx="3">
                  <c:v>41264</c:v>
                </c:pt>
                <c:pt idx="4">
                  <c:v>41267</c:v>
                </c:pt>
                <c:pt idx="5">
                  <c:v>41269</c:v>
                </c:pt>
                <c:pt idx="6">
                  <c:v>41270</c:v>
                </c:pt>
                <c:pt idx="7">
                  <c:v>41271</c:v>
                </c:pt>
                <c:pt idx="8">
                  <c:v>41274</c:v>
                </c:pt>
                <c:pt idx="9">
                  <c:v>41276</c:v>
                </c:pt>
                <c:pt idx="10">
                  <c:v>41277</c:v>
                </c:pt>
                <c:pt idx="11">
                  <c:v>41278</c:v>
                </c:pt>
                <c:pt idx="12">
                  <c:v>41281</c:v>
                </c:pt>
                <c:pt idx="13">
                  <c:v>41282</c:v>
                </c:pt>
                <c:pt idx="14">
                  <c:v>41283</c:v>
                </c:pt>
                <c:pt idx="15">
                  <c:v>41284</c:v>
                </c:pt>
                <c:pt idx="16">
                  <c:v>41285</c:v>
                </c:pt>
                <c:pt idx="17">
                  <c:v>41288</c:v>
                </c:pt>
                <c:pt idx="18">
                  <c:v>41289</c:v>
                </c:pt>
                <c:pt idx="19">
                  <c:v>41290</c:v>
                </c:pt>
                <c:pt idx="20">
                  <c:v>41291</c:v>
                </c:pt>
                <c:pt idx="21">
                  <c:v>41292</c:v>
                </c:pt>
                <c:pt idx="22">
                  <c:v>41296</c:v>
                </c:pt>
                <c:pt idx="23">
                  <c:v>41297</c:v>
                </c:pt>
                <c:pt idx="24">
                  <c:v>41298</c:v>
                </c:pt>
                <c:pt idx="25">
                  <c:v>41299</c:v>
                </c:pt>
                <c:pt idx="26">
                  <c:v>41302</c:v>
                </c:pt>
                <c:pt idx="27">
                  <c:v>41303</c:v>
                </c:pt>
                <c:pt idx="28">
                  <c:v>41304</c:v>
                </c:pt>
                <c:pt idx="29">
                  <c:v>41305</c:v>
                </c:pt>
                <c:pt idx="30">
                  <c:v>41306</c:v>
                </c:pt>
                <c:pt idx="31">
                  <c:v>41309</c:v>
                </c:pt>
                <c:pt idx="32">
                  <c:v>41310</c:v>
                </c:pt>
                <c:pt idx="33">
                  <c:v>41311</c:v>
                </c:pt>
                <c:pt idx="34">
                  <c:v>41312</c:v>
                </c:pt>
                <c:pt idx="35">
                  <c:v>41313</c:v>
                </c:pt>
              </c:numCache>
            </c:numRef>
          </c:cat>
          <c:val>
            <c:numRef>
              <c:f>Sheet1!$C$3:$C$38</c:f>
              <c:numCache>
                <c:formatCode>0.0000</c:formatCode>
                <c:ptCount val="36"/>
                <c:pt idx="0">
                  <c:v>0</c:v>
                </c:pt>
                <c:pt idx="1">
                  <c:v>-1.5248796147672605E-2</c:v>
                </c:pt>
                <c:pt idx="2">
                  <c:v>-3.0898876404494402E-2</c:v>
                </c:pt>
                <c:pt idx="3">
                  <c:v>-2.6083467094702995E-2</c:v>
                </c:pt>
                <c:pt idx="4">
                  <c:v>-2.5682182985553803E-2</c:v>
                </c:pt>
                <c:pt idx="5">
                  <c:v>-3.8121990369181402E-2</c:v>
                </c:pt>
                <c:pt idx="6">
                  <c:v>-4.3338683788122001E-2</c:v>
                </c:pt>
                <c:pt idx="7">
                  <c:v>-3.7319422150882797E-2</c:v>
                </c:pt>
                <c:pt idx="8">
                  <c:v>-3.7319422150882797E-2</c:v>
                </c:pt>
                <c:pt idx="9">
                  <c:v>-4.9357945425361205E-2</c:v>
                </c:pt>
                <c:pt idx="10">
                  <c:v>-5.6982343499197396E-2</c:v>
                </c:pt>
                <c:pt idx="11">
                  <c:v>-8.2263242375601897E-2</c:v>
                </c:pt>
                <c:pt idx="12">
                  <c:v>-7.7849117174959903E-2</c:v>
                </c:pt>
                <c:pt idx="13">
                  <c:v>-7.2632423756019304E-2</c:v>
                </c:pt>
                <c:pt idx="14">
                  <c:v>-6.6211878009630798E-2</c:v>
                </c:pt>
                <c:pt idx="15">
                  <c:v>-6.2600321027287298E-2</c:v>
                </c:pt>
                <c:pt idx="16">
                  <c:v>-7.3836276083467101E-2</c:v>
                </c:pt>
                <c:pt idx="17">
                  <c:v>-6.2600321027287298E-2</c:v>
                </c:pt>
                <c:pt idx="18">
                  <c:v>-5.4173354735152501E-2</c:v>
                </c:pt>
                <c:pt idx="19">
                  <c:v>-4.9357945425361205E-2</c:v>
                </c:pt>
                <c:pt idx="20">
                  <c:v>-5.8587479935794495E-2</c:v>
                </c:pt>
                <c:pt idx="21">
                  <c:v>-5.21669341894061E-2</c:v>
                </c:pt>
                <c:pt idx="22">
                  <c:v>-5.2969502407704705E-2</c:v>
                </c:pt>
                <c:pt idx="23">
                  <c:v>-5.2568218298555403E-2</c:v>
                </c:pt>
                <c:pt idx="24">
                  <c:v>-6.0192616372391705E-2</c:v>
                </c:pt>
                <c:pt idx="25">
                  <c:v>-6.2199036918137995E-2</c:v>
                </c:pt>
                <c:pt idx="26">
                  <c:v>-5.2969502407704705E-2</c:v>
                </c:pt>
                <c:pt idx="27">
                  <c:v>-5.7784911717496001E-2</c:v>
                </c:pt>
                <c:pt idx="28">
                  <c:v>-4.8154093097913298E-2</c:v>
                </c:pt>
                <c:pt idx="29">
                  <c:v>-5.1364365971107495E-2</c:v>
                </c:pt>
                <c:pt idx="30">
                  <c:v>-4.9759229534510396E-2</c:v>
                </c:pt>
                <c:pt idx="31">
                  <c:v>-4.6950240770465501E-2</c:v>
                </c:pt>
                <c:pt idx="32">
                  <c:v>-5.2969502407704705E-2</c:v>
                </c:pt>
                <c:pt idx="33">
                  <c:v>-7.1027287319422205E-2</c:v>
                </c:pt>
                <c:pt idx="34">
                  <c:v>-9.0690208667736805E-2</c:v>
                </c:pt>
                <c:pt idx="35">
                  <c:v>-9.6308186195826595E-2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Soybeans</c:v>
                </c:pt>
              </c:strCache>
            </c:strRef>
          </c:tx>
          <c:spPr>
            <a:ln w="44450"/>
          </c:spPr>
          <c:marker>
            <c:symbol val="none"/>
          </c:marker>
          <c:val>
            <c:numRef>
              <c:f>Sheet1!$D$3:$D$38</c:f>
              <c:numCache>
                <c:formatCode>0.0000</c:formatCode>
                <c:ptCount val="36"/>
                <c:pt idx="0">
                  <c:v>0</c:v>
                </c:pt>
                <c:pt idx="1">
                  <c:v>-6.8702290076335659E-3</c:v>
                </c:pt>
                <c:pt idx="2">
                  <c:v>-1.6984732824427473E-2</c:v>
                </c:pt>
                <c:pt idx="3">
                  <c:v>-7.2519083969465603E-3</c:v>
                </c:pt>
                <c:pt idx="4">
                  <c:v>-1.9083969465649719E-4</c:v>
                </c:pt>
                <c:pt idx="5">
                  <c:v>-7.4427480916030575E-3</c:v>
                </c:pt>
                <c:pt idx="6">
                  <c:v>-5.7251908396946938E-3</c:v>
                </c:pt>
                <c:pt idx="7">
                  <c:v>1.9083969465638617E-4</c:v>
                </c:pt>
                <c:pt idx="8">
                  <c:v>-5.5343511450381966E-3</c:v>
                </c:pt>
                <c:pt idx="9">
                  <c:v>-1.2213740458015265E-2</c:v>
                </c:pt>
                <c:pt idx="10">
                  <c:v>-1.3931297709923629E-2</c:v>
                </c:pt>
                <c:pt idx="11">
                  <c:v>-2.5190839694656519E-2</c:v>
                </c:pt>
                <c:pt idx="12">
                  <c:v>-1.9274809160305328E-2</c:v>
                </c:pt>
                <c:pt idx="13">
                  <c:v>-1.851145038167934E-2</c:v>
                </c:pt>
                <c:pt idx="14">
                  <c:v>-1.6030534351144987E-2</c:v>
                </c:pt>
                <c:pt idx="15">
                  <c:v>-2.1374045801526687E-2</c:v>
                </c:pt>
                <c:pt idx="16">
                  <c:v>-3.3396946564885455E-2</c:v>
                </c:pt>
                <c:pt idx="17">
                  <c:v>-1.8129770992366456E-2</c:v>
                </c:pt>
                <c:pt idx="18">
                  <c:v>-2.0419847328244312E-2</c:v>
                </c:pt>
                <c:pt idx="19">
                  <c:v>-9.92366412213741E-3</c:v>
                </c:pt>
                <c:pt idx="20">
                  <c:v>-1.8893129770992334E-2</c:v>
                </c:pt>
                <c:pt idx="21">
                  <c:v>-1.3549618320610635E-2</c:v>
                </c:pt>
                <c:pt idx="22">
                  <c:v>1.9083969465649719E-3</c:v>
                </c:pt>
                <c:pt idx="23">
                  <c:v>-4.1984732824427162E-3</c:v>
                </c:pt>
                <c:pt idx="24">
                  <c:v>-3.2442748091603413E-3</c:v>
                </c:pt>
                <c:pt idx="25">
                  <c:v>-5.3435114503816994E-3</c:v>
                </c:pt>
                <c:pt idx="26">
                  <c:v>0</c:v>
                </c:pt>
                <c:pt idx="27">
                  <c:v>2.0992366412213581E-3</c:v>
                </c:pt>
                <c:pt idx="28">
                  <c:v>1.7366412213740468E-2</c:v>
                </c:pt>
                <c:pt idx="29">
                  <c:v>1.3549618320610746E-2</c:v>
                </c:pt>
                <c:pt idx="30">
                  <c:v>1.7175572519083859E-2</c:v>
                </c:pt>
                <c:pt idx="31">
                  <c:v>2.5954198473282508E-2</c:v>
                </c:pt>
                <c:pt idx="32">
                  <c:v>2.9198473282442849E-2</c:v>
                </c:pt>
                <c:pt idx="33">
                  <c:v>1.984732824427482E-2</c:v>
                </c:pt>
                <c:pt idx="34">
                  <c:v>1.0687022900763399E-2</c:v>
                </c:pt>
                <c:pt idx="35">
                  <c:v>-2.1374045801526687E-2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03392"/>
        <c:axId val="33004928"/>
      </c:lineChart>
      <c:dateAx>
        <c:axId val="3300339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ln w="25400">
            <a:solidFill>
              <a:srgbClr val="080100"/>
            </a:solidFill>
          </a:ln>
        </c:spPr>
        <c:txPr>
          <a:bodyPr rot="0"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33004928"/>
        <c:crosses val="autoZero"/>
        <c:auto val="1"/>
        <c:lblOffset val="100"/>
        <c:baseTimeUnit val="days"/>
      </c:dateAx>
      <c:valAx>
        <c:axId val="3300492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3300339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0274603395814458"/>
          <c:y val="4.3005067074948965E-2"/>
          <c:w val="0.54786890576731007"/>
          <c:h val="0.10959998055798581"/>
        </c:manualLayout>
      </c:layout>
      <c:overlay val="1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9.9004425917348565E-2"/>
          <c:w val="0.897637187712647"/>
          <c:h val="0.783481550100355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pattFill prst="pct30">
              <a:fgClr>
                <a:srgbClr val="730E00"/>
              </a:fgClr>
              <a:bgClr>
                <a:sysClr val="window" lastClr="FFFFFF"/>
              </a:bgClr>
            </a:pattFill>
            <a:ln w="6350" cmpd="sng">
              <a:noFill/>
              <a:prstDash val="solid"/>
            </a:ln>
          </c:spPr>
          <c:invertIfNegative val="0"/>
          <c:cat>
            <c:strRef>
              <c:f>Sheet1!$A$2:$A$26</c:f>
              <c:strCache>
                <c:ptCount val="25"/>
                <c:pt idx="0">
                  <c:v>07</c:v>
                </c:pt>
                <c:pt idx="1">
                  <c:v>05</c:v>
                </c:pt>
                <c:pt idx="2">
                  <c:v>04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98</c:v>
                </c:pt>
                <c:pt idx="23">
                  <c:v>00</c:v>
                </c:pt>
                <c:pt idx="24">
                  <c:v>11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17.17153633661259</c:v>
                </c:pt>
                <c:pt idx="1">
                  <c:v>16.497039658336636</c:v>
                </c:pt>
                <c:pt idx="2">
                  <c:v>16.289934529515577</c:v>
                </c:pt>
                <c:pt idx="3">
                  <c:v>15.627013412729809</c:v>
                </c:pt>
                <c:pt idx="4">
                  <c:v>15.574333688682437</c:v>
                </c:pt>
                <c:pt idx="5">
                  <c:v>14.599857994383273</c:v>
                </c:pt>
                <c:pt idx="6">
                  <c:v>14.47445796900892</c:v>
                </c:pt>
                <c:pt idx="7">
                  <c:v>14.347857534316653</c:v>
                </c:pt>
                <c:pt idx="8">
                  <c:v>13.763169329244111</c:v>
                </c:pt>
                <c:pt idx="9">
                  <c:v>13.398769966036912</c:v>
                </c:pt>
                <c:pt idx="10">
                  <c:v>13.274984309235945</c:v>
                </c:pt>
                <c:pt idx="11">
                  <c:v>13.202395554661962</c:v>
                </c:pt>
                <c:pt idx="12">
                  <c:v>13.19191148475233</c:v>
                </c:pt>
                <c:pt idx="13">
                  <c:v>12.939031943015735</c:v>
                </c:pt>
                <c:pt idx="14">
                  <c:v>12.882837892432544</c:v>
                </c:pt>
                <c:pt idx="15">
                  <c:v>12.740732443352227</c:v>
                </c:pt>
                <c:pt idx="16">
                  <c:v>12.669739440082965</c:v>
                </c:pt>
                <c:pt idx="17">
                  <c:v>12.570108687947227</c:v>
                </c:pt>
                <c:pt idx="18">
                  <c:v>12.190858741732976</c:v>
                </c:pt>
                <c:pt idx="19">
                  <c:v>11.843971169777912</c:v>
                </c:pt>
                <c:pt idx="20">
                  <c:v>11.467428666193788</c:v>
                </c:pt>
                <c:pt idx="21">
                  <c:v>11.077346813817947</c:v>
                </c:pt>
                <c:pt idx="22">
                  <c:v>10.653422544432818</c:v>
                </c:pt>
                <c:pt idx="23">
                  <c:v>10.512356932447473</c:v>
                </c:pt>
                <c:pt idx="24">
                  <c:v>9.5587934899011131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59488"/>
        <c:axId val="33030912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44450">
              <a:prstDash val="dash"/>
            </a:ln>
          </c:spPr>
          <c:marker>
            <c:symbol val="none"/>
          </c:marker>
          <c:cat>
            <c:strRef>
              <c:f>Sheet1!$A$2:$A$26</c:f>
              <c:strCache>
                <c:ptCount val="25"/>
                <c:pt idx="0">
                  <c:v>07</c:v>
                </c:pt>
                <c:pt idx="1">
                  <c:v>05</c:v>
                </c:pt>
                <c:pt idx="2">
                  <c:v>04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98</c:v>
                </c:pt>
                <c:pt idx="23">
                  <c:v>00</c:v>
                </c:pt>
                <c:pt idx="24">
                  <c:v>11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13.3</c:v>
                </c:pt>
                <c:pt idx="12">
                  <c:v>13.3</c:v>
                </c:pt>
                <c:pt idx="13">
                  <c:v>13.3</c:v>
                </c:pt>
                <c:pt idx="14">
                  <c:v>13.3</c:v>
                </c:pt>
                <c:pt idx="15">
                  <c:v>13.3</c:v>
                </c:pt>
                <c:pt idx="16">
                  <c:v>13.3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13.3</c:v>
                </c:pt>
                <c:pt idx="21">
                  <c:v>13.3</c:v>
                </c:pt>
                <c:pt idx="22">
                  <c:v>13.3</c:v>
                </c:pt>
                <c:pt idx="23">
                  <c:v>13.3</c:v>
                </c:pt>
                <c:pt idx="24">
                  <c:v>13.3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44450">
              <a:solidFill>
                <a:srgbClr val="730E00"/>
              </a:solidFill>
            </a:ln>
          </c:spPr>
          <c:marker>
            <c:symbol val="none"/>
          </c:marker>
          <c:cat>
            <c:strRef>
              <c:f>Sheet1!$A$2:$A$26</c:f>
              <c:strCache>
                <c:ptCount val="25"/>
                <c:pt idx="0">
                  <c:v>07</c:v>
                </c:pt>
                <c:pt idx="1">
                  <c:v>05</c:v>
                </c:pt>
                <c:pt idx="2">
                  <c:v>04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  <c:pt idx="6">
                  <c:v> </c:v>
                </c:pt>
                <c:pt idx="7">
                  <c:v> </c:v>
                </c:pt>
                <c:pt idx="8">
                  <c:v> </c:v>
                </c:pt>
                <c:pt idx="9">
                  <c:v> </c:v>
                </c:pt>
                <c:pt idx="10">
                  <c:v> 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 </c:v>
                </c:pt>
                <c:pt idx="16">
                  <c:v> </c:v>
                </c:pt>
                <c:pt idx="17">
                  <c:v> </c:v>
                </c:pt>
                <c:pt idx="18">
                  <c:v> </c:v>
                </c:pt>
                <c:pt idx="19">
                  <c:v> </c:v>
                </c:pt>
                <c:pt idx="20">
                  <c:v> </c:v>
                </c:pt>
                <c:pt idx="21">
                  <c:v> </c:v>
                </c:pt>
                <c:pt idx="22">
                  <c:v>98</c:v>
                </c:pt>
                <c:pt idx="23">
                  <c:v>00</c:v>
                </c:pt>
                <c:pt idx="24">
                  <c:v>11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12.86</c:v>
                </c:pt>
                <c:pt idx="1">
                  <c:v>12.86</c:v>
                </c:pt>
                <c:pt idx="2">
                  <c:v>12.86</c:v>
                </c:pt>
                <c:pt idx="3">
                  <c:v>12.86</c:v>
                </c:pt>
                <c:pt idx="4">
                  <c:v>12.86</c:v>
                </c:pt>
                <c:pt idx="5">
                  <c:v>12.86</c:v>
                </c:pt>
                <c:pt idx="6">
                  <c:v>12.86</c:v>
                </c:pt>
                <c:pt idx="7">
                  <c:v>12.86</c:v>
                </c:pt>
                <c:pt idx="8">
                  <c:v>12.86</c:v>
                </c:pt>
                <c:pt idx="9">
                  <c:v>12.86</c:v>
                </c:pt>
                <c:pt idx="10">
                  <c:v>12.86</c:v>
                </c:pt>
                <c:pt idx="11">
                  <c:v>12.86</c:v>
                </c:pt>
                <c:pt idx="12">
                  <c:v>12.86</c:v>
                </c:pt>
                <c:pt idx="13">
                  <c:v>12.86</c:v>
                </c:pt>
                <c:pt idx="14">
                  <c:v>12.86</c:v>
                </c:pt>
                <c:pt idx="15">
                  <c:v>12.86</c:v>
                </c:pt>
                <c:pt idx="16">
                  <c:v>12.86</c:v>
                </c:pt>
                <c:pt idx="17">
                  <c:v>12.86</c:v>
                </c:pt>
                <c:pt idx="18">
                  <c:v>12.86</c:v>
                </c:pt>
                <c:pt idx="19">
                  <c:v>12.86</c:v>
                </c:pt>
                <c:pt idx="20">
                  <c:v>12.86</c:v>
                </c:pt>
                <c:pt idx="21">
                  <c:v>12.86</c:v>
                </c:pt>
                <c:pt idx="22">
                  <c:v>12.86</c:v>
                </c:pt>
                <c:pt idx="23">
                  <c:v>12.86</c:v>
                </c:pt>
                <c:pt idx="24">
                  <c:v>12.86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59488"/>
        <c:axId val="33030912"/>
      </c:lineChart>
      <c:catAx>
        <c:axId val="3295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33030912"/>
        <c:crosses val="autoZero"/>
        <c:auto val="1"/>
        <c:lblAlgn val="ctr"/>
        <c:lblOffset val="100"/>
        <c:tickMarkSkip val="1"/>
        <c:noMultiLvlLbl val="0"/>
      </c:catAx>
      <c:valAx>
        <c:axId val="33030912"/>
        <c:scaling>
          <c:orientation val="minMax"/>
          <c:max val="18"/>
          <c:min val="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Million Bales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415419356364241"/>
              <c:y val="2.2237904224236119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959488"/>
        <c:crosses val="autoZero"/>
        <c:crossBetween val="between"/>
        <c:majorUnit val="2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92748472812582E-2"/>
          <c:y val="4.1634101292893945E-2"/>
          <c:w val="0.87772025178268653"/>
          <c:h val="0.815821182074463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Sheet1!$D$2</c:f>
              <c:strCache>
                <c:ptCount val="1"/>
                <c:pt idx="0">
                  <c:v>Ratio of Cotton to MMF</c:v>
                </c:pt>
              </c:strCache>
            </c:strRef>
          </c:tx>
          <c:spPr>
            <a:ln w="44450">
              <a:noFill/>
            </a:ln>
          </c:spPr>
          <c:invertIfNegative val="0"/>
          <c:cat>
            <c:numRef>
              <c:f>Sheet1!$A$3:$A$87</c:f>
              <c:numCache>
                <c:formatCode>[$-409]mmm\-yy;@</c:formatCode>
                <c:ptCount val="85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</c:numCache>
            </c:numRef>
          </c:cat>
          <c:val>
            <c:numRef>
              <c:f>Sheet1!$D$3:$D$87</c:f>
              <c:numCache>
                <c:formatCode>General</c:formatCode>
                <c:ptCount val="85"/>
                <c:pt idx="0">
                  <c:v>0.42435870399999998</c:v>
                </c:pt>
                <c:pt idx="1">
                  <c:v>0.43650850299999999</c:v>
                </c:pt>
                <c:pt idx="2">
                  <c:v>0.44921128300000002</c:v>
                </c:pt>
                <c:pt idx="3">
                  <c:v>0.42005765299999998</c:v>
                </c:pt>
                <c:pt idx="4">
                  <c:v>0.42262771799999999</c:v>
                </c:pt>
                <c:pt idx="5">
                  <c:v>0.47380661299999999</c:v>
                </c:pt>
                <c:pt idx="6">
                  <c:v>0.44535881399999999</c:v>
                </c:pt>
                <c:pt idx="7">
                  <c:v>0.43373985300000001</c:v>
                </c:pt>
                <c:pt idx="8">
                  <c:v>0.45162432000000002</c:v>
                </c:pt>
                <c:pt idx="9">
                  <c:v>0.435453435</c:v>
                </c:pt>
                <c:pt idx="10">
                  <c:v>0.44589274200000001</c:v>
                </c:pt>
                <c:pt idx="11">
                  <c:v>0.45835273399999998</c:v>
                </c:pt>
                <c:pt idx="12">
                  <c:v>0.43149180100000001</c:v>
                </c:pt>
                <c:pt idx="13">
                  <c:v>0.440846026</c:v>
                </c:pt>
                <c:pt idx="14">
                  <c:v>0.44639909</c:v>
                </c:pt>
                <c:pt idx="15">
                  <c:v>0.41768471899999998</c:v>
                </c:pt>
                <c:pt idx="16">
                  <c:v>0.430225723</c:v>
                </c:pt>
                <c:pt idx="17">
                  <c:v>0.46659672400000002</c:v>
                </c:pt>
                <c:pt idx="18">
                  <c:v>0.449711676</c:v>
                </c:pt>
                <c:pt idx="19">
                  <c:v>0.44559229500000003</c:v>
                </c:pt>
                <c:pt idx="20">
                  <c:v>0.44640391800000001</c:v>
                </c:pt>
                <c:pt idx="21">
                  <c:v>0.43526159800000003</c:v>
                </c:pt>
                <c:pt idx="22">
                  <c:v>0.43550085900000002</c:v>
                </c:pt>
                <c:pt idx="23">
                  <c:v>0.44795644000000001</c:v>
                </c:pt>
                <c:pt idx="24">
                  <c:v>0.427022652</c:v>
                </c:pt>
                <c:pt idx="25">
                  <c:v>0.42722685199999999</c:v>
                </c:pt>
                <c:pt idx="26">
                  <c:v>0.433485868</c:v>
                </c:pt>
                <c:pt idx="27">
                  <c:v>0.417760888</c:v>
                </c:pt>
                <c:pt idx="28">
                  <c:v>0.42781647900000003</c:v>
                </c:pt>
                <c:pt idx="29">
                  <c:v>0.45711932999999999</c:v>
                </c:pt>
                <c:pt idx="30">
                  <c:v>0.44437125199999999</c:v>
                </c:pt>
                <c:pt idx="31">
                  <c:v>0.44766212399999999</c:v>
                </c:pt>
                <c:pt idx="32">
                  <c:v>0.44385466200000001</c:v>
                </c:pt>
                <c:pt idx="33">
                  <c:v>0.45015954600000002</c:v>
                </c:pt>
                <c:pt idx="34">
                  <c:v>0.44629292500000001</c:v>
                </c:pt>
                <c:pt idx="35">
                  <c:v>0.45376145899999998</c:v>
                </c:pt>
                <c:pt idx="36">
                  <c:v>0.42072483199999999</c:v>
                </c:pt>
                <c:pt idx="37">
                  <c:v>0.43317961500000002</c:v>
                </c:pt>
                <c:pt idx="38">
                  <c:v>0.42208452499999999</c:v>
                </c:pt>
                <c:pt idx="39">
                  <c:v>0.414347731</c:v>
                </c:pt>
                <c:pt idx="40">
                  <c:v>0.419580285</c:v>
                </c:pt>
                <c:pt idx="41">
                  <c:v>0.45064079499999998</c:v>
                </c:pt>
                <c:pt idx="42">
                  <c:v>0.44576830699999997</c:v>
                </c:pt>
                <c:pt idx="43">
                  <c:v>0.42857957200000002</c:v>
                </c:pt>
                <c:pt idx="44">
                  <c:v>0.43502461100000001</c:v>
                </c:pt>
                <c:pt idx="45">
                  <c:v>0.43386972099999999</c:v>
                </c:pt>
                <c:pt idx="46">
                  <c:v>0.422247814</c:v>
                </c:pt>
                <c:pt idx="47">
                  <c:v>0.43371158599999998</c:v>
                </c:pt>
                <c:pt idx="48">
                  <c:v>0.41445137999999998</c:v>
                </c:pt>
                <c:pt idx="49">
                  <c:v>0.43110504999999999</c:v>
                </c:pt>
                <c:pt idx="50">
                  <c:v>0.42608913700000001</c:v>
                </c:pt>
                <c:pt idx="51">
                  <c:v>0.41011445800000002</c:v>
                </c:pt>
                <c:pt idx="52">
                  <c:v>0.41735095300000002</c:v>
                </c:pt>
                <c:pt idx="53">
                  <c:v>0.44821741599999998</c:v>
                </c:pt>
                <c:pt idx="54">
                  <c:v>0.44074775999999999</c:v>
                </c:pt>
                <c:pt idx="55">
                  <c:v>0.427473938</c:v>
                </c:pt>
                <c:pt idx="56">
                  <c:v>0.422614989</c:v>
                </c:pt>
                <c:pt idx="57">
                  <c:v>0.42939902200000002</c:v>
                </c:pt>
                <c:pt idx="58">
                  <c:v>0.42263710900000001</c:v>
                </c:pt>
                <c:pt idx="59">
                  <c:v>0.424262168</c:v>
                </c:pt>
                <c:pt idx="60">
                  <c:v>0.39812031799999997</c:v>
                </c:pt>
                <c:pt idx="61">
                  <c:v>0.40237107599999999</c:v>
                </c:pt>
                <c:pt idx="62">
                  <c:v>0.40651403600000002</c:v>
                </c:pt>
                <c:pt idx="63">
                  <c:v>0.377251646</c:v>
                </c:pt>
                <c:pt idx="64">
                  <c:v>0.39152538999999997</c:v>
                </c:pt>
                <c:pt idx="65">
                  <c:v>0.41936743700000001</c:v>
                </c:pt>
                <c:pt idx="66">
                  <c:v>0.38629828700000002</c:v>
                </c:pt>
                <c:pt idx="67">
                  <c:v>0.387433474</c:v>
                </c:pt>
                <c:pt idx="68">
                  <c:v>0.39795880700000003</c:v>
                </c:pt>
                <c:pt idx="69">
                  <c:v>0.38696950000000002</c:v>
                </c:pt>
                <c:pt idx="70">
                  <c:v>0.38916173799999998</c:v>
                </c:pt>
                <c:pt idx="71">
                  <c:v>0.39445658500000003</c:v>
                </c:pt>
                <c:pt idx="72">
                  <c:v>0.38578553100000001</c:v>
                </c:pt>
                <c:pt idx="73">
                  <c:v>0.37408459300000002</c:v>
                </c:pt>
                <c:pt idx="74">
                  <c:v>0.37135057399999999</c:v>
                </c:pt>
                <c:pt idx="75">
                  <c:v>0.35352259400000002</c:v>
                </c:pt>
                <c:pt idx="76">
                  <c:v>0.36596316699999998</c:v>
                </c:pt>
                <c:pt idx="77">
                  <c:v>0.39482974999999998</c:v>
                </c:pt>
                <c:pt idx="78">
                  <c:v>0.39404518399999999</c:v>
                </c:pt>
                <c:pt idx="79">
                  <c:v>0.385461991</c:v>
                </c:pt>
                <c:pt idx="80">
                  <c:v>0.37089365600000002</c:v>
                </c:pt>
                <c:pt idx="81">
                  <c:v>0.36336470700000001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178560"/>
        <c:axId val="34180096"/>
      </c:barChart>
      <c:dateAx>
        <c:axId val="3417856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34180096"/>
        <c:crosses val="autoZero"/>
        <c:auto val="1"/>
        <c:lblOffset val="100"/>
        <c:baseTimeUnit val="months"/>
        <c:majorUnit val="12"/>
        <c:majorTimeUnit val="months"/>
      </c:dateAx>
      <c:valAx>
        <c:axId val="34180096"/>
        <c:scaling>
          <c:orientation val="minMax"/>
          <c:min val="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3417856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92748472812582E-2"/>
          <c:y val="4.1634101292893945E-2"/>
          <c:w val="0.87772025178268653"/>
          <c:h val="0.81582118207446308"/>
        </c:manualLayout>
      </c:layout>
      <c:lineChart>
        <c:grouping val="standard"/>
        <c:varyColors val="0"/>
        <c:ser>
          <c:idx val="1"/>
          <c:order val="0"/>
          <c:tx>
            <c:strRef>
              <c:f>Sheet1!$D$2</c:f>
              <c:strCache>
                <c:ptCount val="1"/>
                <c:pt idx="0">
                  <c:v>Ratio of Cotton to MMF</c:v>
                </c:pt>
              </c:strCache>
            </c:strRef>
          </c:tx>
          <c:spPr>
            <a:ln w="4445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Sheet1!$A$3:$A$87</c:f>
              <c:numCache>
                <c:formatCode>[$-409]mmm\-yy;@</c:formatCode>
                <c:ptCount val="85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</c:numCache>
            </c:numRef>
          </c:cat>
          <c:val>
            <c:numRef>
              <c:f>Sheet1!$D$3:$D$87</c:f>
              <c:numCache>
                <c:formatCode>General</c:formatCode>
                <c:ptCount val="85"/>
                <c:pt idx="0">
                  <c:v>1.277585783901777</c:v>
                </c:pt>
                <c:pt idx="1">
                  <c:v>1.2537011206846493</c:v>
                </c:pt>
                <c:pt idx="2">
                  <c:v>1.2444651551414345</c:v>
                </c:pt>
                <c:pt idx="3">
                  <c:v>1.2536759744447425</c:v>
                </c:pt>
                <c:pt idx="4">
                  <c:v>1.2339797065963594</c:v>
                </c:pt>
                <c:pt idx="5">
                  <c:v>1.2154662879304376</c:v>
                </c:pt>
                <c:pt idx="6">
                  <c:v>1.1828274804722712</c:v>
                </c:pt>
                <c:pt idx="7">
                  <c:v>1.185926788957586</c:v>
                </c:pt>
                <c:pt idx="8">
                  <c:v>1.2044063977454935</c:v>
                </c:pt>
                <c:pt idx="9">
                  <c:v>1.2105586438782894</c:v>
                </c:pt>
                <c:pt idx="10">
                  <c:v>1.2232091409641905</c:v>
                </c:pt>
                <c:pt idx="11">
                  <c:v>1.224532157481665</c:v>
                </c:pt>
                <c:pt idx="12">
                  <c:v>1.2356620768186115</c:v>
                </c:pt>
                <c:pt idx="13">
                  <c:v>1.2288278234874304</c:v>
                </c:pt>
                <c:pt idx="14">
                  <c:v>1.2256909457514376</c:v>
                </c:pt>
                <c:pt idx="15">
                  <c:v>1.2167395036381063</c:v>
                </c:pt>
                <c:pt idx="16">
                  <c:v>1.2112204388867627</c:v>
                </c:pt>
                <c:pt idx="17">
                  <c:v>1.1994061847190316</c:v>
                </c:pt>
                <c:pt idx="18">
                  <c:v>1.1970466846803482</c:v>
                </c:pt>
                <c:pt idx="19">
                  <c:v>1.2036832416850709</c:v>
                </c:pt>
                <c:pt idx="20">
                  <c:v>1.2180984656300675</c:v>
                </c:pt>
                <c:pt idx="21">
                  <c:v>1.2277540232979203</c:v>
                </c:pt>
                <c:pt idx="22">
                  <c:v>1.2293641779524302</c:v>
                </c:pt>
                <c:pt idx="23">
                  <c:v>1.2088328665193391</c:v>
                </c:pt>
                <c:pt idx="24">
                  <c:v>1.2097035161796859</c:v>
                </c:pt>
                <c:pt idx="25">
                  <c:v>1.2004863097649587</c:v>
                </c:pt>
                <c:pt idx="26">
                  <c:v>1.2072806084404069</c:v>
                </c:pt>
                <c:pt idx="27">
                  <c:v>1.2054949420438716</c:v>
                </c:pt>
                <c:pt idx="28">
                  <c:v>1.2109965301795238</c:v>
                </c:pt>
                <c:pt idx="29">
                  <c:v>1.196749945253784</c:v>
                </c:pt>
                <c:pt idx="30">
                  <c:v>1.1787956678023168</c:v>
                </c:pt>
                <c:pt idx="31">
                  <c:v>1.1815233446918949</c:v>
                </c:pt>
                <c:pt idx="32">
                  <c:v>1.212032592505357</c:v>
                </c:pt>
                <c:pt idx="33">
                  <c:v>1.2471505851840137</c:v>
                </c:pt>
                <c:pt idx="34">
                  <c:v>1.2751501483667937</c:v>
                </c:pt>
                <c:pt idx="35">
                  <c:v>1.2633634998571852</c:v>
                </c:pt>
                <c:pt idx="36">
                  <c:v>1.2585178607827918</c:v>
                </c:pt>
                <c:pt idx="37">
                  <c:v>1.2494349913951874</c:v>
                </c:pt>
                <c:pt idx="38">
                  <c:v>1.2463786398222443</c:v>
                </c:pt>
                <c:pt idx="39">
                  <c:v>1.2397608462283292</c:v>
                </c:pt>
                <c:pt idx="40">
                  <c:v>1.2282166940957779</c:v>
                </c:pt>
                <c:pt idx="41">
                  <c:v>1.2295144277976993</c:v>
                </c:pt>
                <c:pt idx="42">
                  <c:v>1.2356576007421116</c:v>
                </c:pt>
                <c:pt idx="43">
                  <c:v>1.254240533895808</c:v>
                </c:pt>
                <c:pt idx="44">
                  <c:v>1.3027791036140066</c:v>
                </c:pt>
                <c:pt idx="45">
                  <c:v>1.3430813563450819</c:v>
                </c:pt>
                <c:pt idx="46">
                  <c:v>1.3558209610058554</c:v>
                </c:pt>
                <c:pt idx="47">
                  <c:v>1.3151282750664819</c:v>
                </c:pt>
                <c:pt idx="48">
                  <c:v>1.270093972487943</c:v>
                </c:pt>
                <c:pt idx="49">
                  <c:v>1.2416020835461177</c:v>
                </c:pt>
                <c:pt idx="50">
                  <c:v>1.222203933743478</c:v>
                </c:pt>
                <c:pt idx="51">
                  <c:v>1.2336840352586622</c:v>
                </c:pt>
                <c:pt idx="52">
                  <c:v>1.2390372162343566</c:v>
                </c:pt>
                <c:pt idx="53">
                  <c:v>1.2651582869238385</c:v>
                </c:pt>
                <c:pt idx="54">
                  <c:v>1.2542612697163631</c:v>
                </c:pt>
                <c:pt idx="55">
                  <c:v>1.2651187474721721</c:v>
                </c:pt>
                <c:pt idx="56">
                  <c:v>1.2795731826835</c:v>
                </c:pt>
                <c:pt idx="57">
                  <c:v>1.317658452388623</c:v>
                </c:pt>
                <c:pt idx="58">
                  <c:v>1.327241096607914</c:v>
                </c:pt>
                <c:pt idx="59">
                  <c:v>1.3228250192722892</c:v>
                </c:pt>
                <c:pt idx="60">
                  <c:v>1.30287655355362</c:v>
                </c:pt>
                <c:pt idx="61">
                  <c:v>1.3047090484625723</c:v>
                </c:pt>
                <c:pt idx="62">
                  <c:v>1.2896172198118914</c:v>
                </c:pt>
                <c:pt idx="63">
                  <c:v>1.2945433476856834</c:v>
                </c:pt>
                <c:pt idx="64">
                  <c:v>1.2979643021946823</c:v>
                </c:pt>
                <c:pt idx="65">
                  <c:v>1.3313892439132631</c:v>
                </c:pt>
                <c:pt idx="66">
                  <c:v>1.358591669996535</c:v>
                </c:pt>
                <c:pt idx="67">
                  <c:v>1.3896572557312064</c:v>
                </c:pt>
                <c:pt idx="68">
                  <c:v>1.4340304709995653</c:v>
                </c:pt>
                <c:pt idx="69">
                  <c:v>1.4549370138965982</c:v>
                </c:pt>
                <c:pt idx="70">
                  <c:v>1.4438548800555393</c:v>
                </c:pt>
                <c:pt idx="71">
                  <c:v>1.401121283027549</c:v>
                </c:pt>
                <c:pt idx="72">
                  <c:v>1.3638491523728953</c:v>
                </c:pt>
                <c:pt idx="73">
                  <c:v>1.3360928932917293</c:v>
                </c:pt>
                <c:pt idx="74">
                  <c:v>1.3100243397725058</c:v>
                </c:pt>
                <c:pt idx="75">
                  <c:v>1.3000852613915739</c:v>
                </c:pt>
                <c:pt idx="76">
                  <c:v>1.2797519986798227</c:v>
                </c:pt>
                <c:pt idx="77">
                  <c:v>1.2662403482470677</c:v>
                </c:pt>
                <c:pt idx="78">
                  <c:v>1.2459578343544031</c:v>
                </c:pt>
                <c:pt idx="79">
                  <c:v>1.2646744352918606</c:v>
                </c:pt>
                <c:pt idx="80">
                  <c:v>1.3015776054553201</c:v>
                </c:pt>
                <c:pt idx="81">
                  <c:v>1.3390041384393681</c:v>
                </c:pt>
                <c:pt idx="82">
                  <c:v>1.3273711010146836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75872"/>
        <c:axId val="76577408"/>
      </c:lineChart>
      <c:dateAx>
        <c:axId val="7657587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76577408"/>
        <c:crosses val="autoZero"/>
        <c:auto val="1"/>
        <c:lblOffset val="100"/>
        <c:baseTimeUnit val="months"/>
        <c:majorUnit val="12"/>
        <c:majorTimeUnit val="months"/>
      </c:dateAx>
      <c:valAx>
        <c:axId val="76577408"/>
        <c:scaling>
          <c:orientation val="minMax"/>
          <c:min val="1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en-US"/>
          </a:p>
        </c:txPr>
        <c:crossAx val="765758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1779028174575524"/>
          <c:y val="4.3776611256926209E-2"/>
          <c:w val="0.38555025201495835"/>
          <c:h val="9.6088874307378239E-2"/>
        </c:manualLayout>
      </c:layout>
      <c:overlay val="1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Million Bale Equivalents</a:t>
            </a:r>
            <a:endParaRPr lang="en-US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349103137618004E-2"/>
          <c:y val="9.748341712210655E-2"/>
          <c:w val="0.895767826547366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0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strCache>
            </c:strRef>
          </c:cat>
          <c:val>
            <c:numRef>
              <c:f>Sheet1!$B$15:$B$27</c:f>
              <c:numCache>
                <c:formatCode>0.00</c:formatCode>
                <c:ptCount val="10"/>
                <c:pt idx="0">
                  <c:v>20.4419</c:v>
                </c:pt>
                <c:pt idx="1">
                  <c:v>20.623335416666666</c:v>
                </c:pt>
                <c:pt idx="2">
                  <c:v>22.44053541666667</c:v>
                </c:pt>
                <c:pt idx="3">
                  <c:v>22.617718750000002</c:v>
                </c:pt>
                <c:pt idx="4">
                  <c:v>22.501064583333335</c:v>
                </c:pt>
                <c:pt idx="5">
                  <c:v>20.977535912499999</c:v>
                </c:pt>
                <c:pt idx="6">
                  <c:v>18.465711502083334</c:v>
                </c:pt>
                <c:pt idx="7">
                  <c:v>20.385224999999998</c:v>
                </c:pt>
                <c:pt idx="8">
                  <c:v>17.477496455321287</c:v>
                </c:pt>
                <c:pt idx="9">
                  <c:v>17.018527713060884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rgbClr val="730E00">
                  <a:lumMod val="50000"/>
                </a:srgbClr>
              </a:fgClr>
              <a:bgClr>
                <a:srgbClr val="C00000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0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strCache>
            </c:strRef>
          </c:cat>
          <c:val>
            <c:numRef>
              <c:f>Sheet1!$C$15:$C$27</c:f>
              <c:numCache>
                <c:formatCode>0.00</c:formatCode>
                <c:ptCount val="10"/>
                <c:pt idx="0">
                  <c:v>27.499635416666663</c:v>
                </c:pt>
                <c:pt idx="1">
                  <c:v>28.427856249999998</c:v>
                </c:pt>
                <c:pt idx="2">
                  <c:v>29.624527083333334</c:v>
                </c:pt>
                <c:pt idx="3">
                  <c:v>29.821602083333339</c:v>
                </c:pt>
                <c:pt idx="4">
                  <c:v>29.702627083333333</c:v>
                </c:pt>
                <c:pt idx="5">
                  <c:v>26.706989583333332</c:v>
                </c:pt>
                <c:pt idx="6">
                  <c:v>24.423647756250002</c:v>
                </c:pt>
                <c:pt idx="7">
                  <c:v>27.381041666666665</c:v>
                </c:pt>
                <c:pt idx="8">
                  <c:v>26.814375000000002</c:v>
                </c:pt>
                <c:pt idx="9">
                  <c:v>28.123688576765609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8890112"/>
        <c:axId val="78891648"/>
      </c:barChart>
      <c:catAx>
        <c:axId val="7889011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78891648"/>
        <c:crosses val="autoZero"/>
        <c:auto val="1"/>
        <c:lblAlgn val="ctr"/>
        <c:lblOffset val="100"/>
        <c:noMultiLvlLbl val="0"/>
      </c:catAx>
      <c:valAx>
        <c:axId val="78891648"/>
        <c:scaling>
          <c:orientation val="minMax"/>
          <c:max val="3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8890112"/>
        <c:crosses val="autoZero"/>
        <c:crossBetween val="between"/>
        <c:minorUnit val="1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35074571991597614"/>
          <c:y val="9.8930472175683029E-2"/>
          <c:w val="0.31605325691614511"/>
          <c:h val="8.576344062998930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Million Acres</a:t>
            </a:r>
            <a:endParaRPr lang="en-US" sz="1800" dirty="0"/>
          </a:p>
        </c:rich>
      </c:tx>
      <c:layout>
        <c:manualLayout>
          <c:xMode val="edge"/>
          <c:yMode val="edge"/>
          <c:x val="1.4310934881961584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740039251850275E-2"/>
          <c:y val="0.10039858512257065"/>
          <c:w val="0.84690418765221909"/>
          <c:h val="0.79175545335590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Acres</c:v>
                </c:pt>
              </c:strCache>
            </c:strRef>
          </c:tx>
          <c:spPr>
            <a:pattFill prst="pct30">
              <a:fgClr>
                <a:srgbClr val="154290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Sheet1!$A$2:$A$12</c:f>
              <c:strCache>
                <c:ptCount val="11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</c:strCache>
            </c:strRef>
          </c:cat>
          <c:val>
            <c:numRef>
              <c:f>Sheet1!$B$2:$B$12</c:f>
              <c:numCache>
                <c:formatCode>0.0000</c:formatCode>
                <c:ptCount val="11"/>
                <c:pt idx="0">
                  <c:v>54.767243999999991</c:v>
                </c:pt>
                <c:pt idx="1">
                  <c:v>60.551855000000003</c:v>
                </c:pt>
                <c:pt idx="2">
                  <c:v>58.780147999999997</c:v>
                </c:pt>
                <c:pt idx="3">
                  <c:v>57.893059000000008</c:v>
                </c:pt>
                <c:pt idx="4">
                  <c:v>55.305922000000002</c:v>
                </c:pt>
                <c:pt idx="5">
                  <c:v>53.015304999999998</c:v>
                </c:pt>
                <c:pt idx="6">
                  <c:v>53.83320599999999</c:v>
                </c:pt>
                <c:pt idx="7">
                  <c:v>58.990182999999995</c:v>
                </c:pt>
                <c:pt idx="8">
                  <c:v>64.970003000000005</c:v>
                </c:pt>
                <c:pt idx="9">
                  <c:v>61.802181000000004</c:v>
                </c:pt>
                <c:pt idx="10">
                  <c:v>59.366788542893019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253056"/>
        <c:axId val="342798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 Index (t-1)</c:v>
                </c:pt>
              </c:strCache>
            </c:strRef>
          </c:tx>
          <c:spPr>
            <a:ln w="38100">
              <a:solidFill>
                <a:srgbClr val="730E00"/>
              </a:solidFill>
            </a:ln>
          </c:spPr>
          <c:marker>
            <c:symbol val="square"/>
            <c:size val="9"/>
            <c:spPr>
              <a:solidFill>
                <a:srgbClr val="730E00"/>
              </a:solidFill>
              <a:ln>
                <a:noFill/>
              </a:ln>
            </c:spPr>
          </c:marker>
          <c:cat>
            <c:strRef>
              <c:f>Sheet1!$A$2:$A$12</c:f>
              <c:strCache>
                <c:ptCount val="11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</c:strCache>
            </c:strRef>
          </c:cat>
          <c:val>
            <c:numRef>
              <c:f>Sheet1!$C$2:$C$13</c:f>
              <c:numCache>
                <c:formatCode>0.0000</c:formatCode>
                <c:ptCount val="12"/>
                <c:pt idx="0">
                  <c:v>0.55889999999999995</c:v>
                </c:pt>
                <c:pt idx="1">
                  <c:v>0.69179999999999997</c:v>
                </c:pt>
                <c:pt idx="2">
                  <c:v>0.52193775100401618</c:v>
                </c:pt>
                <c:pt idx="3">
                  <c:v>0.56136706349206345</c:v>
                </c:pt>
                <c:pt idx="4">
                  <c:v>0.5912956349206353</c:v>
                </c:pt>
                <c:pt idx="5">
                  <c:v>0.72899999999999987</c:v>
                </c:pt>
                <c:pt idx="6">
                  <c:v>0.61180000000000001</c:v>
                </c:pt>
                <c:pt idx="7">
                  <c:v>0.77579999999999993</c:v>
                </c:pt>
                <c:pt idx="8">
                  <c:v>1.6426000000000003</c:v>
                </c:pt>
                <c:pt idx="9">
                  <c:v>0.99970000000000003</c:v>
                </c:pt>
                <c:pt idx="10">
                  <c:v>0.86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87616"/>
        <c:axId val="34281344"/>
      </c:lineChart>
      <c:catAx>
        <c:axId val="3425305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3427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279808"/>
        <c:scaling>
          <c:orientation val="minMax"/>
          <c:max val="70"/>
          <c:min val="5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4253056"/>
        <c:crosses val="autoZero"/>
        <c:crossBetween val="between"/>
      </c:valAx>
      <c:valAx>
        <c:axId val="3428134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A Index ($/</a:t>
                </a:r>
                <a:r>
                  <a:rPr lang="en-US" dirty="0" err="1" smtClean="0"/>
                  <a:t>Lb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0997741836324522"/>
              <c:y val="2.0029011897213602E-3"/>
            </c:manualLayout>
          </c:layout>
          <c:overlay val="0"/>
        </c:title>
        <c:numFmt formatCode="&quot;$&quot;#,##0.00" sourceLinked="0"/>
        <c:majorTickMark val="out"/>
        <c:minorTickMark val="none"/>
        <c:tickLblPos val="nextTo"/>
        <c:crossAx val="34287616"/>
        <c:crosses val="max"/>
        <c:crossBetween val="between"/>
      </c:valAx>
      <c:catAx>
        <c:axId val="3428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34281344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1434832470265541"/>
          <c:y val="0.12751293297044941"/>
          <c:w val="0.61777068435473781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0.70258</cdr:x>
      <cdr:y>0.72769</cdr:y>
    </cdr:from>
    <cdr:to>
      <cdr:x>0.83431</cdr:x>
      <cdr:y>0.82039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0" y="2990850"/>
          <a:ext cx="1143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U.S. Mills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0.70258</cdr:x>
      <cdr:y>0.57937</cdr:y>
    </cdr:from>
    <cdr:to>
      <cdr:x>0.83431</cdr:x>
      <cdr:y>0.67207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96000" y="2381250"/>
          <a:ext cx="1143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China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0.70258</cdr:x>
      <cdr:y>0.17149</cdr:y>
    </cdr:from>
    <cdr:to>
      <cdr:x>0.83431</cdr:x>
      <cdr:y>0.26419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96000" y="704850"/>
          <a:ext cx="1143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Others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0.70258</cdr:x>
      <cdr:y>0.31981</cdr:y>
    </cdr:from>
    <cdr:to>
      <cdr:x>0.83431</cdr:x>
      <cdr:y>0.41251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96000" y="1314450"/>
          <a:ext cx="1143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Turkey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0.70258</cdr:x>
      <cdr:y>0.41251</cdr:y>
    </cdr:from>
    <cdr:to>
      <cdr:x>0.83431</cdr:x>
      <cdr:y>0.50521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96000" y="1695450"/>
          <a:ext cx="1143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Mexico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901CC-4074-452E-A70C-72E35D3AE7EC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4EA00-1119-4DDF-A230-ACF1896E4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4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AD1B483-D68D-4B9D-8042-F59D7F52649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4518C6B-C822-4F62-ACE2-AD02CB30225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22D6-5744-4593-9170-3DD37A43251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8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22D6-5744-4593-9170-3DD37A43251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8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22D6-5744-4593-9170-3DD37A43251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8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40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22D6-5744-4593-9170-3DD37A43251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8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22D6-5744-4593-9170-3DD37A43251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8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22D6-5744-4593-9170-3DD37A43251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8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D22D6-5744-4593-9170-3DD37A43251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8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2DE8ED-4DE7-42CC-A4F9-61D1E70BE34A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DBC0AD-9EF6-4B53-A15F-BED023600CE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87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DBC0AD-9EF6-4B53-A15F-BED023600CE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72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9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F97758-5EC8-4B7D-847A-81C13786FBA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1D63DA9-008B-4A33-9202-D8F84A53448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EA00-1119-4DDF-A230-ACF1896E4E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CD8ABF3-18B8-4F1A-B443-0835548B0B9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1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1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9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7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C35A-E757-4645-89A1-5C269AC15664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358D-37E6-4E31-8F70-9801D508B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542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17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2013 West Acreage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396930"/>
              </p:ext>
            </p:extLst>
          </p:nvPr>
        </p:nvGraphicFramePr>
        <p:xfrm>
          <a:off x="457200" y="1397000"/>
          <a:ext cx="8077200" cy="38100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91556"/>
                <a:gridCol w="1720144"/>
                <a:gridCol w="1645356"/>
                <a:gridCol w="1720144"/>
              </a:tblGrid>
              <a:tr h="1185333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2012 </a:t>
                      </a:r>
                    </a:p>
                    <a:p>
                      <a:pPr algn="ctr"/>
                      <a:r>
                        <a:rPr lang="en-US" sz="2800" dirty="0" smtClean="0"/>
                        <a:t>Actual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2013</a:t>
                      </a:r>
                    </a:p>
                    <a:p>
                      <a:pPr algn="ctr"/>
                      <a:r>
                        <a:rPr lang="en-US" sz="2800" dirty="0" smtClean="0"/>
                        <a:t>Intended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</a:t>
                      </a:r>
                    </a:p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656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Arizona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200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193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-3.6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6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California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142</a:t>
                      </a:r>
                      <a:endParaRPr lang="en-US" sz="2800" dirty="0"/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112</a:t>
                      </a:r>
                      <a:endParaRPr lang="en-US" sz="2800" dirty="0"/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-21.4</a:t>
                      </a:r>
                      <a:endParaRPr lang="en-US" sz="2800" dirty="0"/>
                    </a:p>
                  </a:txBody>
                  <a:tcPr marR="640080" anchor="ctr"/>
                </a:tc>
              </a:tr>
              <a:tr h="656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New Mexico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46</a:t>
                      </a:r>
                      <a:endParaRPr lang="en-US" sz="2800" dirty="0"/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36</a:t>
                      </a:r>
                      <a:endParaRPr lang="en-US" sz="2800" dirty="0"/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-21.0</a:t>
                      </a:r>
                      <a:endParaRPr lang="en-US" sz="2800" dirty="0"/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616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West</a:t>
                      </a:r>
                      <a:endParaRPr lang="en-US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388</a:t>
                      </a:r>
                      <a:endParaRPr lang="en-US" sz="2800" b="1" dirty="0"/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341</a:t>
                      </a:r>
                      <a:endParaRPr lang="en-US" sz="2800" b="1" dirty="0"/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-12.2</a:t>
                      </a:r>
                      <a:endParaRPr lang="en-US" sz="2800" b="1" dirty="0"/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6297614"/>
            <a:ext cx="3180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23588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2013 ELS Acreage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43454"/>
              </p:ext>
            </p:extLst>
          </p:nvPr>
        </p:nvGraphicFramePr>
        <p:xfrm>
          <a:off x="457200" y="1397001"/>
          <a:ext cx="8077200" cy="397028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91556"/>
                <a:gridCol w="1720144"/>
                <a:gridCol w="1645356"/>
                <a:gridCol w="1720144"/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2012 </a:t>
                      </a:r>
                    </a:p>
                    <a:p>
                      <a:pPr algn="ctr"/>
                      <a:r>
                        <a:rPr lang="en-US" sz="2800" dirty="0" smtClean="0"/>
                        <a:t>Actual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2013</a:t>
                      </a:r>
                    </a:p>
                    <a:p>
                      <a:pPr algn="ctr"/>
                      <a:r>
                        <a:rPr lang="en-US" sz="2800" dirty="0" smtClean="0"/>
                        <a:t>Intended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</a:t>
                      </a:r>
                    </a:p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Arizona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-16.0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California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225</a:t>
                      </a:r>
                      <a:endParaRPr lang="en-US" sz="2800" dirty="0"/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190</a:t>
                      </a:r>
                      <a:endParaRPr lang="en-US" sz="2800" dirty="0"/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-15.6</a:t>
                      </a:r>
                      <a:endParaRPr lang="en-US" sz="2800" dirty="0"/>
                    </a:p>
                  </a:txBody>
                  <a:tcPr marR="640080" anchor="ctr"/>
                </a:tc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New Mexico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-26.0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Texas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3.9</a:t>
                      </a:r>
                      <a:endParaRPr lang="en-US" sz="2800" dirty="0"/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9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ALL ELS</a:t>
                      </a:r>
                      <a:endParaRPr lang="en-US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238</a:t>
                      </a:r>
                      <a:endParaRPr lang="en-US" sz="2800" b="1" dirty="0"/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203</a:t>
                      </a:r>
                      <a:endParaRPr lang="en-US" sz="2800" b="1" dirty="0"/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-15.0</a:t>
                      </a:r>
                      <a:endParaRPr lang="en-US" sz="2800" b="1" dirty="0"/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6297614"/>
            <a:ext cx="3180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12294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30748884"/>
              </p:ext>
            </p:extLst>
          </p:nvPr>
        </p:nvGraphicFramePr>
        <p:xfrm>
          <a:off x="228600" y="10668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01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% Changes in Futures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22363"/>
          </a:xfrm>
        </p:spPr>
        <p:txBody>
          <a:bodyPr>
            <a:normAutofit/>
          </a:bodyPr>
          <a:lstStyle/>
          <a:p>
            <a:r>
              <a:rPr lang="en-US" dirty="0" smtClean="0"/>
              <a:t>U.S. Cotton Production</a:t>
            </a:r>
            <a:endParaRPr lang="en-US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485196"/>
              </p:ext>
            </p:extLst>
          </p:nvPr>
        </p:nvGraphicFramePr>
        <p:xfrm>
          <a:off x="304800" y="1092200"/>
          <a:ext cx="84582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1" y="3038629"/>
            <a:ext cx="77296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13.30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62676" y="3835400"/>
            <a:ext cx="77296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12.86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944563"/>
          </a:xfrm>
        </p:spPr>
        <p:txBody>
          <a:bodyPr>
            <a:noAutofit/>
          </a:bodyPr>
          <a:lstStyle/>
          <a:p>
            <a:r>
              <a:rPr lang="en-US" dirty="0" smtClean="0"/>
              <a:t>U.S.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33002"/>
              </p:ext>
            </p:extLst>
          </p:nvPr>
        </p:nvGraphicFramePr>
        <p:xfrm>
          <a:off x="457200" y="1752600"/>
          <a:ext cx="8229602" cy="426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52600"/>
                <a:gridCol w="1295400"/>
                <a:gridCol w="1295400"/>
                <a:gridCol w="1295400"/>
                <a:gridCol w="1219200"/>
                <a:gridCol w="1371602"/>
              </a:tblGrid>
              <a:tr h="7112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10/11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11/12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12/13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13/14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Production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18.10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15.57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17.01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12.86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-4.15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Mill Use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3.90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3.30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3.43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Exports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14.38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11.71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12.20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Stocks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2.60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3.35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4.77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Stocks/Use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3804644" y="1269920"/>
            <a:ext cx="1558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47484B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38460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24146099"/>
              </p:ext>
            </p:extLst>
          </p:nvPr>
        </p:nvGraphicFramePr>
        <p:xfrm>
          <a:off x="228600" y="10668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01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Cotton’s Share of </a:t>
            </a:r>
            <a:r>
              <a:rPr lang="en-US" dirty="0" smtClean="0"/>
              <a:t>U.S. </a:t>
            </a:r>
            <a:r>
              <a:rPr lang="en-US" dirty="0"/>
              <a:t>NDC</a:t>
            </a:r>
          </a:p>
        </p:txBody>
      </p:sp>
    </p:spTree>
    <p:extLst>
      <p:ext uri="{BB962C8B-B14F-4D97-AF65-F5344CB8AC3E}">
        <p14:creationId xmlns:p14="http://schemas.microsoft.com/office/powerpoint/2010/main" val="3356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5005431"/>
              </p:ext>
            </p:extLst>
          </p:nvPr>
        </p:nvGraphicFramePr>
        <p:xfrm>
          <a:off x="228600" y="10668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01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Apparel Import Per-Unit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1" y="177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54290"/>
                </a:solidFill>
                <a:latin typeface="+mj-lt"/>
              </a:rPr>
              <a:t>Net Domestic Fiber Consumption</a:t>
            </a:r>
            <a:endParaRPr lang="en-US" sz="4400" b="1" dirty="0">
              <a:solidFill>
                <a:srgbClr val="154290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25241798"/>
              </p:ext>
            </p:extLst>
          </p:nvPr>
        </p:nvGraphicFramePr>
        <p:xfrm>
          <a:off x="228600" y="1066800"/>
          <a:ext cx="8676582" cy="548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5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944563"/>
          </a:xfrm>
        </p:spPr>
        <p:txBody>
          <a:bodyPr>
            <a:noAutofit/>
          </a:bodyPr>
          <a:lstStyle/>
          <a:p>
            <a:r>
              <a:rPr lang="en-US" dirty="0" smtClean="0"/>
              <a:t>U.S.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46976"/>
              </p:ext>
            </p:extLst>
          </p:nvPr>
        </p:nvGraphicFramePr>
        <p:xfrm>
          <a:off x="457200" y="1752600"/>
          <a:ext cx="8229602" cy="426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52600"/>
                <a:gridCol w="1295400"/>
                <a:gridCol w="1295400"/>
                <a:gridCol w="1295400"/>
                <a:gridCol w="1219200"/>
                <a:gridCol w="1371602"/>
              </a:tblGrid>
              <a:tr h="7112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10/11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11/12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12/13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13/14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Production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18.10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15.57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17.01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12.86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-4.15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Mill Use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3.90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3.30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3.43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3.48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Exports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14.38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11.71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12.20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Stocks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2.60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3.35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4.77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Stocks/Use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3804644" y="1269920"/>
            <a:ext cx="1558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47484B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36446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1400"/>
          </a:xfrm>
        </p:spPr>
        <p:txBody>
          <a:bodyPr>
            <a:normAutofit/>
          </a:bodyPr>
          <a:lstStyle/>
          <a:p>
            <a:r>
              <a:rPr lang="en-US" dirty="0" smtClean="0"/>
              <a:t>Int’l Area (Excluding China)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36116211"/>
              </p:ext>
            </p:extLst>
          </p:nvPr>
        </p:nvGraphicFramePr>
        <p:xfrm>
          <a:off x="304800" y="990601"/>
          <a:ext cx="8458200" cy="548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0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1" y="177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54290"/>
                </a:solidFill>
                <a:latin typeface="+mj-lt"/>
              </a:rPr>
              <a:t>World Real GDP Growth</a:t>
            </a:r>
            <a:endParaRPr lang="en-US" sz="4400" b="1" dirty="0">
              <a:solidFill>
                <a:srgbClr val="154290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81189524"/>
              </p:ext>
            </p:extLst>
          </p:nvPr>
        </p:nvGraphicFramePr>
        <p:xfrm>
          <a:off x="228600" y="1066800"/>
          <a:ext cx="85344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15209" y="6273806"/>
            <a:ext cx="1705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charset="0"/>
              </a:rPr>
              <a:t>IMF, January 2013</a:t>
            </a:r>
          </a:p>
        </p:txBody>
      </p:sp>
    </p:spTree>
    <p:extLst>
      <p:ext uri="{BB962C8B-B14F-4D97-AF65-F5344CB8AC3E}">
        <p14:creationId xmlns:p14="http://schemas.microsoft.com/office/powerpoint/2010/main" val="11177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1" y="177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54290"/>
                </a:solidFill>
                <a:latin typeface="+mj-lt"/>
              </a:rPr>
              <a:t>Int’l Mill Use (Excluding China)</a:t>
            </a:r>
            <a:endParaRPr lang="en-US" sz="4400" b="1" dirty="0">
              <a:solidFill>
                <a:srgbClr val="154290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72900469"/>
              </p:ext>
            </p:extLst>
          </p:nvPr>
        </p:nvGraphicFramePr>
        <p:xfrm>
          <a:off x="228600" y="1066800"/>
          <a:ext cx="8676582" cy="548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15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97055316"/>
              </p:ext>
            </p:extLst>
          </p:nvPr>
        </p:nvGraphicFramePr>
        <p:xfrm>
          <a:off x="228600" y="10668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Yarn Export Values – Cotton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8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38427071"/>
              </p:ext>
            </p:extLst>
          </p:nvPr>
        </p:nvGraphicFramePr>
        <p:xfrm>
          <a:off x="228600" y="10668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Fiber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29228406"/>
              </p:ext>
            </p:extLst>
          </p:nvPr>
        </p:nvGraphicFramePr>
        <p:xfrm>
          <a:off x="228600" y="10668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Yarn Export Values – Cotton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51392606"/>
              </p:ext>
            </p:extLst>
          </p:nvPr>
        </p:nvGraphicFramePr>
        <p:xfrm>
          <a:off x="228600" y="10668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1016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China Cotton Yarn Imports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1" y="177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54290"/>
                </a:solidFill>
                <a:latin typeface="+mj-lt"/>
              </a:rPr>
              <a:t>China Cotton Use</a:t>
            </a:r>
            <a:endParaRPr lang="en-US" sz="4400" b="1" dirty="0">
              <a:solidFill>
                <a:srgbClr val="154290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253159"/>
              </p:ext>
            </p:extLst>
          </p:nvPr>
        </p:nvGraphicFramePr>
        <p:xfrm>
          <a:off x="228600" y="1066800"/>
          <a:ext cx="8676582" cy="548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64264" y="147637"/>
            <a:ext cx="8839200" cy="944563"/>
          </a:xfrm>
        </p:spPr>
        <p:txBody>
          <a:bodyPr>
            <a:noAutofit/>
          </a:bodyPr>
          <a:lstStyle/>
          <a:p>
            <a:r>
              <a:rPr lang="en-US" dirty="0" smtClean="0"/>
              <a:t>China’s Reserves: The Big Unknown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242650"/>
              </p:ext>
            </p:extLst>
          </p:nvPr>
        </p:nvGraphicFramePr>
        <p:xfrm>
          <a:off x="1313195" y="1498600"/>
          <a:ext cx="6541337" cy="4632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44405"/>
                <a:gridCol w="1295400"/>
                <a:gridCol w="1295400"/>
                <a:gridCol w="1606132"/>
              </a:tblGrid>
              <a:tr h="57912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12/13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13/14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Mill Use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35.5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34.3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-1.2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54864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Production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33.5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30.7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-2.8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548640" marT="0" marB="0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Gov’t Purchases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28.5</a:t>
                      </a:r>
                      <a:endParaRPr lang="en-US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26.1</a:t>
                      </a:r>
                      <a:endParaRPr lang="en-US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-2.4</a:t>
                      </a:r>
                      <a:endParaRPr lang="en-US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54864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Gov’t Sales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21.0</a:t>
                      </a:r>
                      <a:endParaRPr lang="en-US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4.9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548640" marT="0" marB="0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Stocks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40.6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43.8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3.2</a:t>
                      </a:r>
                    </a:p>
                  </a:txBody>
                  <a:tcPr marL="0" marR="54864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Gov’t Reserves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33.8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38.8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 marL="0" marR="548640" marT="0" marB="0" anchor="ctr"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Imports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12.5</a:t>
                      </a:r>
                      <a:endParaRPr lang="en-US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6.9</a:t>
                      </a:r>
                      <a:endParaRPr lang="en-US" sz="2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576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-5.6</a:t>
                      </a:r>
                    </a:p>
                  </a:txBody>
                  <a:tcPr marL="0" marR="54864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3804644" y="990600"/>
            <a:ext cx="1558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47484B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2575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1" y="177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54290"/>
                </a:solidFill>
                <a:latin typeface="+mj-lt"/>
              </a:rPr>
              <a:t>World Cotton Trade</a:t>
            </a:r>
            <a:endParaRPr lang="en-US" sz="4400" b="1" dirty="0">
              <a:solidFill>
                <a:srgbClr val="154290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2764244"/>
              </p:ext>
            </p:extLst>
          </p:nvPr>
        </p:nvGraphicFramePr>
        <p:xfrm>
          <a:off x="228600" y="1066800"/>
          <a:ext cx="8676582" cy="548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944563"/>
          </a:xfrm>
        </p:spPr>
        <p:txBody>
          <a:bodyPr>
            <a:noAutofit/>
          </a:bodyPr>
          <a:lstStyle/>
          <a:p>
            <a:r>
              <a:rPr lang="en-US" dirty="0" smtClean="0"/>
              <a:t>U.S.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616158"/>
              </p:ext>
            </p:extLst>
          </p:nvPr>
        </p:nvGraphicFramePr>
        <p:xfrm>
          <a:off x="457200" y="1752600"/>
          <a:ext cx="8229602" cy="4267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52600"/>
                <a:gridCol w="1295400"/>
                <a:gridCol w="1295400"/>
                <a:gridCol w="1295400"/>
                <a:gridCol w="1219200"/>
                <a:gridCol w="1371602"/>
              </a:tblGrid>
              <a:tr h="7112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10/11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11/12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12/13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13/14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Production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18.10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15.57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17.01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12.86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-4.15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Mill Use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3.90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3.30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3.43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3.48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Exports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14.38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11.71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12.20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10.61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-1.59</a:t>
                      </a:r>
                      <a:endParaRPr lang="en-US" sz="2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Stocks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2.60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3.35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4.77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3.55</a:t>
                      </a:r>
                    </a:p>
                  </a:txBody>
                  <a:tcPr marL="0" marR="2743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-1.23</a:t>
                      </a:r>
                      <a:endParaRPr lang="en-US" sz="2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Stocks/Use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27432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07" name="TextBox 2"/>
          <p:cNvSpPr txBox="1">
            <a:spLocks noChangeArrowheads="1"/>
          </p:cNvSpPr>
          <p:nvPr/>
        </p:nvSpPr>
        <p:spPr bwMode="auto">
          <a:xfrm>
            <a:off x="3804644" y="1269920"/>
            <a:ext cx="1558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47484B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27979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020763"/>
          </a:xfrm>
        </p:spPr>
        <p:txBody>
          <a:bodyPr>
            <a:normAutofit/>
          </a:bodyPr>
          <a:lstStyle/>
          <a:p>
            <a:r>
              <a:rPr lang="en-US" dirty="0" smtClean="0"/>
              <a:t>World 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402011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14600"/>
                <a:gridCol w="1524000"/>
                <a:gridCol w="1447800"/>
                <a:gridCol w="1371600"/>
                <a:gridCol w="1371600"/>
              </a:tblGrid>
              <a:tr h="7112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11/12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12/13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13/14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Production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124.1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118.8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110.1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-8.7</a:t>
                      </a: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Mill Use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103.1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106.1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108.7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2.6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Trade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44.7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38.9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35.9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-3.0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Stocks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68.9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81.7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83.1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1.4</a:t>
                      </a:r>
                    </a:p>
                  </a:txBody>
                  <a:tcPr marR="457200" anchor="ctr"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  China Reserves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21.4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33.8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38.8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5.0</a:t>
                      </a: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  Other Stocks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47.5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47.9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44.3</a:t>
                      </a:r>
                      <a:endParaRPr lang="en-US" sz="2400" dirty="0">
                        <a:solidFill>
                          <a:srgbClr val="080100"/>
                        </a:solidFill>
                      </a:endParaRPr>
                    </a:p>
                  </a:txBody>
                  <a:tcPr marR="4572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80100"/>
                          </a:solidFill>
                        </a:rPr>
                        <a:t>-3.6</a:t>
                      </a:r>
                    </a:p>
                  </a:txBody>
                  <a:tcPr marR="4572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031" name="TextBox 4"/>
          <p:cNvSpPr txBox="1">
            <a:spLocks noChangeArrowheads="1"/>
          </p:cNvSpPr>
          <p:nvPr/>
        </p:nvSpPr>
        <p:spPr bwMode="auto">
          <a:xfrm>
            <a:off x="3733800" y="1097280"/>
            <a:ext cx="1558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154264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33214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020763"/>
          </a:xfrm>
        </p:spPr>
        <p:txBody>
          <a:bodyPr/>
          <a:lstStyle/>
          <a:p>
            <a:r>
              <a:rPr lang="en-US" dirty="0" smtClean="0"/>
              <a:t>NCC Acreage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2"/>
            <a:ext cx="8229600" cy="4729164"/>
          </a:xfrm>
        </p:spPr>
        <p:txBody>
          <a:bodyPr/>
          <a:lstStyle/>
          <a:p>
            <a:r>
              <a:rPr lang="en-US" dirty="0" smtClean="0"/>
              <a:t>Distributed on Dec 18</a:t>
            </a:r>
          </a:p>
          <a:p>
            <a:r>
              <a:rPr lang="en-US" dirty="0" smtClean="0"/>
              <a:t>Responses collected through Jan 23</a:t>
            </a:r>
          </a:p>
          <a:p>
            <a:r>
              <a:rPr lang="en-US" dirty="0" smtClean="0"/>
              <a:t>Asked for acres of upland cotton, ELS cotton, corn, soybeans, wheat, Other crops in ‘12 and intentions for ’13; also asked price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020763"/>
          </a:xfrm>
        </p:spPr>
        <p:txBody>
          <a:bodyPr>
            <a:normAutofit/>
          </a:bodyPr>
          <a:lstStyle/>
          <a:p>
            <a:r>
              <a:rPr lang="en-US" dirty="0" smtClean="0"/>
              <a:t>Cotton Trade Balance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829911"/>
              </p:ext>
            </p:extLst>
          </p:nvPr>
        </p:nvGraphicFramePr>
        <p:xfrm>
          <a:off x="512520" y="1658627"/>
          <a:ext cx="8001000" cy="4541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02080"/>
                <a:gridCol w="2743200"/>
                <a:gridCol w="1655520"/>
                <a:gridCol w="1600200"/>
              </a:tblGrid>
              <a:tr h="10668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lt1"/>
                          </a:solidFill>
                        </a:rPr>
                        <a:t>Production less </a:t>
                      </a:r>
                      <a:r>
                        <a:rPr lang="en-US" sz="2400" baseline="0" dirty="0" smtClean="0">
                          <a:solidFill>
                            <a:schemeClr val="lt1"/>
                          </a:solidFill>
                        </a:rPr>
                        <a:t>Use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lt1"/>
                          </a:solidFill>
                        </a:rPr>
                        <a:t>Outside China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China</a:t>
                      </a:r>
                      <a:r>
                        <a:rPr lang="en-US" sz="2400" baseline="0" dirty="0" smtClean="0"/>
                        <a:t> Imports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Difference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2010/11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17.8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10058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12.0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5.8</a:t>
                      </a: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2011/12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25.9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10058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24.5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1.4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457200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2012/13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14.7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10058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12.5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2.2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2013/14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4.9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10058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6.9</a:t>
                      </a:r>
                      <a:endParaRPr lang="en-US" sz="2400" dirty="0">
                        <a:solidFill>
                          <a:srgbClr val="154264"/>
                        </a:solidFill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-2.0</a:t>
                      </a:r>
                    </a:p>
                  </a:txBody>
                  <a:tcPr marR="457200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154264"/>
                          </a:solidFill>
                        </a:rPr>
                        <a:t>Buy &amp; Sell</a:t>
                      </a:r>
                      <a:endParaRPr lang="en-US" sz="2400" b="1" dirty="0">
                        <a:solidFill>
                          <a:srgbClr val="154264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4.9</a:t>
                      </a:r>
                    </a:p>
                  </a:txBody>
                  <a:tcPr marR="10058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54264"/>
                          </a:solidFill>
                        </a:rPr>
                        <a:t>4.1</a:t>
                      </a:r>
                      <a:endParaRPr lang="en-US" sz="2400" b="1" dirty="0">
                        <a:solidFill>
                          <a:srgbClr val="154264"/>
                        </a:solidFill>
                      </a:endParaRPr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54264"/>
                          </a:solidFill>
                        </a:rPr>
                        <a:t>0.8</a:t>
                      </a:r>
                    </a:p>
                  </a:txBody>
                  <a:tcPr marR="4572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154264"/>
                          </a:solidFill>
                        </a:rPr>
                        <a:t>Buy &amp; Hold</a:t>
                      </a:r>
                      <a:endParaRPr lang="en-US" sz="2400" b="1" dirty="0">
                        <a:solidFill>
                          <a:srgbClr val="154264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154264"/>
                          </a:solidFill>
                        </a:rPr>
                        <a:t>4.9</a:t>
                      </a:r>
                    </a:p>
                  </a:txBody>
                  <a:tcPr marR="10058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54264"/>
                          </a:solidFill>
                        </a:rPr>
                        <a:t>11.0</a:t>
                      </a:r>
                      <a:endParaRPr lang="en-US" sz="2400" b="1" dirty="0">
                        <a:solidFill>
                          <a:srgbClr val="154264"/>
                        </a:solidFill>
                      </a:endParaRPr>
                    </a:p>
                  </a:txBody>
                  <a:tcPr marR="6400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154264"/>
                          </a:solidFill>
                        </a:rPr>
                        <a:t>-6.1</a:t>
                      </a:r>
                    </a:p>
                  </a:txBody>
                  <a:tcPr marR="4572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031" name="TextBox 4"/>
          <p:cNvSpPr txBox="1">
            <a:spLocks noChangeArrowheads="1"/>
          </p:cNvSpPr>
          <p:nvPr/>
        </p:nvSpPr>
        <p:spPr bwMode="auto">
          <a:xfrm>
            <a:off x="3733800" y="1097280"/>
            <a:ext cx="1558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154264"/>
                </a:solidFill>
                <a:cs typeface="Arial" charset="0"/>
              </a:rPr>
              <a:t>Million Bales</a:t>
            </a:r>
          </a:p>
        </p:txBody>
      </p:sp>
    </p:spTree>
    <p:extLst>
      <p:ext uri="{BB962C8B-B14F-4D97-AF65-F5344CB8AC3E}">
        <p14:creationId xmlns:p14="http://schemas.microsoft.com/office/powerpoint/2010/main" val="17182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020763"/>
          </a:xfrm>
        </p:spPr>
        <p:txBody>
          <a:bodyPr/>
          <a:lstStyle/>
          <a:p>
            <a:r>
              <a:rPr lang="en-US" dirty="0" smtClean="0"/>
              <a:t>Summary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2"/>
            <a:ext cx="8229600" cy="4729164"/>
          </a:xfrm>
        </p:spPr>
        <p:txBody>
          <a:bodyPr>
            <a:normAutofit/>
          </a:bodyPr>
          <a:lstStyle/>
          <a:p>
            <a:r>
              <a:rPr lang="en-US" dirty="0" smtClean="0"/>
              <a:t>Resistance breaking out of recent price range</a:t>
            </a:r>
          </a:p>
          <a:p>
            <a:pPr lvl="1"/>
            <a:r>
              <a:rPr lang="en-US" dirty="0" smtClean="0"/>
              <a:t>China reserves a key factor</a:t>
            </a:r>
          </a:p>
          <a:p>
            <a:pPr lvl="1"/>
            <a:r>
              <a:rPr lang="en-US" dirty="0" smtClean="0"/>
              <a:t>Sustaining demand</a:t>
            </a:r>
          </a:p>
          <a:p>
            <a:r>
              <a:rPr lang="en-US" dirty="0" smtClean="0"/>
              <a:t>Smaller </a:t>
            </a:r>
            <a:r>
              <a:rPr lang="en-US" dirty="0"/>
              <a:t>U.S. acreage &amp; production in ‘13</a:t>
            </a:r>
          </a:p>
          <a:p>
            <a:pPr lvl="1"/>
            <a:r>
              <a:rPr lang="en-US" dirty="0" smtClean="0"/>
              <a:t>Remember: $</a:t>
            </a:r>
            <a:r>
              <a:rPr lang="en-US" dirty="0"/>
              <a:t>6 corn &amp; $13 soybeans resulted from severe drought; </a:t>
            </a:r>
            <a:r>
              <a:rPr lang="en-US" dirty="0" smtClean="0"/>
              <a:t>markets could change quickly</a:t>
            </a:r>
          </a:p>
          <a:p>
            <a:pPr lvl="1"/>
            <a:r>
              <a:rPr lang="en-US" dirty="0" smtClean="0"/>
              <a:t>‘14 </a:t>
            </a:r>
            <a:r>
              <a:rPr lang="en-US" dirty="0"/>
              <a:t>could look much different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87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Going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1" y="177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54290"/>
                </a:solidFill>
                <a:latin typeface="+mj-lt"/>
              </a:rPr>
              <a:t>Growth in China Fiber Mill Use?</a:t>
            </a:r>
            <a:endParaRPr lang="en-US" sz="4400" b="1" dirty="0">
              <a:solidFill>
                <a:srgbClr val="154290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97370820"/>
              </p:ext>
            </p:extLst>
          </p:nvPr>
        </p:nvGraphicFramePr>
        <p:xfrm>
          <a:off x="228600" y="1066800"/>
          <a:ext cx="8676582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7315200" y="1600200"/>
            <a:ext cx="1371600" cy="4267200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China’s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5-Year Plan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1" y="177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54290"/>
                </a:solidFill>
                <a:latin typeface="+mj-lt"/>
              </a:rPr>
              <a:t>Shifts in Cotton Mill Use?</a:t>
            </a:r>
            <a:endParaRPr lang="en-US" sz="4400" b="1" dirty="0">
              <a:solidFill>
                <a:srgbClr val="154290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91486325"/>
              </p:ext>
            </p:extLst>
          </p:nvPr>
        </p:nvGraphicFramePr>
        <p:xfrm>
          <a:off x="228600" y="1066800"/>
          <a:ext cx="8676582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61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1" y="177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54290"/>
                </a:solidFill>
                <a:latin typeface="+mj-lt"/>
              </a:rPr>
              <a:t>Markets for U.S. Cotton?</a:t>
            </a:r>
            <a:endParaRPr lang="en-US" sz="4400" b="1" dirty="0">
              <a:solidFill>
                <a:srgbClr val="154290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5426696"/>
              </p:ext>
            </p:extLst>
          </p:nvPr>
        </p:nvGraphicFramePr>
        <p:xfrm>
          <a:off x="228600" y="1066800"/>
          <a:ext cx="8676582" cy="548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4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17600"/>
          </a:xfrm>
        </p:spPr>
        <p:txBody>
          <a:bodyPr>
            <a:normAutofit/>
          </a:bodyPr>
          <a:lstStyle/>
          <a:p>
            <a:r>
              <a:rPr lang="en-US" dirty="0" smtClean="0"/>
              <a:t>Pre-Planting Market Signals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77912"/>
              </p:ext>
            </p:extLst>
          </p:nvPr>
        </p:nvGraphicFramePr>
        <p:xfrm>
          <a:off x="685800" y="1295400"/>
          <a:ext cx="7696200" cy="5012676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914400"/>
                <a:gridCol w="1371600"/>
                <a:gridCol w="1219200"/>
                <a:gridCol w="1524000"/>
                <a:gridCol w="1371600"/>
                <a:gridCol w="1295400"/>
              </a:tblGrid>
              <a:tr h="288918">
                <a:tc>
                  <a:txBody>
                    <a:bodyPr/>
                    <a:lstStyle/>
                    <a:p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baseline="0" dirty="0" smtClean="0">
                          <a:solidFill>
                            <a:schemeClr val="tx1"/>
                          </a:solidFill>
                        </a:rPr>
                        <a:t>Cotton</a:t>
                      </a:r>
                      <a:endParaRPr lang="en-US" sz="2400" b="1" i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baseline="0" dirty="0" smtClean="0">
                          <a:solidFill>
                            <a:schemeClr val="tx1"/>
                          </a:solidFill>
                        </a:rPr>
                        <a:t>Corn</a:t>
                      </a:r>
                      <a:endParaRPr lang="en-US" sz="2400" b="1" i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baseline="0" dirty="0" smtClean="0">
                          <a:solidFill>
                            <a:schemeClr val="tx1"/>
                          </a:solidFill>
                        </a:rPr>
                        <a:t>Soybeans</a:t>
                      </a:r>
                      <a:endParaRPr lang="en-US" sz="2400" b="1" i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baseline="0" dirty="0" smtClean="0">
                          <a:solidFill>
                            <a:schemeClr val="tx1"/>
                          </a:solidFill>
                        </a:rPr>
                        <a:t>Cot/Corn</a:t>
                      </a:r>
                      <a:endParaRPr lang="en-US" sz="2400" b="1" i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baseline="0" dirty="0" smtClean="0">
                          <a:solidFill>
                            <a:schemeClr val="tx1"/>
                          </a:solidFill>
                        </a:rPr>
                        <a:t>Cot/Soy</a:t>
                      </a:r>
                      <a:endParaRPr lang="en-US" sz="2400" b="1" i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776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u="none" baseline="0" dirty="0" smtClean="0"/>
                        <a:t>78.96¢</a:t>
                      </a:r>
                      <a:endParaRPr lang="en-US" sz="2400" b="1" i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2286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$5.92</a:t>
                      </a:r>
                      <a:endParaRPr lang="en-US" sz="2400" b="1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$12.94</a:t>
                      </a:r>
                      <a:endParaRPr lang="en-US" sz="2400" b="1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13.3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9525" marR="9525" marT="12700" marB="0" anchor="ctr"/>
                </a:tc>
              </a:tr>
              <a:tr h="776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2012</a:t>
                      </a:r>
                      <a:endParaRPr lang="en-US" sz="2400" b="1" i="0" baseline="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/>
                        <a:t>92.08</a:t>
                      </a:r>
                      <a:r>
                        <a:rPr lang="en-US" sz="2400" b="0" u="none" baseline="0" dirty="0" smtClean="0"/>
                        <a:t>¢</a:t>
                      </a:r>
                      <a:endParaRPr lang="en-US" sz="2400" b="0" i="0" baseline="0" dirty="0"/>
                    </a:p>
                  </a:txBody>
                  <a:tcPr marR="228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$5.65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$12.59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16.3</a:t>
                      </a:r>
                    </a:p>
                  </a:txBody>
                  <a:tcPr marL="9525" marR="9525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248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/>
                        <a:t>2011</a:t>
                      </a:r>
                      <a:endParaRPr lang="en-US" sz="2400" b="1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118.08</a:t>
                      </a:r>
                      <a:r>
                        <a:rPr lang="en-US" sz="2400" b="0" u="none" baseline="0" dirty="0" smtClean="0"/>
                        <a:t>¢</a:t>
                      </a:r>
                      <a:endParaRPr lang="en-US" sz="2400" b="0" i="0" baseline="0" dirty="0" smtClean="0"/>
                    </a:p>
                  </a:txBody>
                  <a:tcPr marR="2286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$5.88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$13.31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20.1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9525" marR="9525" marT="12700" marB="0" anchor="ctr"/>
                </a:tc>
              </a:tr>
              <a:tr h="776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2010</a:t>
                      </a:r>
                      <a:endParaRPr lang="en-US" sz="2400" b="1" i="0" baseline="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73.70</a:t>
                      </a:r>
                      <a:r>
                        <a:rPr lang="en-US" sz="2400" b="0" u="none" baseline="0" dirty="0" smtClean="0"/>
                        <a:t>¢</a:t>
                      </a:r>
                      <a:endParaRPr lang="en-US" sz="2400" b="0" i="0" baseline="0" dirty="0" smtClean="0"/>
                    </a:p>
                  </a:txBody>
                  <a:tcPr marR="228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$4.04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$9.37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18.3</a:t>
                      </a:r>
                    </a:p>
                  </a:txBody>
                  <a:tcPr marL="9525" marR="9525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9525" marR="9525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6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2009</a:t>
                      </a:r>
                      <a:endParaRPr lang="en-US" sz="2400" b="1" i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smtClean="0"/>
                        <a:t>51.65</a:t>
                      </a:r>
                      <a:r>
                        <a:rPr lang="en-US" sz="2400" b="0" u="none" baseline="0" dirty="0" smtClean="0"/>
                        <a:t>¢</a:t>
                      </a:r>
                      <a:endParaRPr lang="en-US" sz="2400" b="0" i="0" baseline="0" dirty="0" smtClean="0"/>
                    </a:p>
                  </a:txBody>
                  <a:tcPr marR="2286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$4.17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$8.98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12.4</a:t>
                      </a: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9525" marR="9525" marT="12700" marB="0" anchor="ctr"/>
                </a:tc>
              </a:tr>
              <a:tr h="776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2008</a:t>
                      </a:r>
                      <a:endParaRPr lang="en-US" sz="2400" b="1" i="0" baseline="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80.72</a:t>
                      </a:r>
                      <a:r>
                        <a:rPr lang="en-US" sz="2400" b="0" u="none" baseline="0" dirty="0" smtClean="0"/>
                        <a:t>¢</a:t>
                      </a:r>
                      <a:endParaRPr lang="en-US" sz="2400" b="0" i="0" baseline="0" dirty="0" smtClean="0"/>
                    </a:p>
                  </a:txBody>
                  <a:tcPr marR="2286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$5.36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$12.73</a:t>
                      </a:r>
                      <a:endParaRPr lang="en-US" sz="2400" b="0" i="0" u="none" strike="noStrike" dirty="0">
                        <a:solidFill>
                          <a:srgbClr val="154290"/>
                        </a:solidFill>
                        <a:effectLst/>
                        <a:latin typeface="Calibri"/>
                      </a:endParaRPr>
                    </a:p>
                  </a:txBody>
                  <a:tcPr marR="228600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9525" marR="9525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5429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9525" marR="9525" marT="1270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1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U.S. Cotton Area &amp; Prices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58921267"/>
              </p:ext>
            </p:extLst>
          </p:nvPr>
        </p:nvGraphicFramePr>
        <p:xfrm>
          <a:off x="304800" y="990601"/>
          <a:ext cx="8458200" cy="548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79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1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2013 </a:t>
            </a:r>
            <a:r>
              <a:rPr lang="en-US" dirty="0"/>
              <a:t>Southeast </a:t>
            </a:r>
            <a:r>
              <a:rPr lang="en-US" dirty="0" smtClean="0"/>
              <a:t>Acreage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581365"/>
              </p:ext>
            </p:extLst>
          </p:nvPr>
        </p:nvGraphicFramePr>
        <p:xfrm>
          <a:off x="457200" y="990600"/>
          <a:ext cx="8077200" cy="5120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91556"/>
                <a:gridCol w="1720144"/>
                <a:gridCol w="1645356"/>
                <a:gridCol w="1720144"/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2012 </a:t>
                      </a:r>
                    </a:p>
                    <a:p>
                      <a:pPr algn="ctr"/>
                      <a:r>
                        <a:rPr lang="en-US" sz="2800" dirty="0" smtClean="0"/>
                        <a:t>Actual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2013</a:t>
                      </a:r>
                    </a:p>
                    <a:p>
                      <a:pPr algn="ctr"/>
                      <a:r>
                        <a:rPr lang="en-US" sz="2800" dirty="0" smtClean="0"/>
                        <a:t>Intended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</a:t>
                      </a:r>
                    </a:p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Alabama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380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320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-15.7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Florida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108</a:t>
                      </a:r>
                      <a:endParaRPr lang="en-US" sz="2800" dirty="0"/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103</a:t>
                      </a:r>
                      <a:endParaRPr lang="en-US" sz="2800" dirty="0"/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-4.5</a:t>
                      </a:r>
                      <a:endParaRPr lang="en-US" sz="2800" dirty="0"/>
                    </a:p>
                  </a:txBody>
                  <a:tcPr marR="548640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Georgia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1,290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1,093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-15.3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North Carolina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585</a:t>
                      </a:r>
                      <a:endParaRPr lang="en-US" sz="2800" dirty="0"/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398</a:t>
                      </a:r>
                      <a:endParaRPr lang="en-US" sz="2800" dirty="0"/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-32.0</a:t>
                      </a:r>
                      <a:endParaRPr lang="en-US" sz="2800" dirty="0"/>
                    </a:p>
                  </a:txBody>
                  <a:tcPr marR="548640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South Carolina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299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265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-11.4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Virginia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86</a:t>
                      </a:r>
                      <a:endParaRPr lang="en-US" sz="2800" dirty="0"/>
                    </a:p>
                  </a:txBody>
                  <a:tcPr marR="5486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62</a:t>
                      </a:r>
                      <a:endParaRPr lang="en-US" sz="2800" dirty="0"/>
                    </a:p>
                  </a:txBody>
                  <a:tcPr marR="5486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-28.3</a:t>
                      </a:r>
                      <a:endParaRPr lang="en-US" sz="2800" dirty="0"/>
                    </a:p>
                  </a:txBody>
                  <a:tcPr marR="5486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Southeast</a:t>
                      </a:r>
                      <a:endParaRPr lang="en-US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2,748</a:t>
                      </a:r>
                      <a:endParaRPr lang="en-US" sz="2800" b="1" dirty="0"/>
                    </a:p>
                  </a:txBody>
                  <a:tcPr marR="5486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2,241</a:t>
                      </a:r>
                      <a:endParaRPr lang="en-US" sz="2800" b="1" dirty="0"/>
                    </a:p>
                  </a:txBody>
                  <a:tcPr marR="5486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-18.5</a:t>
                      </a:r>
                      <a:endParaRPr lang="en-US" sz="2800" b="1" dirty="0"/>
                    </a:p>
                  </a:txBody>
                  <a:tcPr marR="5486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6297614"/>
            <a:ext cx="3180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6526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1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2013 Mid-South Acreage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17039"/>
              </p:ext>
            </p:extLst>
          </p:nvPr>
        </p:nvGraphicFramePr>
        <p:xfrm>
          <a:off x="457200" y="1295400"/>
          <a:ext cx="8077200" cy="4541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91556"/>
                <a:gridCol w="1720144"/>
                <a:gridCol w="1645356"/>
                <a:gridCol w="1720144"/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2012 </a:t>
                      </a:r>
                    </a:p>
                    <a:p>
                      <a:pPr algn="ctr"/>
                      <a:r>
                        <a:rPr lang="en-US" sz="2800" dirty="0" smtClean="0"/>
                        <a:t>Actual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2013</a:t>
                      </a:r>
                    </a:p>
                    <a:p>
                      <a:pPr algn="ctr"/>
                      <a:r>
                        <a:rPr lang="en-US" sz="2800" dirty="0" smtClean="0"/>
                        <a:t>Intended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</a:t>
                      </a:r>
                    </a:p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Arkansas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595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221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-62.9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Louisiana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230</a:t>
                      </a:r>
                      <a:endParaRPr lang="en-US" sz="2800" dirty="0"/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144</a:t>
                      </a:r>
                      <a:endParaRPr lang="en-US" sz="2800" dirty="0"/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-37.3</a:t>
                      </a:r>
                      <a:endParaRPr lang="en-US" sz="2800" dirty="0"/>
                    </a:p>
                  </a:txBody>
                  <a:tcPr marR="548640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Mississippi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475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199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-58.1</a:t>
                      </a:r>
                      <a:endParaRPr lang="en-US" sz="2800" dirty="0"/>
                    </a:p>
                  </a:txBody>
                  <a:tcPr marR="54864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Missouri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350</a:t>
                      </a:r>
                      <a:endParaRPr lang="en-US" sz="2800" dirty="0"/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239</a:t>
                      </a:r>
                      <a:endParaRPr lang="en-US" sz="2800" dirty="0"/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-31.6</a:t>
                      </a:r>
                      <a:endParaRPr lang="en-US" sz="2800" dirty="0"/>
                    </a:p>
                  </a:txBody>
                  <a:tcPr marR="548640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Tennessee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380</a:t>
                      </a:r>
                      <a:endParaRPr lang="en-US" sz="2800" dirty="0"/>
                    </a:p>
                  </a:txBody>
                  <a:tcPr marR="5486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199</a:t>
                      </a:r>
                      <a:endParaRPr lang="en-US" sz="2800" dirty="0"/>
                    </a:p>
                  </a:txBody>
                  <a:tcPr marR="5486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-47.6</a:t>
                      </a:r>
                      <a:endParaRPr lang="en-US" sz="2800" dirty="0"/>
                    </a:p>
                  </a:txBody>
                  <a:tcPr marR="5486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Mid-South</a:t>
                      </a:r>
                      <a:endParaRPr lang="en-US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2,030</a:t>
                      </a:r>
                      <a:endParaRPr lang="en-US" sz="2800" b="1" dirty="0"/>
                    </a:p>
                  </a:txBody>
                  <a:tcPr marR="5486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1,003</a:t>
                      </a:r>
                      <a:endParaRPr lang="en-US" sz="2800" b="1" dirty="0"/>
                    </a:p>
                  </a:txBody>
                  <a:tcPr marR="5486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-50.6</a:t>
                      </a:r>
                      <a:endParaRPr lang="en-US" sz="2800" b="1" dirty="0"/>
                    </a:p>
                  </a:txBody>
                  <a:tcPr marR="5486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6297614"/>
            <a:ext cx="3180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11701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22363"/>
          </a:xfrm>
        </p:spPr>
        <p:txBody>
          <a:bodyPr>
            <a:normAutofit/>
          </a:bodyPr>
          <a:lstStyle/>
          <a:p>
            <a:r>
              <a:rPr lang="en-US" dirty="0" smtClean="0"/>
              <a:t>Arkansas Crop Returns</a:t>
            </a:r>
            <a:endParaRPr lang="en-US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705927"/>
              </p:ext>
            </p:extLst>
          </p:nvPr>
        </p:nvGraphicFramePr>
        <p:xfrm>
          <a:off x="304800" y="1193800"/>
          <a:ext cx="8458200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41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17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2013 Southwest Acreage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705545"/>
              </p:ext>
            </p:extLst>
          </p:nvPr>
        </p:nvGraphicFramePr>
        <p:xfrm>
          <a:off x="457200" y="1498600"/>
          <a:ext cx="8077200" cy="373379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991556"/>
                <a:gridCol w="1720144"/>
                <a:gridCol w="1645356"/>
                <a:gridCol w="1720144"/>
              </a:tblGrid>
              <a:tr h="1169171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2012 </a:t>
                      </a:r>
                    </a:p>
                    <a:p>
                      <a:pPr algn="ctr"/>
                      <a:r>
                        <a:rPr lang="en-US" sz="2800" dirty="0" smtClean="0"/>
                        <a:t>Actual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2013</a:t>
                      </a:r>
                    </a:p>
                    <a:p>
                      <a:pPr algn="ctr"/>
                      <a:r>
                        <a:rPr lang="en-US" sz="2800" dirty="0" smtClean="0"/>
                        <a:t>Intended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</a:t>
                      </a:r>
                    </a:p>
                    <a:p>
                      <a:pPr algn="ctr"/>
                      <a:r>
                        <a:rPr lang="en-US" sz="2800" dirty="0" smtClean="0"/>
                        <a:t>Change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6411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Kansas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56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-10.4</a:t>
                      </a:r>
                      <a:endParaRPr lang="en-US" sz="2800" dirty="0"/>
                    </a:p>
                  </a:txBody>
                  <a:tcPr marR="6400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11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Oklahoma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305</a:t>
                      </a:r>
                      <a:endParaRPr lang="en-US" sz="2800" dirty="0"/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267</a:t>
                      </a:r>
                      <a:endParaRPr lang="en-US" sz="2800" dirty="0"/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-12.3</a:t>
                      </a:r>
                      <a:endParaRPr lang="en-US" sz="2800" dirty="0"/>
                    </a:p>
                  </a:txBody>
                  <a:tcPr marR="640080" anchor="ctr"/>
                </a:tc>
              </a:tr>
              <a:tr h="6411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Texas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6,550</a:t>
                      </a:r>
                      <a:endParaRPr lang="en-US" sz="2800" dirty="0"/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4,910</a:t>
                      </a:r>
                      <a:endParaRPr lang="en-US" sz="2800" dirty="0"/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-25.0</a:t>
                      </a:r>
                      <a:endParaRPr lang="en-US" sz="2800" dirty="0"/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115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Southwest</a:t>
                      </a:r>
                      <a:endParaRPr lang="en-US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6,911</a:t>
                      </a:r>
                      <a:endParaRPr lang="en-US" sz="2800" b="1" dirty="0"/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5,228</a:t>
                      </a:r>
                      <a:endParaRPr lang="en-US" sz="2800" b="1" dirty="0"/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/>
                        <a:t>-24.4</a:t>
                      </a:r>
                      <a:endParaRPr lang="en-US" sz="2800" b="1" dirty="0"/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6297614"/>
            <a:ext cx="3180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kern="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Total may not add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39181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2013 Annual Outlook">
      <a:dk1>
        <a:srgbClr val="154290"/>
      </a:dk1>
      <a:lt1>
        <a:sysClr val="window" lastClr="FFFFFF"/>
      </a:lt1>
      <a:dk2>
        <a:srgbClr val="6C6C72"/>
      </a:dk2>
      <a:lt2>
        <a:srgbClr val="949599"/>
      </a:lt2>
      <a:accent1>
        <a:srgbClr val="730E00"/>
      </a:accent1>
      <a:accent2>
        <a:srgbClr val="154269"/>
      </a:accent2>
      <a:accent3>
        <a:srgbClr val="949599"/>
      </a:accent3>
      <a:accent4>
        <a:srgbClr val="808DA9"/>
      </a:accent4>
      <a:accent5>
        <a:srgbClr val="424E6F"/>
      </a:accent5>
      <a:accent6>
        <a:srgbClr val="730E00"/>
      </a:accent6>
      <a:hlink>
        <a:srgbClr val="47484B"/>
      </a:hlink>
      <a:folHlink>
        <a:srgbClr val="BCBD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835</Words>
  <Application>Microsoft Office PowerPoint</Application>
  <PresentationFormat>On-screen Show (4:3)</PresentationFormat>
  <Paragraphs>486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NCC Acreage Survey</vt:lpstr>
      <vt:lpstr>Pre-Planting Market Signals </vt:lpstr>
      <vt:lpstr>U.S. Cotton Area &amp; Prices</vt:lpstr>
      <vt:lpstr>2013 Southeast Acreage</vt:lpstr>
      <vt:lpstr>2013 Mid-South Acreage</vt:lpstr>
      <vt:lpstr>Arkansas Crop Returns</vt:lpstr>
      <vt:lpstr>2013 Southwest Acreage</vt:lpstr>
      <vt:lpstr>2013 West Acreage</vt:lpstr>
      <vt:lpstr>2013 ELS Acreage</vt:lpstr>
      <vt:lpstr>% Changes in Futures Prices</vt:lpstr>
      <vt:lpstr>U.S. Cotton Production</vt:lpstr>
      <vt:lpstr>U.S. Balance Sheet</vt:lpstr>
      <vt:lpstr>Cotton’s Share of U.S. NDC</vt:lpstr>
      <vt:lpstr>Apparel Import Per-Unit Values</vt:lpstr>
      <vt:lpstr>PowerPoint Presentation</vt:lpstr>
      <vt:lpstr>U.S. Balance Sheet</vt:lpstr>
      <vt:lpstr>Int’l Area (Excluding China)</vt:lpstr>
      <vt:lpstr>PowerPoint Presentation</vt:lpstr>
      <vt:lpstr>Yarn Export Values – Cotton Price</vt:lpstr>
      <vt:lpstr>Fiber Prices</vt:lpstr>
      <vt:lpstr>Yarn Export Values – Cotton Price</vt:lpstr>
      <vt:lpstr>China Cotton Yarn Imports</vt:lpstr>
      <vt:lpstr>PowerPoint Presentation</vt:lpstr>
      <vt:lpstr>China’s Reserves: The Big Unknown</vt:lpstr>
      <vt:lpstr>PowerPoint Presentation</vt:lpstr>
      <vt:lpstr>U.S. Balance Sheet</vt:lpstr>
      <vt:lpstr>World Balance Sheet</vt:lpstr>
      <vt:lpstr>Cotton Trade Balance</vt:lpstr>
      <vt:lpstr>Summary Points</vt:lpstr>
      <vt:lpstr>Questions Going Forward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mhuffman</cp:lastModifiedBy>
  <cp:revision>110</cp:revision>
  <dcterms:created xsi:type="dcterms:W3CDTF">2012-02-02T17:00:11Z</dcterms:created>
  <dcterms:modified xsi:type="dcterms:W3CDTF">2013-02-09T02:07:55Z</dcterms:modified>
</cp:coreProperties>
</file>